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gif" ContentType="image/gif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80" r:id="rId3"/>
    <p:sldId id="16755" r:id="rId4"/>
    <p:sldId id="16817" r:id="rId5"/>
    <p:sldId id="16757" r:id="rId6"/>
    <p:sldId id="17593" r:id="rId7"/>
    <p:sldId id="16307" r:id="rId8"/>
    <p:sldId id="16790" r:id="rId9"/>
    <p:sldId id="16812" r:id="rId10"/>
    <p:sldId id="17604" r:id="rId11"/>
    <p:sldId id="17605" r:id="rId13"/>
    <p:sldId id="17606" r:id="rId14"/>
    <p:sldId id="17607" r:id="rId15"/>
    <p:sldId id="17608" r:id="rId16"/>
    <p:sldId id="17609" r:id="rId17"/>
    <p:sldId id="175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92"/>
      </p:cViewPr>
      <p:guideLst>
        <p:guide orient="horz" pos="2160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7B248-588D-420B-9B47-C267D7155D75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F07B3-5195-4FAA-B512-073BB28187A6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64;g7cfafcfa09_0_1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Google Shape;65;g7cfafcfa09_0_13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64;g7cfafcfa09_0_1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Google Shape;65;g7cfafcfa09_0_13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64;g7cfafcfa09_0_1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Google Shape;65;g7cfafcfa09_0_13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64;g7cfafcfa09_0_1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Google Shape;65;g7cfafcfa09_0_13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64;g7cfafcfa09_0_1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Google Shape;65;g7cfafcfa09_0_13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64;g7cfafcfa09_0_1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Google Shape;65;g7cfafcfa09_0_13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BB575-25B7-4BE6-9C69-CECF8FB6FE5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4ECA6-058A-4B90-8A68-080A823C2288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jpe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3.jpe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2.jpe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7.png"/><Relationship Id="rId7" Type="http://schemas.openxmlformats.org/officeDocument/2006/relationships/image" Target="../media/image3.svg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5.png"/><Relationship Id="rId3" Type="http://schemas.openxmlformats.org/officeDocument/2006/relationships/image" Target="../media/image1.sv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9" Type="http://schemas.openxmlformats.org/officeDocument/2006/relationships/image" Target="../media/image13.png"/><Relationship Id="rId18" Type="http://schemas.openxmlformats.org/officeDocument/2006/relationships/image" Target="../media/image12.png"/><Relationship Id="rId17" Type="http://schemas.openxmlformats.org/officeDocument/2006/relationships/image" Target="../media/image11.png"/><Relationship Id="rId16" Type="http://schemas.openxmlformats.org/officeDocument/2006/relationships/image" Target="../media/image8.tiff"/><Relationship Id="rId15" Type="http://schemas.openxmlformats.org/officeDocument/2006/relationships/image" Target="../media/image7.svg"/><Relationship Id="rId14" Type="http://schemas.openxmlformats.org/officeDocument/2006/relationships/image" Target="../media/image10.png"/><Relationship Id="rId13" Type="http://schemas.openxmlformats.org/officeDocument/2006/relationships/image" Target="../media/image6.svg"/><Relationship Id="rId12" Type="http://schemas.openxmlformats.org/officeDocument/2006/relationships/image" Target="../media/image9.png"/><Relationship Id="rId11" Type="http://schemas.openxmlformats.org/officeDocument/2006/relationships/image" Target="../media/image5.svg"/><Relationship Id="rId10" Type="http://schemas.openxmlformats.org/officeDocument/2006/relationships/image" Target="../media/image8.png"/><Relationship Id="rId1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4" Type="http://schemas.openxmlformats.org/officeDocument/2006/relationships/image" Target="../media/image12.png"/><Relationship Id="rId13" Type="http://schemas.openxmlformats.org/officeDocument/2006/relationships/image" Target="../media/image8.tiff"/><Relationship Id="rId12" Type="http://schemas.openxmlformats.org/officeDocument/2006/relationships/image" Target="../media/image26.jpeg"/><Relationship Id="rId11" Type="http://schemas.openxmlformats.org/officeDocument/2006/relationships/image" Target="../media/image11.png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8.tiff"/><Relationship Id="rId7" Type="http://schemas.openxmlformats.org/officeDocument/2006/relationships/image" Target="../media/image33.jpeg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tiff"/><Relationship Id="rId4" Type="http://schemas.openxmlformats.org/officeDocument/2006/relationships/image" Target="../media/image37.png"/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8.tiff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37.png"/><Relationship Id="rId1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jpeg"/><Relationship Id="rId3" Type="http://schemas.openxmlformats.org/officeDocument/2006/relationships/image" Target="../media/image8.tiff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ey performance indicators of open platforms in the AHA domain –  PlatformUptake.eu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08112" y="748001"/>
            <a:ext cx="1505324" cy="1505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4808" y="3801675"/>
            <a:ext cx="818268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KPI </a:t>
            </a:r>
            <a:r>
              <a:rPr lang="en-US" sz="2800" b="1" dirty="0" err="1">
                <a:solidFill>
                  <a:srgbClr val="FFFF00"/>
                </a:solidFill>
              </a:rPr>
              <a:t>sebagai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pendorong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Transformasi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Perguruan</a:t>
            </a:r>
            <a:r>
              <a:rPr lang="en-US" sz="2800" b="1" dirty="0">
                <a:solidFill>
                  <a:srgbClr val="FFFF00"/>
                </a:solidFill>
              </a:rPr>
              <a:t> Tinggi</a:t>
            </a:r>
            <a:endParaRPr lang="en-US" sz="2800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Nizam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Plt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Dirjen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DiktiRistek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Kementerian Pendidikan, </a:t>
            </a:r>
            <a:r>
              <a:rPr lang="en-US" b="1" dirty="0" err="1">
                <a:solidFill>
                  <a:schemeClr val="bg1"/>
                </a:solidFill>
              </a:rPr>
              <a:t>Kebudayaan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Riste</a:t>
            </a:r>
            <a:r>
              <a:rPr lang="en-US" b="1" dirty="0">
                <a:solidFill>
                  <a:schemeClr val="bg1"/>
                </a:solidFill>
              </a:rPr>
              <a:t> dan </a:t>
            </a:r>
            <a:r>
              <a:rPr lang="en-US" b="1" dirty="0" err="1">
                <a:solidFill>
                  <a:schemeClr val="bg1"/>
                </a:solidFill>
              </a:rPr>
              <a:t>Teknologi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034540"/>
            <a:ext cx="8570739" cy="2666816"/>
          </a:xfrm>
          <a:prstGeom prst="rect">
            <a:avLst/>
          </a:prstGeom>
          <a:solidFill>
            <a:srgbClr val="68B8FA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Google Shape;69;p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296650" y="6261100"/>
            <a:ext cx="731838" cy="52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 defTabSz="1217295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fld id="{808A67F6-75F2-4BBD-900C-FCA3CDD796B1}" type="slidenum">
              <a:rPr lang="en-US" altLang="en-US" sz="1200">
                <a:solidFill>
                  <a:srgbClr val="595959"/>
                </a:solidFill>
                <a:latin typeface="Arial" panose="020B0704020202020204" pitchFamily="34" charset="0"/>
                <a:cs typeface="Arial" panose="020B0704020202020204" pitchFamily="34" charset="0"/>
                <a:sym typeface="Arial" panose="020B0704020202020204" pitchFamily="34" charset="0"/>
              </a:rPr>
            </a:fld>
            <a:endParaRPr lang="en-US" altLang="en-US" sz="1200">
              <a:solidFill>
                <a:srgbClr val="595959"/>
              </a:solidFill>
              <a:latin typeface="Arial" panose="020B0704020202020204" pitchFamily="34" charset="0"/>
              <a:cs typeface="Arial" panose="020B0704020202020204" pitchFamily="34" charset="0"/>
              <a:sym typeface="Arial" panose="020B0704020202020204" pitchFamily="34" charset="0"/>
            </a:endParaRPr>
          </a:p>
        </p:txBody>
      </p:sp>
      <p:grpSp>
        <p:nvGrpSpPr>
          <p:cNvPr id="22530" name="Group 5"/>
          <p:cNvGrpSpPr/>
          <p:nvPr/>
        </p:nvGrpSpPr>
        <p:grpSpPr bwMode="auto">
          <a:xfrm>
            <a:off x="141288" y="444500"/>
            <a:ext cx="93662" cy="828675"/>
            <a:chOff x="408165" y="-71562"/>
            <a:chExt cx="281144" cy="621816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408165" y="-71562"/>
              <a:ext cx="281144" cy="480061"/>
            </a:xfrm>
            <a:prstGeom prst="roundRect">
              <a:avLst/>
            </a:prstGeom>
            <a:solidFill>
              <a:srgbClr val="4DC8C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408165" y="408499"/>
              <a:ext cx="281144" cy="14175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</p:grp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34950" y="444500"/>
            <a:ext cx="36328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Indikator</a:t>
            </a:r>
            <a:r>
              <a:rPr lang="en-US" altLang="en-US" sz="2400" b="1" dirty="0">
                <a:solidFill>
                  <a:srgbClr val="000000"/>
                </a:solidFill>
              </a:rPr>
              <a:t> Kinerja Utama - 2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000000"/>
                </a:solidFill>
              </a:rPr>
              <a:t>Student’s agility</a:t>
            </a:r>
            <a:endParaRPr lang="en-US" altLang="en-US" sz="4000" b="1" i="1" dirty="0">
              <a:solidFill>
                <a:srgbClr val="00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50" name="Rectangle 49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53" name="Rectangle 52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54" name="Picture 53"/>
            <p:cNvPicPr/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994410" y="2034540"/>
            <a:ext cx="7416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Transformasi</a:t>
            </a:r>
            <a:r>
              <a:rPr lang="en-US" dirty="0"/>
              <a:t>: </a:t>
            </a:r>
            <a:r>
              <a:rPr lang="en-US" i="1" dirty="0"/>
              <a:t>student's agility</a:t>
            </a:r>
            <a:endParaRPr lang="en-US" i="1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/>
              <a:t>Emancipated Learning, Experiential Learning, Integrasi </a:t>
            </a:r>
            <a:r>
              <a:rPr lang="en-US" dirty="0" err="1"/>
              <a:t>Kampus</a:t>
            </a:r>
            <a:r>
              <a:rPr lang="en-US" dirty="0"/>
              <a:t> </a:t>
            </a:r>
            <a:r>
              <a:rPr lang="en-US" dirty="0" err="1"/>
              <a:t>Kehidupan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994410" y="2880777"/>
            <a:ext cx="741606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/>
              <a:t>Tujuan</a:t>
            </a:r>
            <a:r>
              <a:rPr lang="en-US" dirty="0"/>
              <a:t>: 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implementasi</a:t>
            </a:r>
            <a:r>
              <a:rPr lang="en-US" dirty="0"/>
              <a:t> strategi IKU-1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Transformasi</a:t>
            </a:r>
            <a:r>
              <a:rPr lang="en-US" dirty="0"/>
              <a:t> </a:t>
            </a:r>
            <a:r>
              <a:rPr lang="en-US" dirty="0" err="1"/>
              <a:t>kurikulum</a:t>
            </a:r>
            <a:r>
              <a:rPr lang="en-US" dirty="0"/>
              <a:t> dan proses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mengajar</a:t>
            </a:r>
            <a:r>
              <a:rPr lang="en-US" dirty="0"/>
              <a:t> pada </a:t>
            </a:r>
            <a:r>
              <a:rPr lang="en-US" dirty="0" err="1"/>
              <a:t>penguatan</a:t>
            </a:r>
            <a:r>
              <a:rPr lang="en-US" dirty="0"/>
              <a:t> </a:t>
            </a:r>
            <a:r>
              <a:rPr lang="en-US" dirty="0" err="1"/>
              <a:t>relevansi</a:t>
            </a:r>
            <a:r>
              <a:rPr lang="en-US" dirty="0"/>
              <a:t> dan </a:t>
            </a:r>
            <a:r>
              <a:rPr lang="en-US" dirty="0" err="1"/>
              <a:t>kualitas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Penguatan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yang </a:t>
            </a:r>
            <a:r>
              <a:rPr lang="en-US" dirty="0" err="1"/>
              <a:t>komprehensif</a:t>
            </a:r>
            <a:r>
              <a:rPr lang="en-US" dirty="0"/>
              <a:t> (hard &amp; soft skills)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Kemitraan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stake holders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 flipH="1">
            <a:off x="5567361" y="444500"/>
            <a:ext cx="4572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Mahasiswa</a:t>
            </a:r>
            <a:r>
              <a:rPr lang="en-US" sz="1600" b="1" kern="0" dirty="0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 men</a:t>
            </a:r>
            <a:r>
              <a:rPr lang="en-US" sz="1600" b="1" dirty="0" err="1">
                <a:solidFill>
                  <a:srgbClr val="000000"/>
                </a:solidFill>
                <a:latin typeface="Source Sans Pro Light"/>
              </a:rPr>
              <a:t>dapat</a:t>
            </a:r>
            <a:r>
              <a:rPr lang="en-US" sz="1600" b="1" dirty="0">
                <a:solidFill>
                  <a:srgbClr val="000000"/>
                </a:solidFill>
                <a:latin typeface="Source Sans Pro Light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pengalaman</a:t>
            </a:r>
            <a:r>
              <a:rPr lang="en-US" sz="1600" b="1" kern="0" dirty="0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 di </a:t>
            </a: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luar</a:t>
            </a:r>
            <a:r>
              <a:rPr lang="en-US" sz="1600" b="1" kern="0" dirty="0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kampus</a:t>
            </a:r>
            <a:endParaRPr lang="en-US" sz="1600" b="1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  <a:p>
            <a:pPr algn="r"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Magang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,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proyek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desa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,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mengajar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,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riset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,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berwirausaha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,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pertukaran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pelajar</a:t>
            </a:r>
            <a:endParaRPr lang="en-ID" sz="1600" kern="0" dirty="0">
              <a:solidFill>
                <a:srgbClr val="000000">
                  <a:lumMod val="85000"/>
                  <a:lumOff val="15000"/>
                </a:srgbClr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60" name="Picture 19" descr="A close up of a screen&#10;&#10;Description automatically generated"/>
          <p:cNvPicPr>
            <a:picLocks noChangeAspect="1" noChangeArrowheads="1"/>
          </p:cNvPicPr>
          <p:nvPr/>
        </p:nvPicPr>
        <p:blipFill>
          <a:blip r:embed="rId2" cstate="email">
            <a:biLevel thresh="50000"/>
            <a:grayscl/>
          </a:blip>
          <a:srcRect/>
          <a:stretch>
            <a:fillRect/>
          </a:stretch>
        </p:blipFill>
        <p:spPr bwMode="auto">
          <a:xfrm>
            <a:off x="10659593" y="705960"/>
            <a:ext cx="3968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raphic 28" descr="Walk"/>
          <p:cNvPicPr>
            <a:picLocks noChangeAspect="1" noChangeArrowheads="1"/>
          </p:cNvPicPr>
          <p:nvPr/>
        </p:nvPicPr>
        <p:blipFill>
          <a:blip r:embed="rId3" cstate="email">
            <a:biLevel thresh="50000"/>
            <a:grayscl/>
          </a:blip>
          <a:srcRect/>
          <a:stretch>
            <a:fillRect/>
          </a:stretch>
        </p:blipFill>
        <p:spPr bwMode="auto">
          <a:xfrm>
            <a:off x="10172230" y="775810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Google Shape;1100;p152"/>
          <p:cNvSpPr/>
          <p:nvPr/>
        </p:nvSpPr>
        <p:spPr>
          <a:xfrm flipH="1">
            <a:off x="10133763" y="482097"/>
            <a:ext cx="307975" cy="314325"/>
          </a:xfrm>
          <a:prstGeom prst="ellipse">
            <a:avLst/>
          </a:prstGeom>
          <a:solidFill>
            <a:srgbClr val="1F3864"/>
          </a:soli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 anchor="ctr"/>
          <a:lstStyle/>
          <a:p>
            <a:pPr algn="ctr" defTabSz="12185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600" b="1" kern="0" dirty="0">
                <a:solidFill>
                  <a:srgbClr val="FFFFFF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2</a:t>
            </a:r>
            <a:endParaRPr sz="1600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050" name="Picture 2" descr="Securing internship in Singapore through the use of portals -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 bwMode="auto">
          <a:xfrm>
            <a:off x="8558037" y="2042924"/>
            <a:ext cx="3633962" cy="26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69;p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296650" y="6261100"/>
            <a:ext cx="731838" cy="52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 defTabSz="1217295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fld id="{808A67F6-75F2-4BBD-900C-FCA3CDD796B1}" type="slidenum">
              <a:rPr lang="en-US" altLang="en-US" sz="1200">
                <a:solidFill>
                  <a:srgbClr val="595959"/>
                </a:solidFill>
                <a:latin typeface="Arial" panose="020B0704020202020204" pitchFamily="34" charset="0"/>
                <a:cs typeface="Arial" panose="020B0704020202020204" pitchFamily="34" charset="0"/>
                <a:sym typeface="Arial" panose="020B0704020202020204" pitchFamily="34" charset="0"/>
              </a:rPr>
            </a:fld>
            <a:endParaRPr lang="en-US" altLang="en-US" sz="1200">
              <a:solidFill>
                <a:srgbClr val="595959"/>
              </a:solidFill>
              <a:latin typeface="Arial" panose="020B0704020202020204" pitchFamily="34" charset="0"/>
              <a:cs typeface="Arial" panose="020B0704020202020204" pitchFamily="34" charset="0"/>
              <a:sym typeface="Arial" panose="020B0704020202020204" pitchFamily="34" charset="0"/>
            </a:endParaRPr>
          </a:p>
        </p:txBody>
      </p:sp>
      <p:grpSp>
        <p:nvGrpSpPr>
          <p:cNvPr id="22530" name="Group 5"/>
          <p:cNvGrpSpPr/>
          <p:nvPr/>
        </p:nvGrpSpPr>
        <p:grpSpPr bwMode="auto">
          <a:xfrm>
            <a:off x="141288" y="444500"/>
            <a:ext cx="93662" cy="828675"/>
            <a:chOff x="408165" y="-71562"/>
            <a:chExt cx="281144" cy="621816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408165" y="-71562"/>
              <a:ext cx="281144" cy="480061"/>
            </a:xfrm>
            <a:prstGeom prst="roundRect">
              <a:avLst/>
            </a:prstGeom>
            <a:solidFill>
              <a:srgbClr val="4DC8C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408165" y="408499"/>
              <a:ext cx="281144" cy="14175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</p:grp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34950" y="444500"/>
            <a:ext cx="36328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Indikator</a:t>
            </a:r>
            <a:r>
              <a:rPr lang="en-US" altLang="en-US" sz="2400" b="1" dirty="0">
                <a:solidFill>
                  <a:srgbClr val="000000"/>
                </a:solidFill>
              </a:rPr>
              <a:t> Kinerja Utama - 3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solidFill>
                  <a:srgbClr val="000000"/>
                </a:solidFill>
              </a:rPr>
              <a:t>Dosen’s</a:t>
            </a:r>
            <a:r>
              <a:rPr lang="en-US" altLang="en-US" sz="2000" i="1" dirty="0">
                <a:solidFill>
                  <a:srgbClr val="000000"/>
                </a:solidFill>
              </a:rPr>
              <a:t> agility</a:t>
            </a:r>
            <a:endParaRPr lang="en-US" altLang="en-US" sz="4000" b="1" i="1" dirty="0">
              <a:solidFill>
                <a:srgbClr val="00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50" name="Rectangle 49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53" name="Rectangle 52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54" name="Picture 53"/>
            <p:cNvPicPr/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012190" y="1840865"/>
            <a:ext cx="9360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Transformasi</a:t>
            </a:r>
            <a:r>
              <a:rPr lang="en-US" dirty="0"/>
              <a:t>: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b="1" dirty="0" err="1"/>
              <a:t>relevansi</a:t>
            </a:r>
            <a:r>
              <a:rPr lang="en-US" b="1" dirty="0"/>
              <a:t>, </a:t>
            </a:r>
            <a:r>
              <a:rPr lang="en-US" b="1" dirty="0" err="1"/>
              <a:t>kompetensi</a:t>
            </a:r>
            <a:r>
              <a:rPr lang="en-US" dirty="0"/>
              <a:t>, dan </a:t>
            </a:r>
            <a:r>
              <a:rPr lang="en-US" b="1" dirty="0" err="1"/>
              <a:t>adaptasi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iptek</a:t>
            </a:r>
            <a:r>
              <a:rPr lang="en-US" dirty="0"/>
              <a:t> &amp; </a:t>
            </a:r>
            <a:br>
              <a:rPr lang="en-US" dirty="0"/>
            </a:br>
            <a:r>
              <a:rPr lang="en-US" dirty="0"/>
              <a:t>dunia </a:t>
            </a:r>
            <a:r>
              <a:rPr lang="en-US" dirty="0" err="1"/>
              <a:t>kerja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012190" y="2485807"/>
            <a:ext cx="915543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Tujuan</a:t>
            </a:r>
            <a:r>
              <a:rPr lang="en-US" dirty="0"/>
              <a:t>: 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relevansi</a:t>
            </a:r>
            <a:r>
              <a:rPr lang="en-US" dirty="0"/>
              <a:t> </a:t>
            </a:r>
            <a:r>
              <a:rPr lang="en-US" dirty="0" err="1"/>
              <a:t>silabus</a:t>
            </a:r>
            <a:r>
              <a:rPr lang="en-US" dirty="0"/>
              <a:t> dan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Memperkaya</a:t>
            </a:r>
            <a:r>
              <a:rPr lang="en-US" dirty="0"/>
              <a:t> </a:t>
            </a:r>
            <a:r>
              <a:rPr lang="en-US" dirty="0" err="1"/>
              <a:t>wawasan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,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kuliah</a:t>
            </a:r>
            <a:r>
              <a:rPr lang="en-US" dirty="0"/>
              <a:t>, yang pada </a:t>
            </a:r>
            <a:r>
              <a:rPr lang="en-US" dirty="0" err="1"/>
              <a:t>akhirnya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relevansi</a:t>
            </a:r>
            <a:r>
              <a:rPr lang="en-US" dirty="0"/>
              <a:t> dan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Membawa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dan </a:t>
            </a:r>
            <a:r>
              <a:rPr lang="en-US" dirty="0" err="1"/>
              <a:t>proyek</a:t>
            </a:r>
            <a:r>
              <a:rPr lang="en-US" dirty="0"/>
              <a:t>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kelas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/>
              <a:t>Bersama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mengenal</a:t>
            </a:r>
            <a:r>
              <a:rPr lang="en-US" dirty="0"/>
              <a:t> DUDI dan dunia </a:t>
            </a: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luas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Meningkatkan</a:t>
            </a:r>
            <a:r>
              <a:rPr lang="en-US" dirty="0"/>
              <a:t> link and match </a:t>
            </a:r>
            <a:r>
              <a:rPr lang="en-US" dirty="0" err="1"/>
              <a:t>keilmuan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praksis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Downstreaming</a:t>
            </a:r>
            <a:r>
              <a:rPr lang="en-US" dirty="0"/>
              <a:t> dan upstreaming RTPKM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6619741" y="370415"/>
            <a:ext cx="349408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err="1"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Dosen</a:t>
            </a:r>
            <a:r>
              <a:rPr lang="en-US" sz="1600" kern="0" dirty="0"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berkegiatan</a:t>
            </a:r>
            <a:r>
              <a:rPr lang="en-US" sz="1600" kern="0" dirty="0"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di </a:t>
            </a:r>
            <a:r>
              <a:rPr lang="en-US" sz="1600" kern="0" dirty="0" err="1"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luar</a:t>
            </a:r>
            <a:r>
              <a:rPr lang="en-US" sz="1600" kern="0" dirty="0"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kampus</a:t>
            </a:r>
            <a:endParaRPr lang="en-US" sz="1600" kern="0" dirty="0">
              <a:latin typeface="Trebuchet MS" panose="020B0603020202020204" pitchFamily="34" charset="0"/>
              <a:cs typeface="Arial" panose="020B0704020202020204"/>
              <a:sym typeface="Arial" panose="020B0704020202020204"/>
            </a:endParaRPr>
          </a:p>
          <a:p>
            <a:pPr algn="r"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Mencari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pengalaman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industri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atau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berkegiatan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di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kampus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lain</a:t>
            </a:r>
            <a:endParaRPr lang="en-ID" sz="1600" kern="0" dirty="0">
              <a:solidFill>
                <a:srgbClr val="000000">
                  <a:lumMod val="85000"/>
                  <a:lumOff val="15000"/>
                </a:srgbClr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0" name="Picture 21" descr="Icon&#10;&#10;Description automatically generated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10524992" y="699778"/>
            <a:ext cx="4032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3" descr="Icon&#10;&#10;Description automatically generated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10777404" y="446833"/>
            <a:ext cx="561976" cy="5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Google Shape;1100;p152"/>
          <p:cNvSpPr/>
          <p:nvPr/>
        </p:nvSpPr>
        <p:spPr>
          <a:xfrm flipH="1">
            <a:off x="10058266" y="370415"/>
            <a:ext cx="307975" cy="315912"/>
          </a:xfrm>
          <a:prstGeom prst="ellipse">
            <a:avLst/>
          </a:prstGeom>
          <a:solidFill>
            <a:srgbClr val="F47264"/>
          </a:soli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 anchor="ctr"/>
          <a:lstStyle/>
          <a:p>
            <a:pPr algn="ctr" defTabSz="12185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600" b="1" kern="0" dirty="0">
                <a:solidFill>
                  <a:srgbClr val="FFFFFF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3</a:t>
            </a:r>
            <a:endParaRPr sz="1600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3074" name="Picture 2" descr="Can You Provide Some Guidelines for Starting an Employee Sabbatical  Program? | EmploymentCrossing.com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572415" y="3317022"/>
            <a:ext cx="3587652" cy="238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1592693"/>
            <a:ext cx="12160068" cy="4106530"/>
          </a:xfrm>
          <a:prstGeom prst="rect">
            <a:avLst/>
          </a:prstGeom>
          <a:solidFill>
            <a:srgbClr val="68B8FA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69;p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296650" y="6261100"/>
            <a:ext cx="731838" cy="52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 defTabSz="1217295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fld id="{808A67F6-75F2-4BBD-900C-FCA3CDD796B1}" type="slidenum">
              <a:rPr lang="en-US" altLang="en-US" sz="1200">
                <a:solidFill>
                  <a:srgbClr val="595959"/>
                </a:solidFill>
                <a:latin typeface="Arial" panose="020B0704020202020204" pitchFamily="34" charset="0"/>
                <a:cs typeface="Arial" panose="020B0704020202020204" pitchFamily="34" charset="0"/>
                <a:sym typeface="Arial" panose="020B0704020202020204" pitchFamily="34" charset="0"/>
              </a:rPr>
            </a:fld>
            <a:endParaRPr lang="en-US" altLang="en-US" sz="1200">
              <a:solidFill>
                <a:srgbClr val="595959"/>
              </a:solidFill>
              <a:latin typeface="Arial" panose="020B0704020202020204" pitchFamily="34" charset="0"/>
              <a:cs typeface="Arial" panose="020B0704020202020204" pitchFamily="34" charset="0"/>
              <a:sym typeface="Arial" panose="020B0704020202020204" pitchFamily="34" charset="0"/>
            </a:endParaRPr>
          </a:p>
        </p:txBody>
      </p:sp>
      <p:grpSp>
        <p:nvGrpSpPr>
          <p:cNvPr id="22530" name="Group 5"/>
          <p:cNvGrpSpPr/>
          <p:nvPr/>
        </p:nvGrpSpPr>
        <p:grpSpPr bwMode="auto">
          <a:xfrm>
            <a:off x="141288" y="444500"/>
            <a:ext cx="93662" cy="828675"/>
            <a:chOff x="408165" y="-71562"/>
            <a:chExt cx="281144" cy="621816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408165" y="-71562"/>
              <a:ext cx="281144" cy="480061"/>
            </a:xfrm>
            <a:prstGeom prst="roundRect">
              <a:avLst/>
            </a:prstGeom>
            <a:solidFill>
              <a:srgbClr val="4DC8C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408165" y="408499"/>
              <a:ext cx="281144" cy="14175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</p:grp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34950" y="444500"/>
            <a:ext cx="42019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Indikator</a:t>
            </a:r>
            <a:r>
              <a:rPr lang="en-US" altLang="en-US" sz="2400" b="1" dirty="0">
                <a:solidFill>
                  <a:srgbClr val="000000"/>
                </a:solidFill>
              </a:rPr>
              <a:t> Kinerja Utama – 4 &amp; 7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</a:rPr>
              <a:t>Peningkatan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</a:rPr>
              <a:t>relevansi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</a:rPr>
              <a:t>pembelajaran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50" name="Rectangle 49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53" name="Rectangle 52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54" name="Picture 53"/>
            <p:cNvPicPr/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218882" y="2052466"/>
            <a:ext cx="10405662" cy="130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Transformasi</a:t>
            </a:r>
            <a:r>
              <a:rPr lang="en-US" dirty="0"/>
              <a:t>: peningkatan </a:t>
            </a:r>
            <a:r>
              <a:rPr lang="en-US" b="1" dirty="0"/>
              <a:t>relevansi pembelajaran</a:t>
            </a:r>
            <a:endParaRPr lang="en-US" b="1" dirty="0"/>
          </a:p>
          <a:p>
            <a:endParaRPr lang="en-US" sz="700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/>
              <a:t>Emancipated Learning, Experiential Learning, Integrasi </a:t>
            </a:r>
            <a:r>
              <a:rPr lang="en-US" dirty="0" err="1"/>
              <a:t>Kampus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,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relevansi</a:t>
            </a:r>
            <a:r>
              <a:rPr lang="en-US" dirty="0"/>
              <a:t>, </a:t>
            </a:r>
            <a:r>
              <a:rPr lang="en-US" dirty="0" err="1"/>
              <a:t>kompetensi</a:t>
            </a:r>
            <a:r>
              <a:rPr lang="en-US" dirty="0"/>
              <a:t>, dan </a:t>
            </a:r>
            <a:r>
              <a:rPr lang="en-US" dirty="0" err="1"/>
              <a:t>adaptasi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iptek</a:t>
            </a:r>
            <a:r>
              <a:rPr lang="en-US" dirty="0"/>
              <a:t> &amp; dunia </a:t>
            </a:r>
            <a:r>
              <a:rPr lang="en-US" dirty="0" err="1"/>
              <a:t>kerja</a:t>
            </a:r>
            <a:endParaRPr lang="en-US" dirty="0"/>
          </a:p>
          <a:p>
            <a:pPr marL="285750" indent="-285750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218882" y="3107350"/>
            <a:ext cx="66709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Tujuan</a:t>
            </a:r>
            <a:r>
              <a:rPr lang="en-US" dirty="0"/>
              <a:t>: 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relevansi</a:t>
            </a:r>
            <a:r>
              <a:rPr lang="en-US" dirty="0"/>
              <a:t> </a:t>
            </a:r>
            <a:r>
              <a:rPr lang="en-US" dirty="0" err="1"/>
              <a:t>silabus</a:t>
            </a:r>
            <a:r>
              <a:rPr lang="en-US" dirty="0"/>
              <a:t>, </a:t>
            </a:r>
            <a:r>
              <a:rPr lang="en-US" dirty="0" err="1"/>
              <a:t>cara</a:t>
            </a:r>
            <a:r>
              <a:rPr lang="en-US" dirty="0"/>
              <a:t> dan </a:t>
            </a:r>
            <a:r>
              <a:rPr lang="en-US" dirty="0" err="1"/>
              <a:t>suasana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Memperkaya</a:t>
            </a:r>
            <a:r>
              <a:rPr lang="en-US" dirty="0"/>
              <a:t> </a:t>
            </a:r>
            <a:r>
              <a:rPr lang="en-US" dirty="0" err="1"/>
              <a:t>wawasan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,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relevansi</a:t>
            </a:r>
            <a:r>
              <a:rPr lang="en-US" dirty="0"/>
              <a:t> dan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Membawa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dan </a:t>
            </a:r>
            <a:r>
              <a:rPr lang="en-US" dirty="0" err="1"/>
              <a:t>proyek</a:t>
            </a:r>
            <a:r>
              <a:rPr lang="en-US" dirty="0"/>
              <a:t>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kelas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Membawa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mengenal</a:t>
            </a:r>
            <a:r>
              <a:rPr lang="en-US" dirty="0"/>
              <a:t> DUDI dan dunia </a:t>
            </a: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luas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Meningkatkan</a:t>
            </a:r>
            <a:r>
              <a:rPr lang="en-US" dirty="0"/>
              <a:t> link and match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keilmuan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praksis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Downstreaming</a:t>
            </a:r>
            <a:r>
              <a:rPr lang="en-US" dirty="0"/>
              <a:t> dan upstreaming RTPKM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6016625" y="483089"/>
            <a:ext cx="40973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Praktisi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mengajar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di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dalam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kampus</a:t>
            </a:r>
            <a:endParaRPr lang="en-US" sz="1600" b="1" kern="0" dirty="0">
              <a:solidFill>
                <a:srgbClr val="000000"/>
              </a:solidFill>
              <a:latin typeface="Trebuchet MS" panose="020B0603020202020204" pitchFamily="34" charset="0"/>
              <a:cs typeface="Arial" panose="020B0704020202020204"/>
              <a:sym typeface="Arial" panose="020B0704020202020204"/>
            </a:endParaRPr>
          </a:p>
          <a:p>
            <a:pPr algn="r"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Merekrut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dosen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dengan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pengalaman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industri</a:t>
            </a:r>
            <a:endParaRPr lang="en-ID" sz="1600" kern="0" dirty="0">
              <a:solidFill>
                <a:srgbClr val="000000">
                  <a:lumMod val="85000"/>
                  <a:lumOff val="15000"/>
                </a:srgbClr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4" name="Picture 20" descr="Icon&#10;&#10;Description automatically generated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10374312" y="718039"/>
            <a:ext cx="482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 descr="Icon&#10;&#10;Description automatically generated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10856912" y="683114"/>
            <a:ext cx="43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Google Shape;1100;p152"/>
          <p:cNvSpPr/>
          <p:nvPr/>
        </p:nvSpPr>
        <p:spPr>
          <a:xfrm flipH="1">
            <a:off x="10079037" y="481501"/>
            <a:ext cx="307975" cy="315913"/>
          </a:xfrm>
          <a:prstGeom prst="ellipse">
            <a:avLst/>
          </a:prstGeom>
          <a:solidFill>
            <a:srgbClr val="F47264"/>
          </a:soli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 anchor="ctr"/>
          <a:lstStyle/>
          <a:p>
            <a:pPr algn="ctr" defTabSz="12185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600" b="1" kern="0" dirty="0">
                <a:solidFill>
                  <a:srgbClr val="FFFFFF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4</a:t>
            </a:r>
            <a:endParaRPr sz="1600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7566680" y="1308451"/>
            <a:ext cx="34732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Kelas yang </a:t>
            </a: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kolaboratif</a:t>
            </a:r>
            <a:r>
              <a:rPr lang="en-US" sz="1600" b="1" kern="0" dirty="0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 dan </a:t>
            </a: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partisipatif</a:t>
            </a:r>
            <a:endParaRPr lang="en-US" sz="1600" b="1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Evaluasi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menggunakan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metode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studi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kasus</a:t>
            </a:r>
            <a:endParaRPr lang="en-ID" sz="1600" kern="0" dirty="0">
              <a:solidFill>
                <a:srgbClr val="000000">
                  <a:lumMod val="85000"/>
                  <a:lumOff val="15000"/>
                </a:srgbClr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8" name="Picture 26" descr="Icon&#10;&#10;Description automatically generated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6583684" y="1309840"/>
            <a:ext cx="5794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Google Shape;1100;p152"/>
          <p:cNvSpPr/>
          <p:nvPr/>
        </p:nvSpPr>
        <p:spPr>
          <a:xfrm flipH="1">
            <a:off x="7279009" y="1300653"/>
            <a:ext cx="307975" cy="314325"/>
          </a:xfrm>
          <a:prstGeom prst="ellipse">
            <a:avLst/>
          </a:prstGeom>
          <a:solidFill>
            <a:srgbClr val="84CBC5"/>
          </a:soli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 anchor="ctr"/>
          <a:lstStyle/>
          <a:p>
            <a:pPr algn="ctr" defTabSz="12185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600" b="1" kern="0" dirty="0">
                <a:solidFill>
                  <a:srgbClr val="FFFFFF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7</a:t>
            </a:r>
            <a:endParaRPr sz="1600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4098" name="Picture 2" descr="Further Education Lecturer | college.jobs.ac.u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3184" y="3228978"/>
            <a:ext cx="4211705" cy="28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1" y="1592693"/>
            <a:ext cx="12160068" cy="4447598"/>
          </a:xfrm>
          <a:prstGeom prst="rect">
            <a:avLst/>
          </a:prstGeom>
          <a:solidFill>
            <a:srgbClr val="68B8FA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700" y="2587488"/>
            <a:ext cx="12160068" cy="2702826"/>
          </a:xfrm>
          <a:prstGeom prst="rect">
            <a:avLst/>
          </a:prstGeom>
          <a:solidFill>
            <a:srgbClr val="68B8FA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Google Shape;69;p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296650" y="6261100"/>
            <a:ext cx="731838" cy="52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 defTabSz="1217295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fld id="{808A67F6-75F2-4BBD-900C-FCA3CDD796B1}" type="slidenum">
              <a:rPr lang="en-US" altLang="en-US" sz="1200">
                <a:solidFill>
                  <a:srgbClr val="595959"/>
                </a:solidFill>
                <a:latin typeface="Arial" panose="020B0704020202020204" pitchFamily="34" charset="0"/>
                <a:cs typeface="Arial" panose="020B0704020202020204" pitchFamily="34" charset="0"/>
                <a:sym typeface="Arial" panose="020B0704020202020204" pitchFamily="34" charset="0"/>
              </a:rPr>
            </a:fld>
            <a:endParaRPr lang="en-US" altLang="en-US" sz="1200">
              <a:solidFill>
                <a:srgbClr val="595959"/>
              </a:solidFill>
              <a:latin typeface="Arial" panose="020B0704020202020204" pitchFamily="34" charset="0"/>
              <a:cs typeface="Arial" panose="020B0704020202020204" pitchFamily="34" charset="0"/>
              <a:sym typeface="Arial" panose="020B0704020202020204" pitchFamily="34" charset="0"/>
            </a:endParaRPr>
          </a:p>
        </p:txBody>
      </p:sp>
      <p:grpSp>
        <p:nvGrpSpPr>
          <p:cNvPr id="22530" name="Group 5"/>
          <p:cNvGrpSpPr/>
          <p:nvPr/>
        </p:nvGrpSpPr>
        <p:grpSpPr bwMode="auto">
          <a:xfrm>
            <a:off x="141288" y="444500"/>
            <a:ext cx="93662" cy="828675"/>
            <a:chOff x="408165" y="-71562"/>
            <a:chExt cx="281144" cy="621816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408165" y="-71562"/>
              <a:ext cx="281144" cy="480061"/>
            </a:xfrm>
            <a:prstGeom prst="roundRect">
              <a:avLst/>
            </a:prstGeom>
            <a:solidFill>
              <a:srgbClr val="4DC8C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408165" y="408499"/>
              <a:ext cx="281144" cy="14175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</p:grp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34950" y="444500"/>
            <a:ext cx="64993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Indikator</a:t>
            </a:r>
            <a:r>
              <a:rPr lang="en-US" altLang="en-US" sz="2400" b="1" dirty="0">
                <a:solidFill>
                  <a:srgbClr val="000000"/>
                </a:solidFill>
              </a:rPr>
              <a:t> Kinerja Utama - 5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</a:rPr>
              <a:t>Mutu</a:t>
            </a:r>
            <a:r>
              <a:rPr lang="en-US" altLang="en-US" sz="2000" dirty="0">
                <a:solidFill>
                  <a:srgbClr val="000000"/>
                </a:solidFill>
              </a:rPr>
              <a:t> dan </a:t>
            </a:r>
            <a:r>
              <a:rPr lang="en-US" altLang="en-US" sz="2000" dirty="0" err="1">
                <a:solidFill>
                  <a:srgbClr val="000000"/>
                </a:solidFill>
              </a:rPr>
              <a:t>relevansi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riset</a:t>
            </a:r>
            <a:r>
              <a:rPr lang="en-US" altLang="en-US" sz="2000" dirty="0">
                <a:solidFill>
                  <a:srgbClr val="000000"/>
                </a:solidFill>
              </a:rPr>
              <a:t> &amp; </a:t>
            </a:r>
            <a:r>
              <a:rPr lang="en-US" altLang="en-US" sz="2000" dirty="0" err="1">
                <a:solidFill>
                  <a:srgbClr val="000000"/>
                </a:solidFill>
              </a:rPr>
              <a:t>pengabdian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kepada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masyarakat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50" name="Rectangle 49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53" name="Rectangle 52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54" name="Picture 53"/>
            <p:cNvPicPr/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979171" y="2639661"/>
            <a:ext cx="1040566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Transformasi</a:t>
            </a:r>
            <a:r>
              <a:rPr lang="en-US" dirty="0"/>
              <a:t>: </a:t>
            </a:r>
            <a:r>
              <a:rPr lang="en-US" b="1" dirty="0" err="1"/>
              <a:t>kualitas</a:t>
            </a:r>
            <a:r>
              <a:rPr lang="en-US" dirty="0"/>
              <a:t> dan </a:t>
            </a:r>
            <a:r>
              <a:rPr lang="en-US" b="1" dirty="0" err="1"/>
              <a:t>relevansi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dan PKM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979171" y="3177398"/>
            <a:ext cx="65235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Tujuan</a:t>
            </a:r>
            <a:r>
              <a:rPr lang="en-US" dirty="0"/>
              <a:t>: 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iptek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dunia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Menghadirkan</a:t>
            </a:r>
            <a:r>
              <a:rPr lang="en-US" dirty="0"/>
              <a:t> </a:t>
            </a:r>
            <a:r>
              <a:rPr lang="en-US" dirty="0" err="1"/>
              <a:t>kampus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solusi</a:t>
            </a:r>
            <a:r>
              <a:rPr lang="en-US" dirty="0"/>
              <a:t> </a:t>
            </a:r>
            <a:r>
              <a:rPr lang="en-US" dirty="0" err="1"/>
              <a:t>permasalahan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dan </a:t>
            </a:r>
            <a:r>
              <a:rPr lang="en-US" dirty="0" err="1"/>
              <a:t>bangsa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Meningkatkan</a:t>
            </a:r>
            <a:r>
              <a:rPr lang="en-US" dirty="0"/>
              <a:t> link and match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keilmuan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relevan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DUDI dan </a:t>
            </a:r>
            <a:r>
              <a:rPr lang="en-US" dirty="0" err="1"/>
              <a:t>masyarakat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/>
              <a:t>Down streaming dan upstreaming RTPKM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7578591" y="543999"/>
            <a:ext cx="451643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Hasil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kerja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dosen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digunakan</a:t>
            </a:r>
            <a:br>
              <a:rPr lang="en-US" sz="1600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</a:br>
            <a:r>
              <a:rPr lang="en-US" sz="1600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masyarakat</a:t>
            </a:r>
            <a:r>
              <a:rPr lang="en-US" sz="1600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dan </a:t>
            </a:r>
            <a:r>
              <a:rPr lang="en-US" sz="1600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dapat</a:t>
            </a:r>
            <a:r>
              <a:rPr lang="en-US" sz="1600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rekognisi</a:t>
            </a:r>
            <a:r>
              <a:rPr lang="en-US" sz="1600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internasional</a:t>
            </a:r>
            <a:endParaRPr lang="en-US" sz="1600" kern="0" dirty="0">
              <a:solidFill>
                <a:srgbClr val="000000"/>
              </a:solidFill>
              <a:latin typeface="Trebuchet MS" panose="020B0603020202020204" pitchFamily="34" charset="0"/>
              <a:cs typeface="Arial" panose="020B0704020202020204"/>
              <a:sym typeface="Arial" panose="020B0704020202020204"/>
            </a:endParaRPr>
          </a:p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Hasil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riset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dan pengabdian yang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dimanfaatkan</a:t>
            </a:r>
            <a:endParaRPr lang="en-ID" sz="1600" kern="0" dirty="0">
              <a:solidFill>
                <a:srgbClr val="000000">
                  <a:lumMod val="85000"/>
                  <a:lumOff val="15000"/>
                </a:srgbClr>
              </a:solidFill>
              <a:latin typeface="Trebuchet MS" panose="020B0603020202020204" pitchFamily="34" charset="0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0" name="Picture 24" descr="Icon&#10;&#10;Description automatically generated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7008679" y="612262"/>
            <a:ext cx="52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Google Shape;1100;p152"/>
          <p:cNvSpPr/>
          <p:nvPr/>
        </p:nvSpPr>
        <p:spPr>
          <a:xfrm flipH="1">
            <a:off x="6619741" y="596387"/>
            <a:ext cx="306388" cy="315912"/>
          </a:xfrm>
          <a:prstGeom prst="ellipse">
            <a:avLst/>
          </a:prstGeom>
          <a:solidFill>
            <a:srgbClr val="F47264"/>
          </a:soli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 anchor="ctr"/>
          <a:lstStyle/>
          <a:p>
            <a:pPr algn="ctr" defTabSz="12185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600" b="1" kern="0" dirty="0">
                <a:solidFill>
                  <a:srgbClr val="FFFFFF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5</a:t>
            </a:r>
            <a:endParaRPr sz="1600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5122" name="Picture 2" descr="Associate in Applied Science in Automated Industrial Technology | Programs  &amp; Degrees | Mesa Community Colleg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07381" y="2600606"/>
            <a:ext cx="4397319" cy="268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69;p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296650" y="6261100"/>
            <a:ext cx="731838" cy="52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 defTabSz="1217295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fld id="{808A67F6-75F2-4BBD-900C-FCA3CDD796B1}" type="slidenum">
              <a:rPr lang="en-US" altLang="en-US" sz="1200">
                <a:solidFill>
                  <a:srgbClr val="595959"/>
                </a:solidFill>
                <a:latin typeface="Arial" panose="020B0704020202020204" pitchFamily="34" charset="0"/>
                <a:cs typeface="Arial" panose="020B0704020202020204" pitchFamily="34" charset="0"/>
                <a:sym typeface="Arial" panose="020B0704020202020204" pitchFamily="34" charset="0"/>
              </a:rPr>
            </a:fld>
            <a:endParaRPr lang="en-US" altLang="en-US" sz="1200">
              <a:solidFill>
                <a:srgbClr val="595959"/>
              </a:solidFill>
              <a:latin typeface="Arial" panose="020B0704020202020204" pitchFamily="34" charset="0"/>
              <a:cs typeface="Arial" panose="020B0704020202020204" pitchFamily="34" charset="0"/>
              <a:sym typeface="Arial" panose="020B0704020202020204" pitchFamily="34" charset="0"/>
            </a:endParaRPr>
          </a:p>
        </p:txBody>
      </p:sp>
      <p:grpSp>
        <p:nvGrpSpPr>
          <p:cNvPr id="22530" name="Group 5"/>
          <p:cNvGrpSpPr/>
          <p:nvPr/>
        </p:nvGrpSpPr>
        <p:grpSpPr bwMode="auto">
          <a:xfrm>
            <a:off x="141288" y="444500"/>
            <a:ext cx="93662" cy="828675"/>
            <a:chOff x="408165" y="-71562"/>
            <a:chExt cx="281144" cy="621816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408165" y="-71562"/>
              <a:ext cx="281144" cy="480061"/>
            </a:xfrm>
            <a:prstGeom prst="roundRect">
              <a:avLst/>
            </a:prstGeom>
            <a:solidFill>
              <a:srgbClr val="4DC8C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408165" y="408499"/>
              <a:ext cx="281144" cy="14175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</p:grp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34950" y="444500"/>
            <a:ext cx="42019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Indikator</a:t>
            </a:r>
            <a:r>
              <a:rPr lang="en-US" altLang="en-US" sz="2400" b="1" dirty="0">
                <a:solidFill>
                  <a:srgbClr val="000000"/>
                </a:solidFill>
              </a:rPr>
              <a:t> Kinerja Utama – 6 &amp; 8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Go international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50" name="Rectangle 49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53" name="Rectangle 52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54" name="Picture 53"/>
            <p:cNvPicPr/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012190" y="2503101"/>
            <a:ext cx="663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Transformasi</a:t>
            </a:r>
            <a:r>
              <a:rPr lang="en-US" dirty="0"/>
              <a:t>: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b="1" dirty="0" err="1"/>
              <a:t>kualitas</a:t>
            </a:r>
            <a:r>
              <a:rPr lang="en-US" dirty="0"/>
              <a:t> dan </a:t>
            </a:r>
            <a:r>
              <a:rPr lang="en-US" b="1" dirty="0" err="1"/>
              <a:t>relevansi</a:t>
            </a:r>
            <a:r>
              <a:rPr lang="en-US" dirty="0"/>
              <a:t> </a:t>
            </a:r>
            <a:r>
              <a:rPr lang="en-US" dirty="0" err="1"/>
              <a:t>prodi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dunia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012190" y="3280400"/>
            <a:ext cx="6635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Tujuan</a:t>
            </a:r>
            <a:r>
              <a:rPr lang="en-US" dirty="0"/>
              <a:t>: 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Membawa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dan </a:t>
            </a:r>
            <a:r>
              <a:rPr lang="en-US" dirty="0" err="1"/>
              <a:t>relevansi</a:t>
            </a:r>
            <a:r>
              <a:rPr lang="en-US" dirty="0"/>
              <a:t> </a:t>
            </a:r>
            <a:r>
              <a:rPr lang="en-US" dirty="0" err="1"/>
              <a:t>prodi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dan </a:t>
            </a:r>
            <a:r>
              <a:rPr lang="en-US" dirty="0" err="1"/>
              <a:t>kemajuan</a:t>
            </a:r>
            <a:r>
              <a:rPr lang="en-US" dirty="0"/>
              <a:t> dunia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Memastikan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lulusan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tertinggal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lulusan</a:t>
            </a:r>
            <a:r>
              <a:rPr lang="en-US" dirty="0"/>
              <a:t> PTLN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Memastikan</a:t>
            </a:r>
            <a:r>
              <a:rPr lang="en-US" dirty="0"/>
              <a:t> </a:t>
            </a:r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saing</a:t>
            </a:r>
            <a:r>
              <a:rPr lang="en-US" dirty="0"/>
              <a:t> </a:t>
            </a:r>
            <a:r>
              <a:rPr lang="en-US" dirty="0" err="1"/>
              <a:t>prodi</a:t>
            </a:r>
            <a:r>
              <a:rPr lang="en-US" dirty="0"/>
              <a:t> dan </a:t>
            </a:r>
            <a:r>
              <a:rPr lang="en-US" dirty="0" err="1"/>
              <a:t>lulusan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menghadapi</a:t>
            </a:r>
            <a:r>
              <a:rPr lang="en-US" dirty="0"/>
              <a:t> MEA dan </a:t>
            </a:r>
            <a:r>
              <a:rPr lang="en-US" dirty="0" err="1"/>
              <a:t>persaingan</a:t>
            </a:r>
            <a:r>
              <a:rPr lang="en-US" dirty="0"/>
              <a:t> global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7923313" y="445130"/>
            <a:ext cx="42367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Program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studi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bekerjasama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dengan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mitra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kelas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dunia</a:t>
            </a:r>
            <a:endParaRPr lang="en-US" sz="1600" b="1" kern="0" dirty="0">
              <a:solidFill>
                <a:srgbClr val="000000"/>
              </a:solidFill>
              <a:latin typeface="Trebuchet MS" panose="020B0603020202020204" pitchFamily="34" charset="0"/>
              <a:cs typeface="Arial" panose="020B0704020202020204"/>
              <a:sym typeface="Arial" panose="020B0704020202020204"/>
            </a:endParaRPr>
          </a:p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Dalam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kurikulum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,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magang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, dan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penyerapan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lulusan</a:t>
            </a:r>
            <a:endParaRPr lang="en-ID" sz="1600" kern="0" dirty="0">
              <a:solidFill>
                <a:srgbClr val="000000">
                  <a:lumMod val="85000"/>
                  <a:lumOff val="15000"/>
                </a:srgbClr>
              </a:solidFill>
              <a:latin typeface="Trebuchet MS" panose="020B0603020202020204" pitchFamily="34" charset="0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2" name="Picture 25" descr="A close up of a sign&#10;&#10;Description automatically generated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6976611" y="470245"/>
            <a:ext cx="5778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100;p152"/>
          <p:cNvSpPr/>
          <p:nvPr/>
        </p:nvSpPr>
        <p:spPr>
          <a:xfrm flipH="1">
            <a:off x="7617961" y="586133"/>
            <a:ext cx="307975" cy="315912"/>
          </a:xfrm>
          <a:prstGeom prst="ellipse">
            <a:avLst/>
          </a:prstGeom>
          <a:solidFill>
            <a:srgbClr val="84CBC5"/>
          </a:soli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 anchor="ctr"/>
          <a:lstStyle/>
          <a:p>
            <a:pPr algn="ctr" defTabSz="12185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600" b="1" kern="0" dirty="0">
                <a:solidFill>
                  <a:srgbClr val="FFFFFF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6</a:t>
            </a:r>
            <a:endParaRPr sz="1600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7925935" y="1604036"/>
            <a:ext cx="4934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Program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studi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berstandar</a:t>
            </a:r>
            <a:r>
              <a:rPr lang="en-US" sz="1600" b="1" kern="0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internasional</a:t>
            </a:r>
            <a:endParaRPr lang="en-US" sz="1600" b="1" kern="0" dirty="0">
              <a:solidFill>
                <a:srgbClr val="000000"/>
              </a:solidFill>
              <a:latin typeface="Trebuchet MS" panose="020B0603020202020204" pitchFamily="34" charset="0"/>
              <a:cs typeface="Arial" panose="020B0704020202020204"/>
              <a:sym typeface="Arial" panose="020B0704020202020204"/>
            </a:endParaRPr>
          </a:p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Memperoleh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akreditasi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tingkat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rebuchet MS" panose="020B0603020202020204" pitchFamily="34" charset="0"/>
                <a:cs typeface="Arial" panose="020B0704020202020204"/>
                <a:sym typeface="Arial" panose="020B0704020202020204"/>
              </a:rPr>
              <a:t>internasional</a:t>
            </a:r>
            <a:endParaRPr lang="en-US" sz="1600" kern="0" dirty="0">
              <a:solidFill>
                <a:srgbClr val="000000">
                  <a:lumMod val="85000"/>
                  <a:lumOff val="15000"/>
                </a:srgbClr>
              </a:solidFill>
              <a:latin typeface="Trebuchet MS" panose="020B0603020202020204" pitchFamily="34" charset="0"/>
              <a:cs typeface="Arial" panose="020B0704020202020204"/>
              <a:sym typeface="Arial" panose="020B0704020202020204"/>
            </a:endParaRPr>
          </a:p>
        </p:txBody>
      </p:sp>
      <p:pic>
        <p:nvPicPr>
          <p:cNvPr id="28" name="Picture 18" descr="A picture containing photo, table, plate&#10;&#10;Description automatically generated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7070022" y="1671710"/>
            <a:ext cx="4683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Google Shape;1100;p152"/>
          <p:cNvSpPr/>
          <p:nvPr/>
        </p:nvSpPr>
        <p:spPr>
          <a:xfrm flipH="1">
            <a:off x="7637011" y="1627849"/>
            <a:ext cx="307975" cy="315912"/>
          </a:xfrm>
          <a:prstGeom prst="ellipse">
            <a:avLst/>
          </a:prstGeom>
          <a:solidFill>
            <a:srgbClr val="84CBC5"/>
          </a:soli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 anchor="ctr"/>
          <a:lstStyle/>
          <a:p>
            <a:pPr algn="ctr" defTabSz="12185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600" b="1" kern="0" dirty="0">
                <a:solidFill>
                  <a:srgbClr val="FFFFFF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8</a:t>
            </a:r>
            <a:endParaRPr sz="1600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6146" name="Picture 2" descr="Internationalization: Safe bet or a threat to the companies?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90477" y="2351369"/>
            <a:ext cx="4501522" cy="3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-1" y="2329175"/>
            <a:ext cx="12160068" cy="3076958"/>
          </a:xfrm>
          <a:prstGeom prst="rect">
            <a:avLst/>
          </a:prstGeom>
          <a:solidFill>
            <a:srgbClr val="68B8FA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288221" y="1650125"/>
            <a:ext cx="3455586" cy="34555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491" y="223771"/>
            <a:ext cx="10819508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Dampak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revolusi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industri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4.0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peluang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penciptaan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lapangan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kerja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baru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di Indonesia</a:t>
            </a:r>
            <a:endParaRPr lang="en-US" sz="4000" b="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94496" y="1990754"/>
            <a:ext cx="2519001" cy="357146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Oval 4"/>
          <p:cNvSpPr/>
          <p:nvPr/>
        </p:nvSpPr>
        <p:spPr>
          <a:xfrm>
            <a:off x="3079824" y="2392454"/>
            <a:ext cx="2754630" cy="2811959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 Indonesia: </a:t>
            </a:r>
            <a:br>
              <a:rPr lang="en-US" dirty="0"/>
            </a:br>
            <a:r>
              <a:rPr lang="en-US" sz="2400" b="1" dirty="0"/>
              <a:t>23 </a:t>
            </a:r>
            <a:r>
              <a:rPr lang="en-US" sz="2400" b="1" dirty="0" err="1"/>
              <a:t>juta</a:t>
            </a:r>
            <a:r>
              <a:rPr lang="en-US" sz="2400" b="1" dirty="0"/>
              <a:t> </a:t>
            </a:r>
            <a:r>
              <a:rPr lang="en-US" sz="2400" b="1" dirty="0" err="1"/>
              <a:t>pekerjaan</a:t>
            </a:r>
            <a:r>
              <a:rPr lang="en-US" sz="2400" b="1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digantikan</a:t>
            </a:r>
            <a:r>
              <a:rPr lang="en-US" dirty="0"/>
              <a:t> oleh </a:t>
            </a:r>
            <a:r>
              <a:rPr lang="en-US" b="1" dirty="0"/>
              <a:t>automation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b="1" dirty="0"/>
              <a:t>2030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6163985" y="2383756"/>
            <a:ext cx="2754630" cy="2811959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Peluang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– 46 </a:t>
            </a:r>
            <a:r>
              <a:rPr lang="en-US" sz="2400" dirty="0" err="1">
                <a:solidFill>
                  <a:schemeClr val="bg1"/>
                </a:solidFill>
              </a:rPr>
              <a:t>juta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pekerjaan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lahir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10 </a:t>
            </a:r>
            <a:r>
              <a:rPr lang="en-US" sz="2000" b="1" dirty="0" err="1">
                <a:solidFill>
                  <a:schemeClr val="bg1"/>
                </a:solidFill>
              </a:rPr>
              <a:t>juta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di </a:t>
            </a:r>
            <a:r>
              <a:rPr lang="en-US" dirty="0" err="1">
                <a:solidFill>
                  <a:schemeClr val="bg1"/>
                </a:solidFill>
              </a:rPr>
              <a:t>antaranya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pernah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11975" y="450683"/>
            <a:ext cx="88154" cy="869625"/>
            <a:chOff x="685800" y="1775012"/>
            <a:chExt cx="94781" cy="685800"/>
          </a:xfrm>
        </p:grpSpPr>
        <p:sp>
          <p:nvSpPr>
            <p:cNvPr id="8" name="Rectangle 7"/>
            <p:cNvSpPr/>
            <p:nvPr/>
          </p:nvSpPr>
          <p:spPr>
            <a:xfrm>
              <a:off x="685800" y="1775012"/>
              <a:ext cx="94781" cy="685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6232" y="2207070"/>
              <a:ext cx="93663" cy="1889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raphic 11" descr="Excavator with solid fill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497" y="1406620"/>
            <a:ext cx="914400" cy="914400"/>
          </a:xfrm>
          <a:prstGeom prst="rect">
            <a:avLst/>
          </a:prstGeom>
        </p:spPr>
      </p:pic>
      <p:pic>
        <p:nvPicPr>
          <p:cNvPr id="16" name="Graphic 15" descr="Stethoscope with solid fill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4334" y="1320308"/>
            <a:ext cx="914400" cy="914400"/>
          </a:xfrm>
          <a:prstGeom prst="rect">
            <a:avLst/>
          </a:prstGeom>
        </p:spPr>
      </p:pic>
      <p:pic>
        <p:nvPicPr>
          <p:cNvPr id="18" name="Graphic 17" descr="Production with solid fill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2005" y="1382132"/>
            <a:ext cx="914400" cy="914400"/>
          </a:xfrm>
          <a:prstGeom prst="rect">
            <a:avLst/>
          </a:prstGeom>
        </p:spPr>
      </p:pic>
      <p:pic>
        <p:nvPicPr>
          <p:cNvPr id="20" name="Graphic 19" descr="Electric car with solid fill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5540" y="4986523"/>
            <a:ext cx="914400" cy="914400"/>
          </a:xfrm>
          <a:prstGeom prst="rect">
            <a:avLst/>
          </a:prstGeom>
        </p:spPr>
      </p:pic>
      <p:pic>
        <p:nvPicPr>
          <p:cNvPr id="24" name="Graphic 23" descr="Freight with solid fill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41545" y="4952013"/>
            <a:ext cx="914400" cy="914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29907" y="2136354"/>
            <a:ext cx="103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 MT Condensed Light" panose="020B0306030101010103" pitchFamily="34" charset="77"/>
              </a:rPr>
              <a:t>construction</a:t>
            </a:r>
            <a:endParaRPr lang="en-US" sz="1600" dirty="0">
              <a:latin typeface="Abadi MT Condensed Light" panose="020B0306030101010103" pitchFamily="34" charset="7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1980" y="2127255"/>
            <a:ext cx="104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 MT Condensed Light" panose="020B0306030101010103" pitchFamily="34" charset="77"/>
              </a:rPr>
              <a:t>manufacture</a:t>
            </a:r>
            <a:endParaRPr lang="en-US" sz="1600" dirty="0">
              <a:latin typeface="Abadi MT Condensed Light" panose="020B0306030101010103" pitchFamily="34" charset="7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4378" y="2145864"/>
            <a:ext cx="905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 MT Condensed Light" panose="020B0306030101010103" pitchFamily="34" charset="77"/>
              </a:rPr>
              <a:t>healthcare</a:t>
            </a:r>
            <a:endParaRPr lang="en-US" sz="1600" dirty="0">
              <a:latin typeface="Abadi MT Condensed Light" panose="020B0306030101010103" pitchFamily="34" charset="7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94784" y="5694435"/>
            <a:ext cx="736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 MT Condensed Light" panose="020B0306030101010103" pitchFamily="34" charset="77"/>
              </a:rPr>
              <a:t>logistics</a:t>
            </a:r>
            <a:endParaRPr lang="en-US" sz="1600" dirty="0">
              <a:latin typeface="Abadi MT Condensed Light" panose="020B0306030101010103" pitchFamily="34" charset="7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91869" y="5694435"/>
            <a:ext cx="13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 MT Condensed Light" panose="020B0306030101010103" pitchFamily="34" charset="77"/>
              </a:rPr>
              <a:t>e-transportation</a:t>
            </a:r>
            <a:endParaRPr lang="en-US" sz="1600" dirty="0">
              <a:latin typeface="Abadi MT Condensed Light" panose="020B0306030101010103" pitchFamily="34" charset="77"/>
            </a:endParaRPr>
          </a:p>
        </p:txBody>
      </p:sp>
      <p:pic>
        <p:nvPicPr>
          <p:cNvPr id="31" name="Graphic 30" descr="Store with solid fill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66226" y="4977698"/>
            <a:ext cx="914400" cy="9144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126573" y="5694435"/>
            <a:ext cx="530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 MT Condensed Light" panose="020B0306030101010103" pitchFamily="34" charset="77"/>
              </a:rPr>
              <a:t>retail</a:t>
            </a:r>
            <a:endParaRPr lang="en-US" sz="1600" dirty="0">
              <a:latin typeface="Abadi MT Condensed Light" panose="020B0306030101010103" pitchFamily="34" charset="77"/>
            </a:endParaRPr>
          </a:p>
        </p:txBody>
      </p:sp>
      <p:pic>
        <p:nvPicPr>
          <p:cNvPr id="34" name="Graphic 33" descr="Robot with solid fill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12255" y="3319284"/>
            <a:ext cx="914400" cy="9144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36" name="Rectangle 35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056158" y="1177343"/>
            <a:ext cx="2904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Tantangan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: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penyiapan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skill dan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kompetensi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baru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9" name="Picture 38"/>
          <p:cNvPicPr/>
          <p:nvPr/>
        </p:nvPicPr>
        <p:blipFill>
          <a:blip r:embed="rId16" cstate="email"/>
          <a:stretch>
            <a:fillRect/>
          </a:stretch>
        </p:blipFill>
        <p:spPr>
          <a:xfrm>
            <a:off x="8423043" y="6554257"/>
            <a:ext cx="225009" cy="218502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9210848" y="2431410"/>
            <a:ext cx="2754630" cy="2811959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Adaptive</a:t>
            </a:r>
            <a:br>
              <a:rPr lang="en-US" sz="1600" dirty="0"/>
            </a:br>
            <a:r>
              <a:rPr lang="en-US" sz="1600" dirty="0"/>
              <a:t>Agile learners</a:t>
            </a:r>
            <a:endParaRPr lang="en-US" sz="1600" dirty="0"/>
          </a:p>
          <a:p>
            <a:pPr algn="ctr"/>
            <a:r>
              <a:rPr lang="en-US" sz="1600" dirty="0"/>
              <a:t>Self directed</a:t>
            </a:r>
            <a:endParaRPr lang="en-US" sz="1600" dirty="0"/>
          </a:p>
          <a:p>
            <a:pPr algn="ctr"/>
            <a:r>
              <a:rPr lang="en-US" sz="1600" dirty="0"/>
              <a:t>Entrepreneur</a:t>
            </a:r>
            <a:endParaRPr lang="en-US" sz="1600" dirty="0"/>
          </a:p>
          <a:p>
            <a:pPr algn="ctr"/>
            <a:r>
              <a:rPr lang="en-US" sz="1600" dirty="0">
                <a:latin typeface="Arial Narrow" panose="020B0706020202030204" pitchFamily="34" charset="0"/>
                <a:cs typeface="Arial Narrow" panose="020B0706020202030204" pitchFamily="34" charset="0"/>
              </a:rPr>
              <a:t>Complex problem solver</a:t>
            </a:r>
            <a:endParaRPr lang="en-US" sz="1600" dirty="0">
              <a:latin typeface="Arial Narrow" panose="020B0706020202030204" pitchFamily="34" charset="0"/>
              <a:cs typeface="Arial Narrow" panose="020B0706020202030204" pitchFamily="34" charset="0"/>
            </a:endParaRPr>
          </a:p>
          <a:p>
            <a:pPr algn="ctr"/>
            <a:r>
              <a:rPr lang="en-US" sz="1600" dirty="0"/>
              <a:t>Digital Literacy</a:t>
            </a:r>
            <a:endParaRPr lang="en-US" sz="1600" dirty="0"/>
          </a:p>
          <a:p>
            <a:pPr algn="ctr"/>
            <a:r>
              <a:rPr lang="en-US" sz="1600" dirty="0"/>
              <a:t>Multi-disciplinary</a:t>
            </a:r>
            <a:endParaRPr lang="en-US" sz="1600" dirty="0"/>
          </a:p>
          <a:p>
            <a:pPr algn="ctr"/>
            <a:r>
              <a:rPr lang="en-US" sz="1600" dirty="0"/>
              <a:t>Global citizenship</a:t>
            </a:r>
            <a:endParaRPr lang="en-US" sz="1600" dirty="0"/>
          </a:p>
        </p:txBody>
      </p:sp>
      <p:pic>
        <p:nvPicPr>
          <p:cNvPr id="30" name="Picture 6" descr="Image result for indonesia jaya 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9533206" y="493178"/>
            <a:ext cx="1395821" cy="7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42" name="Rectangle 41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43" name="Picture 42"/>
            <p:cNvPicPr/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pic>
        <p:nvPicPr>
          <p:cNvPr id="47" name="Picture 4" descr="Bangga Buatan Indonesia - Wikipedia bahasa Indonesia, ensiklopedia bebas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10929027" y="334950"/>
            <a:ext cx="1262972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442127" y="361622"/>
            <a:ext cx="814653" cy="13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>
            <a:endCxn id="66" idx="4"/>
          </p:cNvCxnSpPr>
          <p:nvPr/>
        </p:nvCxnSpPr>
        <p:spPr bwMode="auto">
          <a:xfrm flipV="1">
            <a:off x="8593943" y="3396441"/>
            <a:ext cx="0" cy="177800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4353"/>
          <p:cNvGrpSpPr/>
          <p:nvPr/>
        </p:nvGrpSpPr>
        <p:grpSpPr bwMode="auto">
          <a:xfrm>
            <a:off x="1208183" y="1598488"/>
            <a:ext cx="3376612" cy="640589"/>
            <a:chOff x="854716" y="1100567"/>
            <a:chExt cx="3780346" cy="939122"/>
          </a:xfrm>
        </p:grpSpPr>
        <p:sp>
          <p:nvSpPr>
            <p:cNvPr id="3" name="Rounded Rectangle 2"/>
            <p:cNvSpPr/>
            <p:nvPr/>
          </p:nvSpPr>
          <p:spPr>
            <a:xfrm>
              <a:off x="854716" y="1100567"/>
              <a:ext cx="3780346" cy="93912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4716" y="1295858"/>
              <a:ext cx="3780346" cy="6768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218565">
                <a:defRPr/>
              </a:pPr>
              <a:r>
                <a:rPr lang="en-SG" sz="2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Bold" pitchFamily="50" charset="0"/>
                  <a:cs typeface="Gotham Bold" pitchFamily="50" charset="0"/>
                </a:rPr>
                <a:t>Sempit</a:t>
              </a:r>
              <a:r>
                <a:rPr lang="en-SG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Bold" pitchFamily="50" charset="0"/>
                  <a:cs typeface="Gotham Bold" pitchFamily="50" charset="0"/>
                </a:rPr>
                <a:t> – </a:t>
              </a:r>
              <a:r>
                <a:rPr lang="en-SG" sz="2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Bold" pitchFamily="50" charset="0"/>
                  <a:cs typeface="Gotham Bold" pitchFamily="50" charset="0"/>
                </a:rPr>
                <a:t>Preskriptif</a:t>
              </a:r>
              <a:r>
                <a:rPr lang="en-SG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Bold" pitchFamily="50" charset="0"/>
                  <a:cs typeface="Gotham Bold" pitchFamily="50" charset="0"/>
                </a:rPr>
                <a:t> </a:t>
              </a:r>
              <a:endParaRPr lang="en-SG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 pitchFamily="50" charset="0"/>
                <a:cs typeface="Gotham Bold" pitchFamily="50" charset="0"/>
              </a:endParaRPr>
            </a:p>
          </p:txBody>
        </p:sp>
      </p:grpSp>
      <p:grpSp>
        <p:nvGrpSpPr>
          <p:cNvPr id="5" name="Group 14354"/>
          <p:cNvGrpSpPr/>
          <p:nvPr/>
        </p:nvGrpSpPr>
        <p:grpSpPr bwMode="auto">
          <a:xfrm>
            <a:off x="7258866" y="1551963"/>
            <a:ext cx="3696032" cy="620348"/>
            <a:chOff x="6924440" y="1418897"/>
            <a:chExt cx="3830151" cy="939122"/>
          </a:xfrm>
        </p:grpSpPr>
        <p:sp>
          <p:nvSpPr>
            <p:cNvPr id="6" name="Rounded Rectangle 5"/>
            <p:cNvSpPr/>
            <p:nvPr/>
          </p:nvSpPr>
          <p:spPr>
            <a:xfrm>
              <a:off x="6924440" y="1418897"/>
              <a:ext cx="3781067" cy="93912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73524" y="1463315"/>
              <a:ext cx="3781067" cy="7920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218565">
                <a:defRPr/>
              </a:pPr>
              <a:endParaRPr lang="en-SG" sz="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 pitchFamily="50" charset="0"/>
                <a:cs typeface="Gotham Bold" pitchFamily="50" charset="0"/>
              </a:endParaRPr>
            </a:p>
            <a:p>
              <a:pPr algn="ctr" defTabSz="1218565">
                <a:defRPr/>
              </a:pPr>
              <a:r>
                <a:rPr lang="en-SG" sz="2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Bold" pitchFamily="50" charset="0"/>
                  <a:cs typeface="Gotham Bold" pitchFamily="50" charset="0"/>
                </a:rPr>
                <a:t>Fleksibel</a:t>
              </a:r>
              <a:r>
                <a:rPr lang="en-SG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Bold" pitchFamily="50" charset="0"/>
                  <a:cs typeface="Gotham Bold" pitchFamily="50" charset="0"/>
                </a:rPr>
                <a:t> – Kaya </a:t>
              </a:r>
              <a:r>
                <a:rPr lang="en-SG" sz="2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Bold" pitchFamily="50" charset="0"/>
                  <a:cs typeface="Gotham Bold" pitchFamily="50" charset="0"/>
                </a:rPr>
                <a:t>Makna</a:t>
              </a:r>
              <a:endParaRPr lang="en-SG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 pitchFamily="50" charset="0"/>
                <a:cs typeface="Gotham Bold" pitchFamily="50" charset="0"/>
              </a:endParaRPr>
            </a:p>
          </p:txBody>
        </p:sp>
      </p:grpSp>
      <p:grpSp>
        <p:nvGrpSpPr>
          <p:cNvPr id="12" name="Group 14355"/>
          <p:cNvGrpSpPr/>
          <p:nvPr/>
        </p:nvGrpSpPr>
        <p:grpSpPr bwMode="auto">
          <a:xfrm>
            <a:off x="2729999" y="2442277"/>
            <a:ext cx="458788" cy="2543175"/>
            <a:chOff x="2515444" y="2438364"/>
            <a:chExt cx="458891" cy="2541887"/>
          </a:xfrm>
        </p:grpSpPr>
        <p:sp>
          <p:nvSpPr>
            <p:cNvPr id="13" name="Oval 12"/>
            <p:cNvSpPr/>
            <p:nvPr/>
          </p:nvSpPr>
          <p:spPr>
            <a:xfrm>
              <a:off x="2515444" y="3806096"/>
              <a:ext cx="458891" cy="49822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15444" y="3104776"/>
              <a:ext cx="458891" cy="4982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515444" y="2438364"/>
              <a:ext cx="458891" cy="49822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5444" y="4482028"/>
              <a:ext cx="458891" cy="4982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Connector 16"/>
            <p:cNvCxnSpPr>
              <a:stCxn id="16" idx="0"/>
              <a:endCxn id="13" idx="4"/>
            </p:cNvCxnSpPr>
            <p:nvPr/>
          </p:nvCxnSpPr>
          <p:spPr>
            <a:xfrm flipV="1">
              <a:off x="2745684" y="4304319"/>
              <a:ext cx="0" cy="177710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3" idx="0"/>
              <a:endCxn id="14" idx="4"/>
            </p:cNvCxnSpPr>
            <p:nvPr/>
          </p:nvCxnSpPr>
          <p:spPr>
            <a:xfrm flipH="1" flipV="1">
              <a:off x="2745684" y="3602999"/>
              <a:ext cx="0" cy="203097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4" idx="0"/>
              <a:endCxn id="15" idx="4"/>
            </p:cNvCxnSpPr>
            <p:nvPr/>
          </p:nvCxnSpPr>
          <p:spPr>
            <a:xfrm flipH="1" flipV="1">
              <a:off x="2744095" y="2936587"/>
              <a:ext cx="1588" cy="168190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4356"/>
          <p:cNvGrpSpPr/>
          <p:nvPr/>
        </p:nvGrpSpPr>
        <p:grpSpPr bwMode="auto">
          <a:xfrm>
            <a:off x="7336337" y="2319969"/>
            <a:ext cx="3790951" cy="2677960"/>
            <a:chOff x="6798312" y="2701245"/>
            <a:chExt cx="3790895" cy="27663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Oval 20"/>
            <p:cNvSpPr/>
            <p:nvPr/>
          </p:nvSpPr>
          <p:spPr>
            <a:xfrm>
              <a:off x="7663486" y="4047359"/>
              <a:ext cx="458781" cy="4984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106283" y="3582251"/>
              <a:ext cx="458780" cy="49844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798312" y="2747279"/>
              <a:ext cx="458780" cy="49844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793437" y="4969160"/>
              <a:ext cx="458780" cy="4984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>
              <a:stCxn id="24" idx="0"/>
            </p:cNvCxnSpPr>
            <p:nvPr/>
          </p:nvCxnSpPr>
          <p:spPr>
            <a:xfrm rot="5400000" flipH="1" flipV="1">
              <a:off x="7854453" y="4800785"/>
              <a:ext cx="336750" cy="1"/>
            </a:xfrm>
            <a:prstGeom prst="curvedConnector3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0"/>
              <a:endCxn id="22" idx="4"/>
            </p:cNvCxnSpPr>
            <p:nvPr/>
          </p:nvCxnSpPr>
          <p:spPr>
            <a:xfrm rot="16200000" flipH="1" flipV="1">
              <a:off x="7597607" y="3784631"/>
              <a:ext cx="33335" cy="558792"/>
            </a:xfrm>
            <a:prstGeom prst="curvedConnector5">
              <a:avLst>
                <a:gd name="adj1" fmla="val -681452"/>
                <a:gd name="adj2" fmla="val 50000"/>
                <a:gd name="adj3" fmla="val 781452"/>
              </a:avLst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>
              <a:stCxn id="22" idx="0"/>
              <a:endCxn id="23" idx="4"/>
            </p:cNvCxnSpPr>
            <p:nvPr/>
          </p:nvCxnSpPr>
          <p:spPr>
            <a:xfrm rot="16200000" flipV="1">
              <a:off x="7013423" y="3260795"/>
              <a:ext cx="336528" cy="306384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8378486" y="3571139"/>
              <a:ext cx="458781" cy="49844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0130426" y="2701245"/>
              <a:ext cx="458781" cy="498443"/>
            </a:xfrm>
            <a:prstGeom prst="ellipse">
              <a:avLst/>
            </a:prstGeom>
            <a:solidFill>
              <a:srgbClr val="33CCCC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9206514" y="3125080"/>
              <a:ext cx="458781" cy="49844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srgbClr val="FFFFFF"/>
                </a:solidFill>
              </a:endParaRPr>
            </a:p>
          </p:txBody>
        </p:sp>
        <p:cxnSp>
          <p:nvCxnSpPr>
            <p:cNvPr id="31" name="Curved Connector 30"/>
            <p:cNvCxnSpPr>
              <a:stCxn id="21" idx="6"/>
              <a:endCxn id="28" idx="4"/>
            </p:cNvCxnSpPr>
            <p:nvPr/>
          </p:nvCxnSpPr>
          <p:spPr>
            <a:xfrm flipV="1">
              <a:off x="8122267" y="4069582"/>
              <a:ext cx="485609" cy="226999"/>
            </a:xfrm>
            <a:prstGeom prst="curvedConnector2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28" idx="7"/>
              <a:endCxn id="30" idx="4"/>
            </p:cNvCxnSpPr>
            <p:nvPr/>
          </p:nvCxnSpPr>
          <p:spPr>
            <a:xfrm rot="5400000" flipH="1" flipV="1">
              <a:off x="9092687" y="3300917"/>
              <a:ext cx="20612" cy="665825"/>
            </a:xfrm>
            <a:prstGeom prst="curvedConnector5">
              <a:avLst>
                <a:gd name="adj1" fmla="val 1145692"/>
                <a:gd name="adj2" fmla="val 37819"/>
                <a:gd name="adj3" fmla="val -1045692"/>
              </a:avLst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>
              <a:stCxn id="30" idx="0"/>
              <a:endCxn id="29" idx="4"/>
            </p:cNvCxnSpPr>
            <p:nvPr/>
          </p:nvCxnSpPr>
          <p:spPr>
            <a:xfrm rot="16200000" flipH="1">
              <a:off x="9860556" y="2701222"/>
              <a:ext cx="74608" cy="922324"/>
            </a:xfrm>
            <a:prstGeom prst="curvedConnector5">
              <a:avLst>
                <a:gd name="adj1" fmla="val -305778"/>
                <a:gd name="adj2" fmla="val 50000"/>
                <a:gd name="adj3" fmla="val 405778"/>
              </a:avLst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2" descr="Multiple Pathways Handbook &amp; Application 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8189161" y="3562883"/>
            <a:ext cx="777875" cy="777875"/>
          </a:xfrm>
          <a:prstGeom prst="ellipse">
            <a:avLst/>
          </a:prstGeom>
          <a:noFill/>
          <a:ln w="349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26160" y="5110117"/>
            <a:ext cx="10165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mahasiswa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potensi</a:t>
            </a:r>
            <a:r>
              <a:rPr lang="en-US" sz="2000" dirty="0"/>
              <a:t>, </a:t>
            </a:r>
            <a:r>
              <a:rPr lang="en-US" sz="2000" dirty="0" err="1"/>
              <a:t>cita-cita</a:t>
            </a:r>
            <a:r>
              <a:rPr lang="en-US" sz="2000" dirty="0"/>
              <a:t>, </a:t>
            </a:r>
            <a:r>
              <a:rPr lang="en-US" sz="2000" dirty="0" err="1"/>
              <a:t>aspirasi</a:t>
            </a:r>
            <a:r>
              <a:rPr lang="en-US" sz="2000" dirty="0"/>
              <a:t>, passion yang </a:t>
            </a:r>
            <a:r>
              <a:rPr lang="en-US" sz="2000" dirty="0" err="1"/>
              <a:t>berbeda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lainnya</a:t>
            </a:r>
            <a:endParaRPr lang="en-US" sz="2000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sz="2000" dirty="0" err="1"/>
              <a:t>Kemerdekaan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memilih</a:t>
            </a:r>
            <a:r>
              <a:rPr lang="en-US" sz="2000" dirty="0"/>
              <a:t> </a:t>
            </a:r>
            <a:r>
              <a:rPr lang="en-US" sz="2000" dirty="0" err="1"/>
              <a:t>jalan</a:t>
            </a:r>
            <a:r>
              <a:rPr lang="en-US" sz="2000" dirty="0"/>
              <a:t> </a:t>
            </a:r>
            <a:r>
              <a:rPr lang="en-US" sz="2000" dirty="0" err="1"/>
              <a:t>terbaik</a:t>
            </a:r>
            <a:r>
              <a:rPr lang="en-US" sz="2000" dirty="0"/>
              <a:t> </a:t>
            </a:r>
            <a:r>
              <a:rPr lang="en-US" sz="2000" dirty="0" err="1"/>
              <a:t>mengembangkan</a:t>
            </a:r>
            <a:r>
              <a:rPr lang="en-US" sz="2000" dirty="0"/>
              <a:t> </a:t>
            </a:r>
            <a:r>
              <a:rPr lang="en-US" sz="2000" dirty="0" err="1"/>
              <a:t>potensi</a:t>
            </a:r>
            <a:r>
              <a:rPr lang="en-US" sz="2000" dirty="0"/>
              <a:t> </a:t>
            </a:r>
            <a:r>
              <a:rPr lang="en-US" sz="2000" dirty="0" err="1"/>
              <a:t>diri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pembelajaran</a:t>
            </a:r>
            <a:r>
              <a:rPr lang="en-US" sz="2000" dirty="0"/>
              <a:t> yang </a:t>
            </a:r>
            <a:r>
              <a:rPr lang="en-US" sz="2000" dirty="0" err="1"/>
              <a:t>fleksibel</a:t>
            </a:r>
            <a:r>
              <a:rPr lang="en-US" sz="2000" dirty="0"/>
              <a:t> (Pendidikan yang </a:t>
            </a:r>
            <a:r>
              <a:rPr lang="en-US" sz="2000" dirty="0" err="1"/>
              <a:t>memerdekakan</a:t>
            </a:r>
            <a:r>
              <a:rPr lang="en-US" sz="2000" dirty="0"/>
              <a:t> dan </a:t>
            </a:r>
            <a:r>
              <a:rPr lang="en-US" sz="2000" dirty="0" err="1"/>
              <a:t>memberdayakan</a:t>
            </a:r>
            <a:r>
              <a:rPr lang="en-US" sz="2000" dirty="0"/>
              <a:t>)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1731009" y="503778"/>
            <a:ext cx="826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Banyak </a:t>
            </a:r>
            <a:r>
              <a:rPr lang="en-US" sz="3200" b="1" dirty="0" err="1"/>
              <a:t>jalan</a:t>
            </a:r>
            <a:r>
              <a:rPr lang="en-US" sz="3200" b="1" dirty="0"/>
              <a:t> </a:t>
            </a:r>
            <a:r>
              <a:rPr lang="en-US" sz="3200" b="1" dirty="0" err="1"/>
              <a:t>menuju</a:t>
            </a:r>
            <a:r>
              <a:rPr lang="en-US" sz="3200" b="1" dirty="0"/>
              <a:t> </a:t>
            </a:r>
            <a:r>
              <a:rPr lang="en-US" sz="3200" b="1" dirty="0" err="1"/>
              <a:t>kompetensi</a:t>
            </a:r>
            <a:r>
              <a:rPr lang="en-US" sz="3200" b="1" dirty="0"/>
              <a:t> </a:t>
            </a:r>
            <a:r>
              <a:rPr lang="en-US" sz="3200" b="1" dirty="0" err="1"/>
              <a:t>unggul</a:t>
            </a:r>
            <a:endParaRPr lang="en-US" sz="3200" b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1448032" y="551278"/>
            <a:ext cx="94781" cy="685800"/>
            <a:chOff x="685800" y="1775012"/>
            <a:chExt cx="94781" cy="685800"/>
          </a:xfrm>
        </p:grpSpPr>
        <p:sp>
          <p:nvSpPr>
            <p:cNvPr id="40" name="Rectangle 39"/>
            <p:cNvSpPr/>
            <p:nvPr/>
          </p:nvSpPr>
          <p:spPr>
            <a:xfrm>
              <a:off x="685800" y="1775012"/>
              <a:ext cx="94781" cy="685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86232" y="2207070"/>
              <a:ext cx="93663" cy="1889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577592" y="4163811"/>
            <a:ext cx="4487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berkesempatan</a:t>
            </a:r>
            <a:r>
              <a:rPr lang="en-US" dirty="0"/>
              <a:t>:</a:t>
            </a:r>
            <a:endParaRPr lang="en-US" dirty="0"/>
          </a:p>
          <a:p>
            <a:pPr lvl="1"/>
            <a:r>
              <a:rPr lang="en-US" dirty="0"/>
              <a:t>1 semester (20 </a:t>
            </a:r>
            <a:r>
              <a:rPr lang="en-US" dirty="0" err="1"/>
              <a:t>sks</a:t>
            </a:r>
            <a:r>
              <a:rPr lang="en-US" dirty="0"/>
              <a:t>) di </a:t>
            </a:r>
            <a:r>
              <a:rPr lang="en-US" dirty="0" err="1"/>
              <a:t>prodi</a:t>
            </a:r>
            <a:r>
              <a:rPr lang="en-US" dirty="0"/>
              <a:t> lain</a:t>
            </a:r>
            <a:endParaRPr lang="en-US" dirty="0"/>
          </a:p>
          <a:p>
            <a:pPr lvl="1"/>
            <a:r>
              <a:rPr lang="en-US" dirty="0"/>
              <a:t>2 semester (40 </a:t>
            </a:r>
            <a:r>
              <a:rPr lang="en-US" dirty="0" err="1"/>
              <a:t>sks</a:t>
            </a:r>
            <a:r>
              <a:rPr lang="en-US" dirty="0"/>
              <a:t>) di </a:t>
            </a:r>
            <a:r>
              <a:rPr lang="en-US" dirty="0" err="1"/>
              <a:t>kampus</a:t>
            </a:r>
            <a:r>
              <a:rPr lang="en-US" dirty="0"/>
              <a:t> </a:t>
            </a:r>
            <a:r>
              <a:rPr lang="en-US" dirty="0" err="1"/>
              <a:t>kehidupan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56" name="Rectangle 55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pic>
        <p:nvPicPr>
          <p:cNvPr id="58" name="Picture 57" descr="MASTER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856658" y="1663750"/>
            <a:ext cx="1964053" cy="1046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Group 21"/>
          <p:cNvGrpSpPr/>
          <p:nvPr/>
        </p:nvGrpSpPr>
        <p:grpSpPr bwMode="auto">
          <a:xfrm>
            <a:off x="4683291" y="3104154"/>
            <a:ext cx="2413857" cy="681039"/>
            <a:chOff x="4706007" y="1538973"/>
            <a:chExt cx="2411973" cy="680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Chevron 51"/>
            <p:cNvSpPr/>
            <p:nvPr/>
          </p:nvSpPr>
          <p:spPr>
            <a:xfrm>
              <a:off x="4706007" y="1538973"/>
              <a:ext cx="677333" cy="680966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Chevron 52"/>
            <p:cNvSpPr/>
            <p:nvPr/>
          </p:nvSpPr>
          <p:spPr>
            <a:xfrm>
              <a:off x="5131125" y="1538973"/>
              <a:ext cx="678920" cy="680966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Chevron 58"/>
            <p:cNvSpPr/>
            <p:nvPr/>
          </p:nvSpPr>
          <p:spPr>
            <a:xfrm>
              <a:off x="5573692" y="1538973"/>
              <a:ext cx="677334" cy="680966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Chevron 59"/>
            <p:cNvSpPr/>
            <p:nvPr/>
          </p:nvSpPr>
          <p:spPr>
            <a:xfrm>
              <a:off x="6007169" y="1538973"/>
              <a:ext cx="677334" cy="680966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Chevron 60"/>
            <p:cNvSpPr/>
            <p:nvPr/>
          </p:nvSpPr>
          <p:spPr>
            <a:xfrm>
              <a:off x="6440646" y="1538973"/>
              <a:ext cx="677334" cy="680966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704020202020204" pitchFamily="34" charset="0"/>
                </a:defRPr>
              </a:lvl9pPr>
            </a:lstStyle>
            <a:p>
              <a:pPr algn="ctr" defTabSz="1218565">
                <a:defRPr/>
              </a:pPr>
              <a:endParaRPr lang="en-SG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730323" y="940254"/>
            <a:ext cx="1488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Kebijakan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dasar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64" name="Rectangle 63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65" name="Picture 64"/>
            <p:cNvPicPr/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sp>
        <p:nvSpPr>
          <p:cNvPr id="66" name="Oval 65"/>
          <p:cNvSpPr/>
          <p:nvPr/>
        </p:nvSpPr>
        <p:spPr bwMode="auto">
          <a:xfrm>
            <a:off x="8363755" y="2897966"/>
            <a:ext cx="458788" cy="4984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9pPr>
          </a:lstStyle>
          <a:p>
            <a:pPr algn="ctr" defTabSz="1218565">
              <a:defRPr/>
            </a:pPr>
            <a:endParaRPr lang="en-SG" altLang="en-US">
              <a:solidFill>
                <a:srgbClr val="FFFFFF"/>
              </a:solidFill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8377736" y="2276869"/>
            <a:ext cx="458788" cy="4984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704020202020204" pitchFamily="34" charset="0"/>
              </a:defRPr>
            </a:lvl9pPr>
          </a:lstStyle>
          <a:p>
            <a:pPr algn="ctr" defTabSz="1218565">
              <a:defRPr/>
            </a:pPr>
            <a:endParaRPr lang="en-SG" altLang="en-US">
              <a:solidFill>
                <a:srgbClr val="FFFFFF"/>
              </a:solidFill>
            </a:endParaRPr>
          </a:p>
        </p:txBody>
      </p:sp>
      <p:cxnSp>
        <p:nvCxnSpPr>
          <p:cNvPr id="69" name="Straight Connector 68"/>
          <p:cNvCxnSpPr>
            <a:endCxn id="68" idx="4"/>
          </p:cNvCxnSpPr>
          <p:nvPr/>
        </p:nvCxnSpPr>
        <p:spPr bwMode="auto">
          <a:xfrm flipV="1">
            <a:off x="8607924" y="2775344"/>
            <a:ext cx="0" cy="177800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127" y="361622"/>
            <a:ext cx="814653" cy="13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8393" y="337184"/>
            <a:ext cx="1014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Kampus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Merdeka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untuk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SDM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Unggul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98578" y="409357"/>
            <a:ext cx="94781" cy="685800"/>
            <a:chOff x="685800" y="1775012"/>
            <a:chExt cx="94781" cy="685800"/>
          </a:xfrm>
        </p:grpSpPr>
        <p:sp>
          <p:nvSpPr>
            <p:cNvPr id="13" name="Rectangle 12"/>
            <p:cNvSpPr/>
            <p:nvPr/>
          </p:nvSpPr>
          <p:spPr>
            <a:xfrm>
              <a:off x="685800" y="1775012"/>
              <a:ext cx="94781" cy="685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6232" y="2207070"/>
              <a:ext cx="93663" cy="1889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18" name="Rectangle 17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0915" y="1427194"/>
            <a:ext cx="461666" cy="471029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03943" y="1420009"/>
            <a:ext cx="461666" cy="471029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821715" y="3610425"/>
            <a:ext cx="3566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 semester (20 </a:t>
            </a:r>
            <a:r>
              <a:rPr lang="en-US" sz="2000" b="1" dirty="0" err="1">
                <a:solidFill>
                  <a:schemeClr val="bg1"/>
                </a:solidFill>
              </a:rPr>
              <a:t>sks</a:t>
            </a:r>
            <a:r>
              <a:rPr lang="en-US" sz="2000" b="1" dirty="0">
                <a:solidFill>
                  <a:schemeClr val="bg1"/>
                </a:solidFill>
              </a:rPr>
              <a:t>) di </a:t>
            </a:r>
            <a:r>
              <a:rPr lang="en-US" sz="2000" b="1" dirty="0" err="1">
                <a:solidFill>
                  <a:schemeClr val="bg1"/>
                </a:solidFill>
              </a:rPr>
              <a:t>luar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prodi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13884" y="3770095"/>
            <a:ext cx="383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 semester (40 </a:t>
            </a:r>
            <a:r>
              <a:rPr lang="en-US" sz="2000" b="1" dirty="0" err="1">
                <a:solidFill>
                  <a:schemeClr val="bg1"/>
                </a:solidFill>
              </a:rPr>
              <a:t>sks</a:t>
            </a:r>
            <a:r>
              <a:rPr lang="en-US" sz="2000" b="1" dirty="0">
                <a:solidFill>
                  <a:schemeClr val="bg1"/>
                </a:solidFill>
              </a:rPr>
              <a:t>) di </a:t>
            </a:r>
            <a:r>
              <a:rPr lang="en-US" sz="2000" b="1" dirty="0" err="1">
                <a:solidFill>
                  <a:schemeClr val="bg1"/>
                </a:solidFill>
              </a:rPr>
              <a:t>luar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kampus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0915" y="6137488"/>
            <a:ext cx="461666" cy="1826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403943" y="6126855"/>
            <a:ext cx="461666" cy="1826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495994" y="771917"/>
            <a:ext cx="14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Dasar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kebijakan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93603" y="1349465"/>
            <a:ext cx="10220021" cy="5028079"/>
            <a:chOff x="300038" y="873125"/>
            <a:chExt cx="11703050" cy="6092061"/>
          </a:xfrm>
        </p:grpSpPr>
        <p:sp>
          <p:nvSpPr>
            <p:cNvPr id="83" name="Rectangle 82"/>
            <p:cNvSpPr/>
            <p:nvPr/>
          </p:nvSpPr>
          <p:spPr>
            <a:xfrm rot="10800000">
              <a:off x="9355138" y="4059507"/>
              <a:ext cx="2647950" cy="7601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2" name="Rectangle 81"/>
            <p:cNvSpPr/>
            <p:nvPr/>
          </p:nvSpPr>
          <p:spPr>
            <a:xfrm rot="10800000">
              <a:off x="9235100" y="2755896"/>
              <a:ext cx="2647950" cy="7175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7" name="Rectangle 26"/>
            <p:cNvSpPr/>
            <p:nvPr/>
          </p:nvSpPr>
          <p:spPr>
            <a:xfrm rot="10800000">
              <a:off x="8758238" y="5230813"/>
              <a:ext cx="2646362" cy="74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8" name="Rectangle 27"/>
            <p:cNvSpPr/>
            <p:nvPr/>
          </p:nvSpPr>
          <p:spPr>
            <a:xfrm rot="10800000">
              <a:off x="8799513" y="1393825"/>
              <a:ext cx="2647950" cy="8255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0038" y="2635250"/>
              <a:ext cx="2647950" cy="8255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9088" y="3813175"/>
              <a:ext cx="2647950" cy="8255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1025" y="5273675"/>
              <a:ext cx="2647950" cy="74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6425" y="1344613"/>
              <a:ext cx="2646363" cy="8255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3111500" y="873125"/>
              <a:ext cx="5681663" cy="566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0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790825" y="5251450"/>
              <a:ext cx="766763" cy="76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2449513" y="3792538"/>
              <a:ext cx="828675" cy="8286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37" name="Picture 15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513013" y="3935413"/>
              <a:ext cx="725487" cy="72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411413" y="2619375"/>
              <a:ext cx="841375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Oval 38"/>
            <p:cNvSpPr/>
            <p:nvPr/>
          </p:nvSpPr>
          <p:spPr>
            <a:xfrm>
              <a:off x="2871788" y="1344613"/>
              <a:ext cx="830262" cy="830262"/>
            </a:xfrm>
            <a:prstGeom prst="ellipse">
              <a:avLst/>
            </a:prstGeom>
            <a:solidFill>
              <a:srgbClr val="52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grpSp>
          <p:nvGrpSpPr>
            <p:cNvPr id="40" name="Group 12"/>
            <p:cNvGrpSpPr/>
            <p:nvPr/>
          </p:nvGrpSpPr>
          <p:grpSpPr bwMode="auto">
            <a:xfrm>
              <a:off x="2800350" y="1570038"/>
              <a:ext cx="971550" cy="600075"/>
              <a:chOff x="6688383" y="1839548"/>
              <a:chExt cx="1172929" cy="724816"/>
            </a:xfrm>
          </p:grpSpPr>
          <p:pic>
            <p:nvPicPr>
              <p:cNvPr id="79" name="Picture 10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6688383" y="1839549"/>
                <a:ext cx="724815" cy="724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11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7136497" y="1839548"/>
                <a:ext cx="724815" cy="724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" name="Group 13"/>
            <p:cNvGrpSpPr/>
            <p:nvPr/>
          </p:nvGrpSpPr>
          <p:grpSpPr bwMode="auto">
            <a:xfrm>
              <a:off x="2770188" y="1903104"/>
              <a:ext cx="331787" cy="410195"/>
              <a:chOff x="6617376" y="1427055"/>
              <a:chExt cx="248770" cy="308508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6617376" y="1457138"/>
                <a:ext cx="248770" cy="248344"/>
              </a:xfrm>
              <a:prstGeom prst="ellipse">
                <a:avLst/>
              </a:prstGeom>
              <a:solidFill>
                <a:srgbClr val="52DAD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78" name="TextBox 8"/>
              <p:cNvSpPr txBox="1">
                <a:spLocks noChangeArrowheads="1"/>
              </p:cNvSpPr>
              <p:nvPr/>
            </p:nvSpPr>
            <p:spPr bwMode="auto">
              <a:xfrm>
                <a:off x="6659876" y="1427055"/>
                <a:ext cx="163769" cy="308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Montserrat"/>
                  </a:rPr>
                  <a:t>1</a:t>
                </a:r>
                <a:endParaRPr lang="en-US" altLang="en-US" sz="1600" b="1">
                  <a:latin typeface="Montserrat"/>
                </a:endParaRPr>
              </a:p>
            </p:txBody>
          </p:sp>
        </p:grpSp>
        <p:sp>
          <p:nvSpPr>
            <p:cNvPr id="42" name="TextBox 9"/>
            <p:cNvSpPr txBox="1">
              <a:spLocks noChangeArrowheads="1"/>
            </p:cNvSpPr>
            <p:nvPr/>
          </p:nvSpPr>
          <p:spPr bwMode="auto">
            <a:xfrm>
              <a:off x="1016000" y="1411289"/>
              <a:ext cx="1652588" cy="63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D" altLang="en-US" sz="1400" dirty="0" err="1">
                  <a:latin typeface="Montserrat"/>
                </a:rPr>
                <a:t>Pertukaran</a:t>
              </a:r>
              <a:r>
                <a:rPr lang="en-ID" altLang="en-US" sz="1400" dirty="0">
                  <a:latin typeface="Montserrat"/>
                </a:rPr>
                <a:t> </a:t>
              </a:r>
              <a:br>
                <a:rPr lang="en-ID" altLang="en-US" sz="1400" dirty="0">
                  <a:latin typeface="Montserrat"/>
                </a:rPr>
              </a:br>
              <a:r>
                <a:rPr lang="en-ID" altLang="en-US" sz="1400" dirty="0" err="1">
                  <a:latin typeface="Montserrat"/>
                </a:rPr>
                <a:t>Mahasiswa</a:t>
              </a:r>
              <a:endParaRPr lang="en-ID" altLang="en-US" sz="1400" dirty="0">
                <a:latin typeface="Montserrat"/>
              </a:endParaRPr>
            </a:p>
          </p:txBody>
        </p:sp>
        <p:grpSp>
          <p:nvGrpSpPr>
            <p:cNvPr id="43" name="Group 20"/>
            <p:cNvGrpSpPr/>
            <p:nvPr/>
          </p:nvGrpSpPr>
          <p:grpSpPr bwMode="auto">
            <a:xfrm>
              <a:off x="2349500" y="3119922"/>
              <a:ext cx="330200" cy="410194"/>
              <a:chOff x="5250443" y="1427718"/>
              <a:chExt cx="248770" cy="307183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5250443" y="1457076"/>
                <a:ext cx="248770" cy="248467"/>
              </a:xfrm>
              <a:prstGeom prst="ellipse">
                <a:avLst/>
              </a:prstGeom>
              <a:solidFill>
                <a:srgbClr val="52DAD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76" name="TextBox 22"/>
              <p:cNvSpPr txBox="1">
                <a:spLocks noChangeArrowheads="1"/>
              </p:cNvSpPr>
              <p:nvPr/>
            </p:nvSpPr>
            <p:spPr bwMode="auto">
              <a:xfrm>
                <a:off x="5292943" y="1427718"/>
                <a:ext cx="163769" cy="307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Montserrat"/>
                  </a:rPr>
                  <a:t>2</a:t>
                </a:r>
                <a:endParaRPr lang="en-US" altLang="en-US" sz="1600" b="1">
                  <a:latin typeface="Montserrat"/>
                </a:endParaRPr>
              </a:p>
            </p:txBody>
          </p:sp>
        </p:grpSp>
        <p:sp>
          <p:nvSpPr>
            <p:cNvPr id="44" name="TextBox 23"/>
            <p:cNvSpPr txBox="1">
              <a:spLocks noChangeArrowheads="1"/>
            </p:cNvSpPr>
            <p:nvPr/>
          </p:nvSpPr>
          <p:spPr bwMode="auto">
            <a:xfrm>
              <a:off x="593726" y="2835276"/>
              <a:ext cx="1652588" cy="372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D" altLang="en-US" sz="1400" dirty="0" err="1">
                  <a:latin typeface="Montserrat"/>
                </a:rPr>
                <a:t>Magang</a:t>
              </a:r>
              <a:endParaRPr lang="en-ID" altLang="en-US" sz="1400" dirty="0">
                <a:latin typeface="Montserrat"/>
              </a:endParaRPr>
            </a:p>
          </p:txBody>
        </p:sp>
        <p:grpSp>
          <p:nvGrpSpPr>
            <p:cNvPr id="45" name="Group 26"/>
            <p:cNvGrpSpPr/>
            <p:nvPr/>
          </p:nvGrpSpPr>
          <p:grpSpPr bwMode="auto">
            <a:xfrm>
              <a:off x="2352675" y="4323247"/>
              <a:ext cx="331788" cy="410194"/>
              <a:chOff x="5231558" y="1427718"/>
              <a:chExt cx="248770" cy="30718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231558" y="1457076"/>
                <a:ext cx="248770" cy="248467"/>
              </a:xfrm>
              <a:prstGeom prst="ellipse">
                <a:avLst/>
              </a:prstGeom>
              <a:solidFill>
                <a:srgbClr val="52DAD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74" name="TextBox 28"/>
              <p:cNvSpPr txBox="1">
                <a:spLocks noChangeArrowheads="1"/>
              </p:cNvSpPr>
              <p:nvPr/>
            </p:nvSpPr>
            <p:spPr bwMode="auto">
              <a:xfrm>
                <a:off x="5274058" y="1427718"/>
                <a:ext cx="163769" cy="307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Montserrat"/>
                  </a:rPr>
                  <a:t>3</a:t>
                </a:r>
                <a:endParaRPr lang="en-US" altLang="en-US" sz="1600" b="1">
                  <a:latin typeface="Montserrat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57200" y="3822700"/>
              <a:ext cx="1739900" cy="6339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400" dirty="0" err="1">
                  <a:latin typeface="Montserrat" panose="00000500000000000000" pitchFamily="2" charset="0"/>
                </a:rPr>
                <a:t>Mengajar</a:t>
              </a:r>
              <a:r>
                <a:rPr lang="en-US" sz="1400" dirty="0">
                  <a:latin typeface="Montserrat" panose="00000500000000000000" pitchFamily="2" charset="0"/>
                </a:rPr>
                <a:t> di</a:t>
              </a:r>
              <a:br>
                <a:rPr lang="en-US" sz="1400" dirty="0">
                  <a:latin typeface="Montserrat" panose="00000500000000000000" pitchFamily="2" charset="0"/>
                </a:rPr>
              </a:br>
              <a:r>
                <a:rPr lang="en-US" sz="1400" dirty="0" err="1">
                  <a:latin typeface="Montserrat" panose="00000500000000000000" pitchFamily="2" charset="0"/>
                </a:rPr>
                <a:t>Sekolah</a:t>
              </a:r>
              <a:endParaRPr lang="en-US" sz="1400" dirty="0">
                <a:latin typeface="Montserrat" panose="00000500000000000000" pitchFamily="2" charset="0"/>
              </a:endParaRPr>
            </a:p>
          </p:txBody>
        </p:sp>
        <p:grpSp>
          <p:nvGrpSpPr>
            <p:cNvPr id="47" name="Group 34"/>
            <p:cNvGrpSpPr/>
            <p:nvPr/>
          </p:nvGrpSpPr>
          <p:grpSpPr bwMode="auto">
            <a:xfrm>
              <a:off x="2805113" y="5734533"/>
              <a:ext cx="331787" cy="410194"/>
              <a:chOff x="6207333" y="1427717"/>
              <a:chExt cx="248770" cy="307184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6207333" y="1457076"/>
                <a:ext cx="248770" cy="248467"/>
              </a:xfrm>
              <a:prstGeom prst="ellipse">
                <a:avLst/>
              </a:prstGeom>
              <a:solidFill>
                <a:srgbClr val="52DAD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72" name="TextBox 36"/>
              <p:cNvSpPr txBox="1">
                <a:spLocks noChangeArrowheads="1"/>
              </p:cNvSpPr>
              <p:nvPr/>
            </p:nvSpPr>
            <p:spPr bwMode="auto">
              <a:xfrm>
                <a:off x="6249833" y="1427717"/>
                <a:ext cx="163769" cy="307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Montserrat"/>
                  </a:rPr>
                  <a:t>4</a:t>
                </a:r>
                <a:endParaRPr lang="en-US" altLang="en-US" sz="1600" b="1" dirty="0">
                  <a:latin typeface="Montserrat"/>
                </a:endParaRPr>
              </a:p>
            </p:txBody>
          </p:sp>
        </p:grpSp>
        <p:sp>
          <p:nvSpPr>
            <p:cNvPr id="48" name="TextBox 37"/>
            <p:cNvSpPr txBox="1">
              <a:spLocks noChangeArrowheads="1"/>
            </p:cNvSpPr>
            <p:nvPr/>
          </p:nvSpPr>
          <p:spPr bwMode="auto">
            <a:xfrm>
              <a:off x="592138" y="5484813"/>
              <a:ext cx="1955800" cy="372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latin typeface="Montserrat"/>
                </a:rPr>
                <a:t>Penelitian</a:t>
              </a:r>
              <a:endParaRPr lang="en-US" altLang="en-US" sz="1400" dirty="0">
                <a:latin typeface="Montserrat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189913" y="1295400"/>
              <a:ext cx="923925" cy="9239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50" name="Picture 1048610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8269288" y="1409700"/>
              <a:ext cx="798512" cy="79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048608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8850313" y="2697163"/>
              <a:ext cx="774700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048607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8793163" y="4010025"/>
              <a:ext cx="798512" cy="79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val 52"/>
            <p:cNvSpPr/>
            <p:nvPr/>
          </p:nvSpPr>
          <p:spPr>
            <a:xfrm>
              <a:off x="8378825" y="5200650"/>
              <a:ext cx="815975" cy="8175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54" name="Picture 31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8421688" y="5249863"/>
              <a:ext cx="725487" cy="72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" name="Group 44"/>
            <p:cNvGrpSpPr/>
            <p:nvPr/>
          </p:nvGrpSpPr>
          <p:grpSpPr bwMode="auto">
            <a:xfrm>
              <a:off x="5455778" y="5694850"/>
              <a:ext cx="3789819" cy="1207418"/>
              <a:chOff x="3436580" y="1427718"/>
              <a:chExt cx="2841562" cy="904201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6029372" y="1457076"/>
                <a:ext cx="248770" cy="248467"/>
              </a:xfrm>
              <a:prstGeom prst="ellipse">
                <a:avLst/>
              </a:prstGeom>
              <a:solidFill>
                <a:srgbClr val="52DAD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70" name="TextBox 46"/>
              <p:cNvSpPr txBox="1">
                <a:spLocks noChangeArrowheads="1"/>
              </p:cNvSpPr>
              <p:nvPr/>
            </p:nvSpPr>
            <p:spPr bwMode="auto">
              <a:xfrm>
                <a:off x="6071872" y="1427718"/>
                <a:ext cx="163769" cy="307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Montserrat"/>
                  </a:rPr>
                  <a:t>5</a:t>
                </a:r>
                <a:endParaRPr lang="en-US" altLang="en-US" sz="1600" b="1" dirty="0">
                  <a:latin typeface="Montserrat"/>
                </a:endParaRPr>
              </a:p>
            </p:txBody>
          </p:sp>
          <p:sp>
            <p:nvSpPr>
              <p:cNvPr id="84" name="TextBox 46"/>
              <p:cNvSpPr txBox="1">
                <a:spLocks noChangeArrowheads="1"/>
              </p:cNvSpPr>
              <p:nvPr/>
            </p:nvSpPr>
            <p:spPr bwMode="auto">
              <a:xfrm>
                <a:off x="3436580" y="2024736"/>
                <a:ext cx="163769" cy="307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Montserrat"/>
                  </a:rPr>
                  <a:t>9</a:t>
                </a:r>
                <a:endParaRPr lang="en-US" altLang="en-US" sz="1600" b="1" dirty="0">
                  <a:latin typeface="Montserrat"/>
                </a:endParaRPr>
              </a:p>
            </p:txBody>
          </p:sp>
        </p:grpSp>
        <p:sp>
          <p:nvSpPr>
            <p:cNvPr id="56" name="TextBox 47"/>
            <p:cNvSpPr txBox="1">
              <a:spLocks noChangeArrowheads="1"/>
            </p:cNvSpPr>
            <p:nvPr/>
          </p:nvSpPr>
          <p:spPr bwMode="auto">
            <a:xfrm>
              <a:off x="9480550" y="5327650"/>
              <a:ext cx="1954213" cy="63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latin typeface="Montserrat"/>
                </a:rPr>
                <a:t>Proyek</a:t>
              </a:r>
              <a:br>
                <a:rPr lang="en-US" altLang="en-US" sz="1400" dirty="0">
                  <a:latin typeface="Montserrat"/>
                </a:rPr>
              </a:br>
              <a:r>
                <a:rPr lang="en-US" altLang="en-US" sz="1400" dirty="0" err="1">
                  <a:latin typeface="Montserrat"/>
                </a:rPr>
                <a:t>Kemanusiaan</a:t>
              </a:r>
              <a:endParaRPr lang="en-US" altLang="en-US" sz="1400" dirty="0">
                <a:latin typeface="Montserrat"/>
              </a:endParaRPr>
            </a:p>
          </p:txBody>
        </p:sp>
        <p:grpSp>
          <p:nvGrpSpPr>
            <p:cNvPr id="57" name="Group 56"/>
            <p:cNvGrpSpPr/>
            <p:nvPr/>
          </p:nvGrpSpPr>
          <p:grpSpPr bwMode="auto">
            <a:xfrm>
              <a:off x="9358313" y="4448658"/>
              <a:ext cx="331787" cy="410194"/>
              <a:chOff x="6029372" y="1427717"/>
              <a:chExt cx="248770" cy="307184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6029372" y="1457076"/>
                <a:ext cx="248770" cy="248467"/>
              </a:xfrm>
              <a:prstGeom prst="ellipse">
                <a:avLst/>
              </a:prstGeom>
              <a:solidFill>
                <a:srgbClr val="52DAD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68" name="TextBox 51"/>
              <p:cNvSpPr txBox="1">
                <a:spLocks noChangeArrowheads="1"/>
              </p:cNvSpPr>
              <p:nvPr/>
            </p:nvSpPr>
            <p:spPr bwMode="auto">
              <a:xfrm>
                <a:off x="6071872" y="1427717"/>
                <a:ext cx="163769" cy="307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Montserrat"/>
                  </a:rPr>
                  <a:t>6</a:t>
                </a:r>
                <a:endParaRPr lang="en-US" altLang="en-US" sz="1600" b="1">
                  <a:latin typeface="Montserrat"/>
                </a:endParaRPr>
              </a:p>
            </p:txBody>
          </p:sp>
        </p:grpSp>
        <p:sp>
          <p:nvSpPr>
            <p:cNvPr id="58" name="TextBox 52"/>
            <p:cNvSpPr txBox="1">
              <a:spLocks noChangeArrowheads="1"/>
            </p:cNvSpPr>
            <p:nvPr/>
          </p:nvSpPr>
          <p:spPr bwMode="auto">
            <a:xfrm>
              <a:off x="9855200" y="4108450"/>
              <a:ext cx="1955800" cy="63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latin typeface="Montserrat"/>
                </a:rPr>
                <a:t>Kewirausahaan</a:t>
              </a:r>
              <a:br>
                <a:rPr lang="en-US" altLang="en-US" sz="1400" dirty="0">
                  <a:latin typeface="Montserrat"/>
                </a:rPr>
              </a:br>
              <a:r>
                <a:rPr lang="en-US" altLang="en-US" sz="1400" dirty="0" err="1">
                  <a:latin typeface="Montserrat"/>
                </a:rPr>
                <a:t>Mahasiswa</a:t>
              </a:r>
              <a:endParaRPr lang="en-US" altLang="en-US" sz="1400" dirty="0">
                <a:latin typeface="Montserrat"/>
              </a:endParaRPr>
            </a:p>
          </p:txBody>
        </p:sp>
        <p:grpSp>
          <p:nvGrpSpPr>
            <p:cNvPr id="59" name="Group 54"/>
            <p:cNvGrpSpPr/>
            <p:nvPr/>
          </p:nvGrpSpPr>
          <p:grpSpPr bwMode="auto">
            <a:xfrm>
              <a:off x="9358313" y="3110397"/>
              <a:ext cx="331787" cy="410194"/>
              <a:chOff x="6029372" y="1427718"/>
              <a:chExt cx="248770" cy="307183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6029372" y="1457076"/>
                <a:ext cx="248770" cy="248467"/>
              </a:xfrm>
              <a:prstGeom prst="ellipse">
                <a:avLst/>
              </a:prstGeom>
              <a:solidFill>
                <a:srgbClr val="52DAD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66" name="TextBox 56"/>
              <p:cNvSpPr txBox="1">
                <a:spLocks noChangeArrowheads="1"/>
              </p:cNvSpPr>
              <p:nvPr/>
            </p:nvSpPr>
            <p:spPr bwMode="auto">
              <a:xfrm>
                <a:off x="6071872" y="1427718"/>
                <a:ext cx="163769" cy="307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Montserrat"/>
                  </a:rPr>
                  <a:t>7</a:t>
                </a:r>
                <a:endParaRPr lang="en-US" altLang="en-US" sz="1600" b="1">
                  <a:latin typeface="Montserrat"/>
                </a:endParaRPr>
              </a:p>
            </p:txBody>
          </p:sp>
        </p:grpSp>
        <p:sp>
          <p:nvSpPr>
            <p:cNvPr id="60" name="TextBox 57"/>
            <p:cNvSpPr txBox="1">
              <a:spLocks noChangeArrowheads="1"/>
            </p:cNvSpPr>
            <p:nvPr/>
          </p:nvSpPr>
          <p:spPr bwMode="auto">
            <a:xfrm>
              <a:off x="9855200" y="2770188"/>
              <a:ext cx="1955800" cy="63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latin typeface="Montserrat"/>
                </a:rPr>
                <a:t>Studi</a:t>
              </a:r>
              <a:r>
                <a:rPr lang="en-US" altLang="en-US" sz="1400" dirty="0">
                  <a:latin typeface="Montserrat"/>
                </a:rPr>
                <a:t>/</a:t>
              </a:r>
              <a:r>
                <a:rPr lang="en-US" altLang="en-US" sz="1400" dirty="0" err="1">
                  <a:latin typeface="Montserrat"/>
                </a:rPr>
                <a:t>proyek</a:t>
              </a:r>
              <a:br>
                <a:rPr lang="en-US" altLang="en-US" sz="1400" dirty="0">
                  <a:latin typeface="Montserrat"/>
                </a:rPr>
              </a:br>
              <a:r>
                <a:rPr lang="en-US" altLang="en-US" sz="1400" dirty="0" err="1">
                  <a:latin typeface="Montserrat"/>
                </a:rPr>
                <a:t>mandiri</a:t>
              </a:r>
              <a:endParaRPr lang="en-US" altLang="en-US" sz="1400" dirty="0">
                <a:latin typeface="Montserrat"/>
              </a:endParaRPr>
            </a:p>
          </p:txBody>
        </p:sp>
        <p:grpSp>
          <p:nvGrpSpPr>
            <p:cNvPr id="61" name="Group 59"/>
            <p:cNvGrpSpPr/>
            <p:nvPr/>
          </p:nvGrpSpPr>
          <p:grpSpPr bwMode="auto">
            <a:xfrm>
              <a:off x="8858250" y="1913422"/>
              <a:ext cx="331788" cy="410194"/>
              <a:chOff x="6029372" y="1427718"/>
              <a:chExt cx="248770" cy="307183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6029372" y="1457076"/>
                <a:ext cx="248770" cy="248467"/>
              </a:xfrm>
              <a:prstGeom prst="ellipse">
                <a:avLst/>
              </a:prstGeom>
              <a:solidFill>
                <a:srgbClr val="52DAD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64" name="TextBox 61"/>
              <p:cNvSpPr txBox="1">
                <a:spLocks noChangeArrowheads="1"/>
              </p:cNvSpPr>
              <p:nvPr/>
            </p:nvSpPr>
            <p:spPr bwMode="auto">
              <a:xfrm>
                <a:off x="6071872" y="1427718"/>
                <a:ext cx="163769" cy="307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7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7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Montserrat"/>
                  </a:rPr>
                  <a:t>8</a:t>
                </a:r>
                <a:endParaRPr lang="en-US" altLang="en-US" sz="1600" b="1">
                  <a:latin typeface="Montserrat"/>
                </a:endParaRPr>
              </a:p>
            </p:txBody>
          </p:sp>
        </p:grpSp>
        <p:sp>
          <p:nvSpPr>
            <p:cNvPr id="62" name="TextBox 62"/>
            <p:cNvSpPr txBox="1">
              <a:spLocks noChangeArrowheads="1"/>
            </p:cNvSpPr>
            <p:nvPr/>
          </p:nvSpPr>
          <p:spPr bwMode="auto">
            <a:xfrm>
              <a:off x="9355138" y="1498599"/>
              <a:ext cx="1954212" cy="63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latin typeface="Montserrat"/>
                </a:rPr>
                <a:t>Membangun</a:t>
              </a:r>
              <a:br>
                <a:rPr lang="en-US" altLang="en-US" sz="1400" dirty="0">
                  <a:latin typeface="Montserrat"/>
                </a:rPr>
              </a:br>
              <a:r>
                <a:rPr lang="en-US" altLang="en-US" sz="1400" dirty="0" err="1">
                  <a:latin typeface="Montserrat"/>
                </a:rPr>
                <a:t>desa</a:t>
              </a:r>
              <a:endParaRPr lang="en-US" altLang="en-US" sz="1400" dirty="0">
                <a:latin typeface="Montserrat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 rot="10800000">
              <a:off x="5352532" y="6247633"/>
              <a:ext cx="2647950" cy="7175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6" name="TextBox 57"/>
            <p:cNvSpPr txBox="1">
              <a:spLocks noChangeArrowheads="1"/>
            </p:cNvSpPr>
            <p:nvPr/>
          </p:nvSpPr>
          <p:spPr bwMode="auto">
            <a:xfrm>
              <a:off x="5864844" y="6261927"/>
              <a:ext cx="1955800" cy="63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latin typeface="Montserrat"/>
                </a:rPr>
                <a:t>Bela negara/</a:t>
              </a:r>
              <a:br>
                <a:rPr lang="en-US" altLang="en-US" sz="1400" dirty="0">
                  <a:latin typeface="Montserrat"/>
                </a:rPr>
              </a:br>
              <a:r>
                <a:rPr lang="en-US" altLang="en-US" sz="1400" dirty="0" err="1">
                  <a:latin typeface="Montserrat"/>
                </a:rPr>
                <a:t>Komp</a:t>
              </a:r>
              <a:r>
                <a:rPr lang="en-US" altLang="en-US" sz="1400" dirty="0">
                  <a:latin typeface="Montserrat"/>
                </a:rPr>
                <a:t> Cadangan</a:t>
              </a:r>
              <a:endParaRPr lang="en-US" altLang="en-US" sz="1400" dirty="0">
                <a:latin typeface="Montserrat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406050" y="1632748"/>
            <a:ext cx="4226350" cy="4022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29550"/>
              </a:avLst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9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kegiatan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kampus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merdeka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" name="Picture 6" descr="Image result for indonesia jaya 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9284493" y="479185"/>
            <a:ext cx="1395821" cy="7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engertian Bela Negara - Dasar Hukum, Makalah, Contoh Dan Bentuk"/>
          <p:cNvPicPr>
            <a:picLocks noChangeAspect="1" noChangeArrowheads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 bwMode="auto">
          <a:xfrm>
            <a:off x="5398676" y="5660513"/>
            <a:ext cx="855480" cy="788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164476" y="6129443"/>
            <a:ext cx="246214" cy="265609"/>
          </a:xfrm>
          <a:prstGeom prst="ellipse">
            <a:avLst/>
          </a:prstGeom>
          <a:solidFill>
            <a:srgbClr val="52DAD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35898" y="60795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88" name="Rectangle 87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89" name="Picture 88"/>
            <p:cNvPicPr/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pic>
        <p:nvPicPr>
          <p:cNvPr id="90" name="Picture 4" descr="Bangga Buatan Indonesia - Wikipedia bahasa Indonesia, ensiklopedia bebas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0929027" y="334950"/>
            <a:ext cx="1262972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442127" y="361622"/>
            <a:ext cx="814653" cy="13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18239" y="1503722"/>
            <a:ext cx="3087647" cy="4707073"/>
          </a:xfrm>
          <a:prstGeom prst="roundRect">
            <a:avLst>
              <a:gd name="adj" fmla="val 3346"/>
            </a:avLst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930" y="357848"/>
            <a:ext cx="10466069" cy="574609"/>
          </a:xfrm>
        </p:spPr>
        <p:txBody>
          <a:bodyPr/>
          <a:lstStyle/>
          <a:p>
            <a:r>
              <a:rPr lang="en-US" sz="2400" b="1" dirty="0" err="1">
                <a:latin typeface="Damascus Bold" panose="00000400000000000000" charset="0"/>
                <a:cs typeface="Damascus Bold" panose="00000400000000000000" charset="0"/>
              </a:rPr>
              <a:t>Menuju</a:t>
            </a:r>
            <a:r>
              <a:rPr lang="en-US" sz="2400" b="1" dirty="0">
                <a:latin typeface="Damascus Bold" panose="00000400000000000000" charset="0"/>
                <a:cs typeface="Damascus Bold" panose="00000400000000000000" charset="0"/>
              </a:rPr>
              <a:t> Pendidikan Tinggi yang </a:t>
            </a:r>
            <a:r>
              <a:rPr lang="en-US" sz="2400" b="1" dirty="0" err="1">
                <a:latin typeface="Damascus Bold" panose="00000400000000000000" charset="0"/>
                <a:cs typeface="Damascus Bold" panose="00000400000000000000" charset="0"/>
              </a:rPr>
              <a:t>Memerdekakan</a:t>
            </a:r>
            <a:r>
              <a:rPr lang="en-US" sz="2400" b="1" dirty="0">
                <a:latin typeface="Damascus Bold" panose="00000400000000000000" charset="0"/>
                <a:cs typeface="Damascus Bold" panose="00000400000000000000" charset="0"/>
              </a:rPr>
              <a:t> </a:t>
            </a:r>
            <a:r>
              <a:rPr lang="en-US" sz="2400" b="1" dirty="0" err="1">
                <a:latin typeface="Damascus Bold" panose="00000400000000000000" charset="0"/>
                <a:cs typeface="Damascus Bold" panose="00000400000000000000" charset="0"/>
              </a:rPr>
              <a:t>Potensi</a:t>
            </a:r>
            <a:r>
              <a:rPr lang="en-US" sz="2400" b="1" dirty="0">
                <a:latin typeface="Damascus Bold" panose="00000400000000000000" charset="0"/>
                <a:cs typeface="Damascus Bold" panose="00000400000000000000" charset="0"/>
              </a:rPr>
              <a:t> </a:t>
            </a:r>
            <a:r>
              <a:rPr lang="en-US" sz="2400" b="1" dirty="0" err="1">
                <a:latin typeface="Damascus Bold" panose="00000400000000000000" charset="0"/>
                <a:cs typeface="Damascus Bold" panose="00000400000000000000" charset="0"/>
              </a:rPr>
              <a:t>Mahasiswa</a:t>
            </a:r>
            <a:endParaRPr lang="en-US" sz="2400" b="1" dirty="0" err="1">
              <a:latin typeface="Damascus Bold" panose="00000400000000000000" charset="0"/>
              <a:cs typeface="Damascus Bold" panose="00000400000000000000" charset="0"/>
            </a:endParaRPr>
          </a:p>
        </p:txBody>
      </p:sp>
      <p:pic>
        <p:nvPicPr>
          <p:cNvPr id="7170" name="Picture 2" descr="10 Essential Ways To Prepare Your Kid For College - Kaodim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553225" y="3082515"/>
            <a:ext cx="2290875" cy="15279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ips agar Sociopreneurship Semakin Berkembang dengan Mengelola Relawan -  Semua Halaman - Nova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4120737" y="3127423"/>
            <a:ext cx="2320753" cy="14479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1791978" y="3356909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Kampus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Merdeka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178" name="Picture 10" descr="Kuliah Kerja Nyata | Universitas Gadjah Mad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20738" y="4749583"/>
            <a:ext cx="2323234" cy="1336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10 golden rules to follow for success in your career - ​Successful  professional traits | The Economic Time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60785" y="3058566"/>
            <a:ext cx="2240743" cy="16764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areer Examples in Chemical Engineeri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118256" y="1644005"/>
            <a:ext cx="2323234" cy="1336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Design Portofolio | CV &amp;amp; CV par Vunira sur Envato Elements"/>
          <p:cNvPicPr>
            <a:picLocks noChangeAspect="1" noChangeArrowheads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 bwMode="auto">
          <a:xfrm>
            <a:off x="7571868" y="4818063"/>
            <a:ext cx="2229661" cy="13359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The Downfalls of Double Majori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71868" y="1711553"/>
            <a:ext cx="2229661" cy="12541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35446" y="2194910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Double Major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35446" y="384649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Professional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953226" y="5872118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Portofolio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935446" y="2772939"/>
            <a:ext cx="1476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Major - Minor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935446" y="4938234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Certified grads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935446" y="431689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Specialist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935446" y="3339882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Generalist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3225" y="4712282"/>
            <a:ext cx="2230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5 Semester CORE Competency</a:t>
            </a:r>
            <a:endParaRPr lang="en-US" sz="1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84475" y="888821"/>
            <a:ext cx="292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3 Semester </a:t>
            </a:r>
            <a:r>
              <a:rPr lang="en-US" sz="1800" b="1" dirty="0">
                <a:solidFill>
                  <a:srgbClr val="4472C4"/>
                </a:solidFill>
              </a:rPr>
              <a:t>multi-tracks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/>
              <a:t>Enrichment</a:t>
            </a:r>
            <a:endParaRPr lang="en-US" sz="18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24" name="Rectangle 23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4194" y="6523036"/>
            <a:ext cx="12225244" cy="347663"/>
            <a:chOff x="12700" y="6523036"/>
            <a:chExt cx="12192000" cy="347663"/>
          </a:xfrm>
        </p:grpSpPr>
        <p:sp>
          <p:nvSpPr>
            <p:cNvPr id="27" name="Rectangle 26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28" name="Picture 27"/>
            <p:cNvPicPr/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2773" y="363634"/>
            <a:ext cx="814653" cy="13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935446" y="1658655"/>
            <a:ext cx="1630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Double Degree</a:t>
            </a:r>
            <a:endParaRPr lang="en-US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428107" y="974207"/>
            <a:ext cx="292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Flexible &amp; agile output</a:t>
            </a:r>
            <a:endParaRPr lang="en-US" sz="1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215241" y="2700246"/>
            <a:ext cx="2200369" cy="261610"/>
          </a:xfrm>
          <a:prstGeom prst="rect">
            <a:avLst/>
          </a:prstGeom>
          <a:solidFill>
            <a:srgbClr val="FFFFFF">
              <a:alpha val="73333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Experiential/industrial internship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57986" y="4251251"/>
            <a:ext cx="1843774" cy="276999"/>
          </a:xfrm>
          <a:prstGeom prst="rect">
            <a:avLst/>
          </a:prstGeom>
          <a:solidFill>
            <a:srgbClr val="FFFFFF">
              <a:alpha val="62353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Pendalaman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en-US" sz="1200" dirty="0" err="1">
                <a:solidFill>
                  <a:schemeClr val="tx1"/>
                </a:solidFill>
              </a:rPr>
              <a:t>pengayaan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70109" y="5770529"/>
            <a:ext cx="2074607" cy="276999"/>
          </a:xfrm>
          <a:prstGeom prst="rect">
            <a:avLst/>
          </a:prstGeom>
          <a:solidFill>
            <a:srgbClr val="FFFFFF">
              <a:alpha val="62353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 Narrow" panose="020B0706020202030204" pitchFamily="34" charset="0"/>
                <a:cs typeface="Arial Narrow" panose="020B0706020202030204" pitchFamily="34" charset="0"/>
              </a:rPr>
              <a:t>Off campus emancipated learning</a:t>
            </a:r>
            <a:endParaRPr lang="en-US" sz="1200" dirty="0">
              <a:solidFill>
                <a:schemeClr val="tx1"/>
              </a:solidFill>
              <a:latin typeface="Arial Narrow" panose="020B0706020202030204" pitchFamily="34" charset="0"/>
              <a:cs typeface="Arial Narrow" panose="020B0706020202030204" pitchFamily="34" charset="0"/>
            </a:endParaRPr>
          </a:p>
        </p:txBody>
      </p:sp>
      <p:sp>
        <p:nvSpPr>
          <p:cNvPr id="52" name="Right Arrow 51"/>
          <p:cNvSpPr/>
          <p:nvPr/>
        </p:nvSpPr>
        <p:spPr>
          <a:xfrm rot="18753835">
            <a:off x="6812845" y="3018249"/>
            <a:ext cx="505387" cy="18703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>
            <a:off x="6825735" y="3566592"/>
            <a:ext cx="505387" cy="18703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 rot="2548937">
            <a:off x="6802615" y="4361936"/>
            <a:ext cx="505387" cy="18703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2918113" y="3730292"/>
            <a:ext cx="505387" cy="1870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555569" y="401929"/>
            <a:ext cx="94781" cy="685800"/>
            <a:chOff x="685800" y="1775012"/>
            <a:chExt cx="94781" cy="685800"/>
          </a:xfrm>
        </p:grpSpPr>
        <p:sp>
          <p:nvSpPr>
            <p:cNvPr id="38" name="Rectangle 37"/>
            <p:cNvSpPr/>
            <p:nvPr/>
          </p:nvSpPr>
          <p:spPr>
            <a:xfrm>
              <a:off x="685800" y="1775012"/>
              <a:ext cx="94781" cy="685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86232" y="2207070"/>
              <a:ext cx="93663" cy="1889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12084" y="250714"/>
            <a:ext cx="9986495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Hexa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Helix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–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kolaborasi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ABCFGM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br>
              <a:rPr lang="en-US" sz="4000" b="1" dirty="0">
                <a:latin typeface="Trebuchet MS" panose="020B0603020202020204" pitchFamily="34" charset="0"/>
              </a:rPr>
            </a:b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menghilirkan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&amp;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menghulukan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inovasi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1524" y="1485274"/>
            <a:ext cx="4392488" cy="4440708"/>
            <a:chOff x="767408" y="1556792"/>
            <a:chExt cx="4392488" cy="4440708"/>
          </a:xfrm>
        </p:grpSpPr>
        <p:pic>
          <p:nvPicPr>
            <p:cNvPr id="6" name="Picture 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767408" y="1556792"/>
              <a:ext cx="4392488" cy="44407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1740942" y="3592479"/>
              <a:ext cx="2310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Kampus merdeka sbg</a:t>
              </a:r>
              <a:endParaRPr 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16" name="Rectangle 15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51996" y="2550278"/>
            <a:ext cx="7092429" cy="2595436"/>
            <a:chOff x="5922770" y="2848655"/>
            <a:chExt cx="5831847" cy="2036938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7278126" y="3247075"/>
              <a:ext cx="281150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332902" y="4385312"/>
              <a:ext cx="2811504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9741" y="3204211"/>
              <a:ext cx="1316769" cy="12953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6598" y="3204211"/>
              <a:ext cx="1306063" cy="12953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498296" y="2848655"/>
              <a:ext cx="1619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Gap </a:t>
              </a:r>
              <a:r>
                <a:rPr lang="en-US" sz="1600" dirty="0" err="1">
                  <a:latin typeface="Century Gothic" panose="020B0502020202020204" pitchFamily="34" charset="0"/>
                </a:rPr>
                <a:t>teknologi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22770" y="3688301"/>
              <a:ext cx="734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Trend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98296" y="4547039"/>
              <a:ext cx="17572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Problem </a:t>
              </a:r>
              <a:r>
                <a:rPr lang="en-US" sz="1600" dirty="0" err="1">
                  <a:latin typeface="Century Gothic" panose="020B0502020202020204" pitchFamily="34" charset="0"/>
                </a:rPr>
                <a:t>Industri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79086" y="3656113"/>
              <a:ext cx="14526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Century Gothic" panose="020B0502020202020204" pitchFamily="34" charset="0"/>
                </a:rPr>
                <a:t>Disrupsi</a:t>
              </a:r>
              <a:r>
                <a:rPr lang="en-US" sz="1600" dirty="0">
                  <a:latin typeface="Century Gothic" panose="020B0502020202020204" pitchFamily="34" charset="0"/>
                </a:rPr>
                <a:t> IPTEK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493750" y="2854099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Century Gothic" panose="020B0502020202020204" pitchFamily="34" charset="0"/>
                </a:rPr>
                <a:t>Penelitian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632194" y="3656113"/>
              <a:ext cx="11224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Century Gothic" panose="020B0502020202020204" pitchFamily="34" charset="0"/>
                </a:rPr>
                <a:t>Kurikulum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511586" y="4499666"/>
              <a:ext cx="1297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Pendidikan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8535547" y="3059695"/>
              <a:ext cx="217395" cy="3835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1" name="Right Arrow 30"/>
            <p:cNvSpPr/>
            <p:nvPr/>
          </p:nvSpPr>
          <p:spPr>
            <a:xfrm rot="10800000">
              <a:off x="8531763" y="4198797"/>
              <a:ext cx="217395" cy="3835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12972" y="385602"/>
            <a:ext cx="104332" cy="901531"/>
            <a:chOff x="685800" y="1775012"/>
            <a:chExt cx="94781" cy="685800"/>
          </a:xfrm>
        </p:grpSpPr>
        <p:sp>
          <p:nvSpPr>
            <p:cNvPr id="34" name="Rectangle 33"/>
            <p:cNvSpPr/>
            <p:nvPr/>
          </p:nvSpPr>
          <p:spPr>
            <a:xfrm>
              <a:off x="685800" y="1775012"/>
              <a:ext cx="94781" cy="685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6232" y="2207070"/>
              <a:ext cx="93663" cy="1889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MASTER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721547" y="371722"/>
            <a:ext cx="1872643" cy="997888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38" name="Rectangle 37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39" name="Picture 38"/>
            <p:cNvPicPr/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3960" y="300398"/>
            <a:ext cx="814653" cy="13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99" name="Rectangle 7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700" name="Title 1"/>
          <p:cNvSpPr>
            <a:spLocks noGrp="1"/>
          </p:cNvSpPr>
          <p:nvPr>
            <p:ph type="title"/>
          </p:nvPr>
        </p:nvSpPr>
        <p:spPr>
          <a:xfrm>
            <a:off x="687589" y="2597341"/>
            <a:ext cx="4407732" cy="15567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KEDAIREKA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Biro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Jodoh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Perguruan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Tinggi - DUDI</a:t>
            </a:r>
            <a:endParaRPr lang="en-ID" sz="40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048701" name="Oval 5"/>
          <p:cNvSpPr/>
          <p:nvPr/>
        </p:nvSpPr>
        <p:spPr>
          <a:xfrm>
            <a:off x="4893636" y="4522777"/>
            <a:ext cx="1584000" cy="1584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1.270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Proposal</a:t>
            </a:r>
            <a:endParaRPr lang="en-ID" sz="1400" b="1" dirty="0">
              <a:solidFill>
                <a:schemeClr val="bg1"/>
              </a:solidFill>
            </a:endParaRPr>
          </a:p>
        </p:txBody>
      </p:sp>
      <p:sp>
        <p:nvSpPr>
          <p:cNvPr id="1048702" name="Oval 6"/>
          <p:cNvSpPr/>
          <p:nvPr/>
        </p:nvSpPr>
        <p:spPr>
          <a:xfrm>
            <a:off x="6703665" y="4517804"/>
            <a:ext cx="1584000" cy="158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528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Mitra</a:t>
            </a:r>
            <a:endParaRPr lang="en-ID" sz="1400" b="1" dirty="0">
              <a:solidFill>
                <a:schemeClr val="bg1"/>
              </a:solidFill>
            </a:endParaRPr>
          </a:p>
        </p:txBody>
      </p:sp>
      <p:sp>
        <p:nvSpPr>
          <p:cNvPr id="1048703" name="Oval 7"/>
          <p:cNvSpPr/>
          <p:nvPr/>
        </p:nvSpPr>
        <p:spPr>
          <a:xfrm>
            <a:off x="8513694" y="4517804"/>
            <a:ext cx="1584000" cy="1584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23.000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Pengguna</a:t>
            </a:r>
            <a:endParaRPr lang="en-ID" sz="1400" b="1" dirty="0">
              <a:solidFill>
                <a:schemeClr val="bg1"/>
              </a:solidFill>
            </a:endParaRPr>
          </a:p>
        </p:txBody>
      </p:sp>
      <p:sp>
        <p:nvSpPr>
          <p:cNvPr id="1048704" name="Oval 8"/>
          <p:cNvSpPr/>
          <p:nvPr/>
        </p:nvSpPr>
        <p:spPr>
          <a:xfrm>
            <a:off x="10323724" y="4506279"/>
            <a:ext cx="1584000" cy="158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Rp </a:t>
            </a:r>
            <a:r>
              <a:rPr lang="en-US" sz="2800" b="1" dirty="0">
                <a:solidFill>
                  <a:schemeClr val="bg1"/>
                </a:solidFill>
              </a:rPr>
              <a:t>1,2</a:t>
            </a:r>
            <a:r>
              <a:rPr lang="en-US" sz="2000" b="1" dirty="0">
                <a:solidFill>
                  <a:schemeClr val="bg1"/>
                </a:solidFill>
              </a:rPr>
              <a:t>T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1400" b="1" dirty="0" err="1">
                <a:solidFill>
                  <a:schemeClr val="bg1"/>
                </a:solidFill>
              </a:rPr>
              <a:t>Komitmen</a:t>
            </a:r>
            <a:r>
              <a:rPr lang="en-US" sz="1400" b="1" dirty="0">
                <a:solidFill>
                  <a:schemeClr val="bg1"/>
                </a:solidFill>
              </a:rPr>
              <a:t> Mitra</a:t>
            </a:r>
            <a:endParaRPr lang="en-ID" sz="1400" b="1" dirty="0">
              <a:solidFill>
                <a:schemeClr val="bg1"/>
              </a:solidFill>
            </a:endParaRPr>
          </a:p>
        </p:txBody>
      </p:sp>
      <p:sp>
        <p:nvSpPr>
          <p:cNvPr id="1048705" name="Title 1"/>
          <p:cNvSpPr txBox="1"/>
          <p:nvPr/>
        </p:nvSpPr>
        <p:spPr>
          <a:xfrm>
            <a:off x="5018560" y="690357"/>
            <a:ext cx="3716447" cy="633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Bagaimana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bekerjanya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?</a:t>
            </a:r>
            <a:endParaRPr lang="en-ID" sz="2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097176" name="Picture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7461349" y="1244185"/>
            <a:ext cx="1578195" cy="1199076"/>
          </a:xfrm>
          <a:prstGeom prst="rect">
            <a:avLst/>
          </a:prstGeom>
        </p:spPr>
      </p:pic>
      <p:sp>
        <p:nvSpPr>
          <p:cNvPr id="1048706" name="TextBox 10"/>
          <p:cNvSpPr txBox="1"/>
          <p:nvPr/>
        </p:nvSpPr>
        <p:spPr>
          <a:xfrm>
            <a:off x="4800195" y="2632409"/>
            <a:ext cx="2469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INDUSTRI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err="1">
                <a:latin typeface="Montserrat" panose="00000500000000000000" pitchFamily="2" charset="0"/>
              </a:rPr>
              <a:t>Menawarkan</a:t>
            </a:r>
            <a:r>
              <a:rPr lang="en-US" sz="1400" dirty="0">
                <a:latin typeface="Montserrat" panose="00000500000000000000" pitchFamily="2" charset="0"/>
              </a:rPr>
              <a:t> problem/</a:t>
            </a:r>
            <a:r>
              <a:rPr lang="en-US" sz="1400" dirty="0" err="1">
                <a:latin typeface="Montserrat" panose="00000500000000000000" pitchFamily="2" charset="0"/>
              </a:rPr>
              <a:t>peluang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industri</a:t>
            </a:r>
            <a:endParaRPr lang="en-US" sz="1400" dirty="0">
              <a:latin typeface="Montserrat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err="1">
                <a:latin typeface="Montserrat" panose="00000500000000000000" pitchFamily="2" charset="0"/>
              </a:rPr>
              <a:t>Komitmen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untuk</a:t>
            </a:r>
            <a:r>
              <a:rPr lang="en-US" sz="1400" dirty="0">
                <a:latin typeface="Montserrat" panose="00000500000000000000" pitchFamily="2" charset="0"/>
              </a:rPr>
              <a:t> Kerjasama </a:t>
            </a:r>
            <a:r>
              <a:rPr lang="en-US" sz="1400" dirty="0" err="1">
                <a:latin typeface="Montserrat" panose="00000500000000000000" pitchFamily="2" charset="0"/>
              </a:rPr>
              <a:t>dengan</a:t>
            </a:r>
            <a:r>
              <a:rPr lang="en-US" sz="1400" dirty="0">
                <a:latin typeface="Montserrat" panose="00000500000000000000" pitchFamily="2" charset="0"/>
              </a:rPr>
              <a:t> PT</a:t>
            </a:r>
            <a:endParaRPr lang="en-ID" sz="1400" dirty="0">
              <a:latin typeface="Montserrat" panose="00000500000000000000" pitchFamily="2" charset="0"/>
            </a:endParaRPr>
          </a:p>
        </p:txBody>
      </p:sp>
      <p:sp>
        <p:nvSpPr>
          <p:cNvPr id="1048707" name="TextBox 26"/>
          <p:cNvSpPr txBox="1"/>
          <p:nvPr/>
        </p:nvSpPr>
        <p:spPr>
          <a:xfrm>
            <a:off x="7269636" y="2632409"/>
            <a:ext cx="23006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KEDAIREKA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Montserrat" panose="00000500000000000000" pitchFamily="2" charset="0"/>
              </a:rPr>
              <a:t>Platform daring marketplace demand-supply industrial problem </a:t>
            </a:r>
            <a:r>
              <a:rPr lang="en-US" sz="1400" dirty="0" err="1">
                <a:latin typeface="Montserrat" panose="00000500000000000000" pitchFamily="2" charset="0"/>
              </a:rPr>
              <a:t>dengan</a:t>
            </a:r>
            <a:r>
              <a:rPr lang="en-US" sz="1400" dirty="0">
                <a:latin typeface="Montserrat" panose="00000500000000000000" pitchFamily="2" charset="0"/>
              </a:rPr>
              <a:t> ide/</a:t>
            </a:r>
            <a:r>
              <a:rPr lang="en-US" sz="1400" dirty="0" err="1">
                <a:latin typeface="Montserrat" panose="00000500000000000000" pitchFamily="2" charset="0"/>
              </a:rPr>
              <a:t>solusi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dari</a:t>
            </a:r>
            <a:r>
              <a:rPr lang="en-US" sz="1400" dirty="0">
                <a:latin typeface="Montserrat" panose="00000500000000000000" pitchFamily="2" charset="0"/>
              </a:rPr>
              <a:t> PT</a:t>
            </a:r>
            <a:endParaRPr lang="en-US" sz="1400" dirty="0">
              <a:latin typeface="Montserrat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err="1">
                <a:latin typeface="Montserrat" panose="00000500000000000000" pitchFamily="2" charset="0"/>
              </a:rPr>
              <a:t>Makcomblang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kemitraan</a:t>
            </a:r>
            <a:endParaRPr lang="en-ID" sz="1400" dirty="0">
              <a:latin typeface="Montserrat" panose="00000500000000000000" pitchFamily="2" charset="0"/>
            </a:endParaRPr>
          </a:p>
        </p:txBody>
      </p:sp>
      <p:sp>
        <p:nvSpPr>
          <p:cNvPr id="1048708" name="TextBox 27"/>
          <p:cNvSpPr txBox="1"/>
          <p:nvPr/>
        </p:nvSpPr>
        <p:spPr>
          <a:xfrm>
            <a:off x="9692453" y="2632409"/>
            <a:ext cx="2347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PERGURUAN TINGGI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err="1">
                <a:latin typeface="Montserrat" panose="00000500000000000000" pitchFamily="2" charset="0"/>
              </a:rPr>
              <a:t>Menawarkan</a:t>
            </a:r>
            <a:r>
              <a:rPr lang="en-US" sz="1400" dirty="0">
                <a:latin typeface="Montserrat" panose="00000500000000000000" pitchFamily="2" charset="0"/>
              </a:rPr>
              <a:t> ide, </a:t>
            </a:r>
            <a:r>
              <a:rPr lang="en-US" sz="1400" dirty="0" err="1">
                <a:latin typeface="Montserrat" panose="00000500000000000000" pitchFamily="2" charset="0"/>
              </a:rPr>
              <a:t>solusi</a:t>
            </a:r>
            <a:r>
              <a:rPr lang="en-US" sz="1400" dirty="0">
                <a:latin typeface="Montserrat" panose="00000500000000000000" pitchFamily="2" charset="0"/>
              </a:rPr>
              <a:t>, </a:t>
            </a:r>
            <a:r>
              <a:rPr lang="en-US" sz="1400" dirty="0" err="1">
                <a:latin typeface="Montserrat" panose="00000500000000000000" pitchFamily="2" charset="0"/>
              </a:rPr>
              <a:t>inovasi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untuk</a:t>
            </a:r>
            <a:r>
              <a:rPr lang="en-US" sz="1400" dirty="0">
                <a:latin typeface="Montserrat" panose="00000500000000000000" pitchFamily="2" charset="0"/>
              </a:rPr>
              <a:t> industry </a:t>
            </a:r>
            <a:endParaRPr lang="en-US" sz="1400" dirty="0">
              <a:latin typeface="Montserrat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err="1">
                <a:latin typeface="Montserrat" panose="00000500000000000000" pitchFamily="2" charset="0"/>
              </a:rPr>
              <a:t>Komitmen</a:t>
            </a:r>
            <a:r>
              <a:rPr lang="en-US" sz="1400" dirty="0">
                <a:latin typeface="Montserrat" panose="00000500000000000000" pitchFamily="2" charset="0"/>
              </a:rPr>
              <a:t> </a:t>
            </a:r>
            <a:r>
              <a:rPr lang="en-US" sz="1400" dirty="0" err="1">
                <a:latin typeface="Montserrat" panose="00000500000000000000" pitchFamily="2" charset="0"/>
              </a:rPr>
              <a:t>untuk</a:t>
            </a:r>
            <a:r>
              <a:rPr lang="en-US" sz="1400" dirty="0">
                <a:latin typeface="Montserrat" panose="00000500000000000000" pitchFamily="2" charset="0"/>
              </a:rPr>
              <a:t> Kerjasama </a:t>
            </a:r>
            <a:r>
              <a:rPr lang="en-US" sz="1400" dirty="0" err="1">
                <a:latin typeface="Montserrat" panose="00000500000000000000" pitchFamily="2" charset="0"/>
              </a:rPr>
              <a:t>dengan</a:t>
            </a:r>
            <a:r>
              <a:rPr lang="en-US" sz="1400" dirty="0">
                <a:latin typeface="Montserrat" panose="00000500000000000000" pitchFamily="2" charset="0"/>
              </a:rPr>
              <a:t> PT</a:t>
            </a:r>
            <a:endParaRPr lang="en-US" sz="1400" dirty="0">
              <a:latin typeface="Montserrat" panose="00000500000000000000" pitchFamily="2" charset="0"/>
            </a:endParaRPr>
          </a:p>
        </p:txBody>
      </p:sp>
      <p:pic>
        <p:nvPicPr>
          <p:cNvPr id="2097177" name="Graphic 15" descr="Schoolhouse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162618" y="1208860"/>
            <a:ext cx="1246444" cy="1246444"/>
          </a:xfrm>
          <a:prstGeom prst="rect">
            <a:avLst/>
          </a:prstGeom>
        </p:spPr>
      </p:pic>
      <p:pic>
        <p:nvPicPr>
          <p:cNvPr id="2097178" name="Graphic 19" descr="Factory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45773" y="1232845"/>
            <a:ext cx="1246444" cy="1246444"/>
          </a:xfrm>
          <a:prstGeom prst="rect">
            <a:avLst/>
          </a:prstGeom>
        </p:spPr>
      </p:pic>
      <p:sp>
        <p:nvSpPr>
          <p:cNvPr id="1048709" name="Arrow: Right 21"/>
          <p:cNvSpPr/>
          <p:nvPr/>
        </p:nvSpPr>
        <p:spPr>
          <a:xfrm>
            <a:off x="6761586" y="1744925"/>
            <a:ext cx="440804" cy="45586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710" name="Arrow: Right 34"/>
          <p:cNvSpPr/>
          <p:nvPr/>
        </p:nvSpPr>
        <p:spPr>
          <a:xfrm rot="10800000">
            <a:off x="9298716" y="1931378"/>
            <a:ext cx="440804" cy="45586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097179" name="Picture 3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122663" y="636973"/>
            <a:ext cx="1187795" cy="633336"/>
          </a:xfrm>
          <a:prstGeom prst="rect">
            <a:avLst/>
          </a:prstGeom>
        </p:spPr>
      </p:pic>
      <p:pic>
        <p:nvPicPr>
          <p:cNvPr id="2097180" name="Picture 3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749002" y="355600"/>
            <a:ext cx="2835268" cy="63333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24" name="Rectangle 23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pic>
        <p:nvPicPr>
          <p:cNvPr id="48130" name="Picture 2" descr="Hot coffee has more antioxidants than cold brew • Earth.com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7745" y="4327581"/>
            <a:ext cx="2720975" cy="173602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30" name="Rectangle 29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31" name="Picture 30"/>
            <p:cNvPicPr/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11913" y="1931377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Dari </a:t>
            </a:r>
            <a:r>
              <a:rPr lang="en-US" sz="2000" b="1" i="1" dirty="0">
                <a:solidFill>
                  <a:srgbClr val="FF0000"/>
                </a:solidFill>
              </a:rPr>
              <a:t>supply push </a:t>
            </a:r>
            <a:r>
              <a:rPr lang="en-US" sz="2000" b="1" dirty="0" err="1">
                <a:solidFill>
                  <a:srgbClr val="FF0000"/>
                </a:solidFill>
              </a:rPr>
              <a:t>menuju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i="1" dirty="0">
                <a:solidFill>
                  <a:srgbClr val="FF0000"/>
                </a:solidFill>
              </a:rPr>
              <a:t>demand pull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36" name="Picture 4" descr="Bangga Buatan Indonesia - Wikipedia bahasa Indonesia, ensiklopedia bebas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0929027" y="334950"/>
            <a:ext cx="1262972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2773" y="363634"/>
            <a:ext cx="814653" cy="13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865742" y="394634"/>
            <a:ext cx="68316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Transformasi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Orientasi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Pendidikan Tinggi 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8 </a:t>
            </a:r>
            <a:r>
              <a:rPr lang="en-US" altLang="en-US" dirty="0" err="1">
                <a:solidFill>
                  <a:schemeClr val="accent1">
                    <a:lumMod val="50000"/>
                  </a:schemeClr>
                </a:solidFill>
              </a:rPr>
              <a:t>Indikator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 Kinerja Utama</a:t>
            </a:r>
            <a:endParaRPr lang="en-US" alt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0" y="1653250"/>
            <a:ext cx="11099799" cy="450177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84021" y="512911"/>
            <a:ext cx="101269" cy="708228"/>
            <a:chOff x="685800" y="1775012"/>
            <a:chExt cx="94781" cy="685800"/>
          </a:xfrm>
        </p:grpSpPr>
        <p:sp>
          <p:nvSpPr>
            <p:cNvPr id="17" name="Rectangle 16"/>
            <p:cNvSpPr/>
            <p:nvPr/>
          </p:nvSpPr>
          <p:spPr>
            <a:xfrm>
              <a:off x="685800" y="1775012"/>
              <a:ext cx="94781" cy="685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6232" y="2207070"/>
              <a:ext cx="93663" cy="1889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700" y="-7181"/>
            <a:ext cx="12192000" cy="240012"/>
            <a:chOff x="-1" y="-33011"/>
            <a:chExt cx="12192000" cy="347663"/>
          </a:xfrm>
        </p:grpSpPr>
        <p:sp>
          <p:nvSpPr>
            <p:cNvPr id="20" name="Rectangle 19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pic>
        <p:nvPicPr>
          <p:cNvPr id="13" name="Picture 12" descr="MASTER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825785" y="662240"/>
            <a:ext cx="1444396" cy="76968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flipH="1">
            <a:off x="610839" y="1813765"/>
            <a:ext cx="386669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1218565">
              <a:buClr>
                <a:srgbClr val="000000"/>
              </a:buClr>
            </a:pP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Lulusan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mendapat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pekerjaan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yang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layak</a:t>
            </a:r>
            <a:endParaRPr lang="en-US" sz="1600" b="1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algn="r" defTabSz="1218565">
              <a:buClr>
                <a:srgbClr val="000000"/>
              </a:buClr>
            </a:pP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Pekerjaan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dengan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upah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di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atas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UMR,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menjadi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Wirausaha,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atau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melanjutkan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studi</a:t>
            </a:r>
            <a:endParaRPr lang="en-US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algn="r" defTabSz="1218565">
              <a:buClr>
                <a:srgbClr val="000000"/>
              </a:buClr>
            </a:pPr>
            <a:endParaRPr lang="en-ID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</p:txBody>
      </p:sp>
      <p:sp>
        <p:nvSpPr>
          <p:cNvPr id="15" name="TextBox 13"/>
          <p:cNvSpPr txBox="1"/>
          <p:nvPr/>
        </p:nvSpPr>
        <p:spPr>
          <a:xfrm flipH="1">
            <a:off x="765131" y="2809379"/>
            <a:ext cx="323396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1218565">
              <a:buClr>
                <a:srgbClr val="000000"/>
              </a:buClr>
            </a:pP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Mahasiswa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men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dapat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algn="r" defTabSz="1218565">
              <a:buClr>
                <a:srgbClr val="000000"/>
              </a:buClr>
            </a:pP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pengalaman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di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luar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kampus</a:t>
            </a:r>
            <a:endParaRPr lang="en-US" sz="1600" b="1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algn="r" defTabSz="1218565">
              <a:buClr>
                <a:srgbClr val="000000"/>
              </a:buClr>
            </a:pP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Magang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,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proyek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desa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,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mengajar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,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riset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,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berwirausaha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,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pertukaran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pelajar</a:t>
            </a:r>
            <a:endParaRPr lang="en-ID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</p:txBody>
      </p:sp>
      <p:sp>
        <p:nvSpPr>
          <p:cNvPr id="22" name="TextBox 3"/>
          <p:cNvSpPr txBox="1"/>
          <p:nvPr/>
        </p:nvSpPr>
        <p:spPr>
          <a:xfrm flipH="1">
            <a:off x="697209" y="4040977"/>
            <a:ext cx="320275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1218565">
              <a:buClr>
                <a:srgbClr val="000000"/>
              </a:buClr>
            </a:pP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Dosen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berkegiatan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di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luar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kampus</a:t>
            </a:r>
            <a:endParaRPr lang="en-US" sz="1600" b="1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algn="r" defTabSz="1218565">
              <a:buClr>
                <a:srgbClr val="000000"/>
              </a:buClr>
            </a:pP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Mencari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pengalaman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industri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atau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berkegiatan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di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kampus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lain</a:t>
            </a:r>
            <a:endParaRPr lang="en-US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algn="r" defTabSz="1218565">
              <a:buClr>
                <a:srgbClr val="000000"/>
              </a:buClr>
            </a:pPr>
            <a:endParaRPr lang="en-US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algn="r" defTabSz="1218565">
              <a:buClr>
                <a:srgbClr val="000000"/>
              </a:buClr>
            </a:pPr>
            <a:endParaRPr lang="en-ID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</p:txBody>
      </p:sp>
      <p:sp>
        <p:nvSpPr>
          <p:cNvPr id="23" name="TextBox 4"/>
          <p:cNvSpPr txBox="1"/>
          <p:nvPr/>
        </p:nvSpPr>
        <p:spPr>
          <a:xfrm flipH="1">
            <a:off x="697209" y="5246164"/>
            <a:ext cx="39703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1218565">
              <a:buClr>
                <a:srgbClr val="000000"/>
              </a:buClr>
            </a:pP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Praktisi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mengajar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di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dalam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kampus</a:t>
            </a:r>
            <a:endParaRPr lang="en-US" sz="1600" b="1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algn="r" defTabSz="1218565">
              <a:buClr>
                <a:srgbClr val="000000"/>
              </a:buClr>
            </a:pP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Merekrut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dosen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dengan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pengalaman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industri</a:t>
            </a:r>
            <a:endParaRPr lang="en-ID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</p:txBody>
      </p:sp>
      <p:sp>
        <p:nvSpPr>
          <p:cNvPr id="24" name="TextBox 5"/>
          <p:cNvSpPr txBox="1"/>
          <p:nvPr/>
        </p:nvSpPr>
        <p:spPr>
          <a:xfrm flipH="1">
            <a:off x="6979436" y="5249509"/>
            <a:ext cx="4515355" cy="1031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8565">
              <a:buClr>
                <a:srgbClr val="000000"/>
              </a:buClr>
            </a:pPr>
            <a:r>
              <a:rPr lang="en-US" sz="14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Hasil </a:t>
            </a:r>
            <a:r>
              <a:rPr lang="en-US" sz="14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kerja</a:t>
            </a:r>
            <a:r>
              <a:rPr lang="en-US" sz="14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4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dosen</a:t>
            </a:r>
            <a:r>
              <a:rPr lang="en-US" sz="14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4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digunakan</a:t>
            </a:r>
            <a:br>
              <a:rPr lang="en-US" sz="14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</a:br>
            <a:r>
              <a:rPr lang="en-US" sz="14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masyarakat</a:t>
            </a:r>
            <a:r>
              <a:rPr lang="en-US" sz="14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dan </a:t>
            </a:r>
            <a:r>
              <a:rPr lang="en-US" sz="14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dapat</a:t>
            </a:r>
            <a:r>
              <a:rPr lang="en-US" sz="14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4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rekognisi</a:t>
            </a:r>
            <a:r>
              <a:rPr lang="en-US" sz="14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4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internasional</a:t>
            </a:r>
            <a:endParaRPr lang="en-US" sz="1400" b="1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r>
              <a:rPr lang="en-US" sz="11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Hasil </a:t>
            </a:r>
            <a:r>
              <a:rPr lang="en-US" sz="11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riset</a:t>
            </a:r>
            <a:r>
              <a:rPr lang="en-US" sz="11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dan pengabdian yang </a:t>
            </a:r>
            <a:r>
              <a:rPr lang="en-US" sz="11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dimanfaatkan</a:t>
            </a:r>
            <a:endParaRPr lang="en-US" sz="11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endParaRPr lang="en-US" sz="11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endParaRPr lang="en-ID" sz="11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</p:txBody>
      </p:sp>
      <p:sp>
        <p:nvSpPr>
          <p:cNvPr id="25" name="TextBox 17"/>
          <p:cNvSpPr txBox="1"/>
          <p:nvPr/>
        </p:nvSpPr>
        <p:spPr>
          <a:xfrm flipH="1">
            <a:off x="8827911" y="3725957"/>
            <a:ext cx="302241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8565">
              <a:buClr>
                <a:srgbClr val="000000"/>
              </a:buClr>
            </a:pP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Program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studi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bekerjasama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dengan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mitra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kelas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dunia</a:t>
            </a:r>
            <a:endParaRPr lang="en-US" sz="1600" b="1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Dalam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kurikulum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,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magang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, dan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penyerapan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lulusan</a:t>
            </a:r>
            <a:endParaRPr lang="en-US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endParaRPr lang="en-US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endParaRPr lang="en-ID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</p:txBody>
      </p:sp>
      <p:sp>
        <p:nvSpPr>
          <p:cNvPr id="26" name="TextBox 18"/>
          <p:cNvSpPr txBox="1"/>
          <p:nvPr/>
        </p:nvSpPr>
        <p:spPr>
          <a:xfrm flipH="1">
            <a:off x="8697430" y="2640314"/>
            <a:ext cx="3283373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8565">
              <a:buClr>
                <a:srgbClr val="000000"/>
              </a:buClr>
            </a:pP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Kelas yang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kolaboratif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dan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partisipatif</a:t>
            </a:r>
            <a:endParaRPr lang="en-US" sz="1600" b="1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Evaluasi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menggunakan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metode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studi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kasus</a:t>
            </a:r>
            <a:endParaRPr lang="en-US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endParaRPr lang="en-US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endParaRPr lang="en-ID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</p:txBody>
      </p:sp>
      <p:sp>
        <p:nvSpPr>
          <p:cNvPr id="27" name="TextBox 20"/>
          <p:cNvSpPr txBox="1"/>
          <p:nvPr/>
        </p:nvSpPr>
        <p:spPr>
          <a:xfrm flipH="1">
            <a:off x="7874821" y="1650794"/>
            <a:ext cx="389683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8565">
              <a:buClr>
                <a:srgbClr val="000000"/>
              </a:buClr>
            </a:pP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Program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studi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berstandar</a:t>
            </a:r>
            <a:r>
              <a:rPr lang="en-US" sz="1600" b="1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internasional</a:t>
            </a:r>
            <a:endParaRPr lang="en-US" sz="1600" b="1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Memperoleh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akreditasi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tingkat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 </a:t>
            </a:r>
            <a:r>
              <a:rPr lang="en-US" sz="1200" kern="0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Arial" panose="020B0704020202020204"/>
                <a:sym typeface="Arial" panose="020B0704020202020204"/>
              </a:rPr>
              <a:t>internasional</a:t>
            </a:r>
            <a:endParaRPr lang="en-US" sz="12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  <a:p>
            <a:pPr defTabSz="1218565">
              <a:buClr>
                <a:srgbClr val="000000"/>
              </a:buClr>
            </a:pPr>
            <a:endParaRPr lang="en-ID" sz="1600" kern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Arial" panose="020B0704020202020204"/>
              <a:sym typeface="Arial" panose="020B070402020202020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29" name="Rectangle 28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30" name="Picture 29"/>
            <p:cNvPicPr/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773" y="363634"/>
            <a:ext cx="814653" cy="13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69;p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296650" y="6261100"/>
            <a:ext cx="731838" cy="52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 defTabSz="1217295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295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fld id="{808A67F6-75F2-4BBD-900C-FCA3CDD796B1}" type="slidenum">
              <a:rPr lang="en-US" altLang="en-US" sz="1200">
                <a:solidFill>
                  <a:srgbClr val="595959"/>
                </a:solidFill>
                <a:latin typeface="Arial" panose="020B0704020202020204" pitchFamily="34" charset="0"/>
                <a:cs typeface="Arial" panose="020B0704020202020204" pitchFamily="34" charset="0"/>
                <a:sym typeface="Arial" panose="020B0704020202020204" pitchFamily="34" charset="0"/>
              </a:rPr>
            </a:fld>
            <a:endParaRPr lang="en-US" altLang="en-US" sz="1200">
              <a:solidFill>
                <a:srgbClr val="595959"/>
              </a:solidFill>
              <a:latin typeface="Arial" panose="020B0704020202020204" pitchFamily="34" charset="0"/>
              <a:cs typeface="Arial" panose="020B0704020202020204" pitchFamily="34" charset="0"/>
              <a:sym typeface="Arial" panose="020B0704020202020204" pitchFamily="34" charset="0"/>
            </a:endParaRPr>
          </a:p>
        </p:txBody>
      </p:sp>
      <p:grpSp>
        <p:nvGrpSpPr>
          <p:cNvPr id="22530" name="Group 5"/>
          <p:cNvGrpSpPr/>
          <p:nvPr/>
        </p:nvGrpSpPr>
        <p:grpSpPr bwMode="auto">
          <a:xfrm>
            <a:off x="141288" y="444500"/>
            <a:ext cx="93662" cy="828675"/>
            <a:chOff x="408165" y="-71562"/>
            <a:chExt cx="281144" cy="621816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408165" y="-71562"/>
              <a:ext cx="281144" cy="480061"/>
            </a:xfrm>
            <a:prstGeom prst="roundRect">
              <a:avLst/>
            </a:prstGeom>
            <a:solidFill>
              <a:srgbClr val="4DC8C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408165" y="408499"/>
              <a:ext cx="281144" cy="14175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ID" sz="1865" kern="0">
                <a:solidFill>
                  <a:srgbClr val="FFFFFF"/>
                </a:solidFill>
                <a:latin typeface="Arial" panose="020B0704020202020204"/>
                <a:sym typeface="Arial" panose="020B0704020202020204"/>
              </a:endParaRPr>
            </a:p>
          </p:txBody>
        </p:sp>
      </p:grp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34950" y="444500"/>
            <a:ext cx="36328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Indikator</a:t>
            </a:r>
            <a:r>
              <a:rPr lang="en-US" altLang="en-US" sz="2400" b="1" dirty="0">
                <a:solidFill>
                  <a:srgbClr val="000000"/>
                </a:solidFill>
              </a:rPr>
              <a:t> Kinerja Utama - 1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</a:rPr>
              <a:t>Kebekerjaan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lulusan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4184015" y="504825"/>
            <a:ext cx="4143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Lulusan</a:t>
            </a:r>
            <a:r>
              <a:rPr lang="en-US" sz="1600" b="1" kern="0" dirty="0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mendapat</a:t>
            </a:r>
            <a:r>
              <a:rPr lang="en-US" sz="1600" b="1" kern="0" dirty="0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pekerjaan</a:t>
            </a:r>
            <a:r>
              <a:rPr lang="en-US" sz="1600" b="1" kern="0" dirty="0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Source Sans Pro Light"/>
              </a:rPr>
              <a:t>yang </a:t>
            </a:r>
            <a:r>
              <a:rPr lang="en-US" sz="1600" b="1" kern="0" dirty="0" err="1">
                <a:solidFill>
                  <a:srgbClr val="000000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layak</a:t>
            </a:r>
            <a:endParaRPr lang="en-US" sz="1600" b="1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  <a:p>
            <a:pPr algn="r" defTabSz="12185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Pekerjaan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dengan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upah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di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atas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UMR,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menjadi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Wirausaha,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atau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melanjutkan</a:t>
            </a:r>
            <a:r>
              <a:rPr lang="en-US" sz="1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 </a:t>
            </a:r>
            <a:r>
              <a:rPr lang="en-US" sz="16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Source Sans Pro Light"/>
                <a:cs typeface="Arial" panose="020B0704020202020204"/>
                <a:sym typeface="Arial" panose="020B0704020202020204"/>
              </a:rPr>
              <a:t>studi</a:t>
            </a:r>
            <a:endParaRPr lang="en-ID" sz="1600" kern="0" dirty="0">
              <a:solidFill>
                <a:srgbClr val="000000">
                  <a:lumMod val="85000"/>
                  <a:lumOff val="15000"/>
                </a:srgbClr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pic>
        <p:nvPicPr>
          <p:cNvPr id="46" name="Picture 17" descr="Icon&#10;&#10;Description automatically generated"/>
          <p:cNvPicPr>
            <a:picLocks noChangeAspect="1" noChangeArrowheads="1"/>
          </p:cNvPicPr>
          <p:nvPr/>
        </p:nvPicPr>
        <p:blipFill>
          <a:blip r:embed="rId1" cstate="email">
            <a:biLevel thresh="50000"/>
            <a:grayscl/>
          </a:blip>
          <a:srcRect/>
          <a:stretch>
            <a:fillRect/>
          </a:stretch>
        </p:blipFill>
        <p:spPr bwMode="auto">
          <a:xfrm>
            <a:off x="8678228" y="754063"/>
            <a:ext cx="4667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Graphic 27" descr="Wal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67165" y="514350"/>
            <a:ext cx="4889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Google Shape;1100;p152"/>
          <p:cNvSpPr/>
          <p:nvPr/>
        </p:nvSpPr>
        <p:spPr>
          <a:xfrm flipH="1">
            <a:off x="8376603" y="525463"/>
            <a:ext cx="307975" cy="315912"/>
          </a:xfrm>
          <a:prstGeom prst="ellipse">
            <a:avLst/>
          </a:prstGeom>
          <a:solidFill>
            <a:srgbClr val="1F3864"/>
          </a:solidFill>
          <a:ln w="127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 anchor="ctr"/>
          <a:lstStyle/>
          <a:p>
            <a:pPr algn="ctr" defTabSz="12185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600" b="1" kern="0" dirty="0">
                <a:solidFill>
                  <a:srgbClr val="FFFFFF"/>
                </a:solidFill>
                <a:latin typeface="Source Sans Pro Light"/>
                <a:cs typeface="Arial" panose="020B0704020202020204"/>
                <a:sym typeface="Arial" panose="020B0704020202020204"/>
              </a:rPr>
              <a:t>1</a:t>
            </a:r>
            <a:endParaRPr sz="1600" kern="0" dirty="0">
              <a:solidFill>
                <a:srgbClr val="000000"/>
              </a:solidFill>
              <a:latin typeface="Source Sans Pro Light"/>
              <a:cs typeface="Arial" panose="020B0704020202020204"/>
              <a:sym typeface="Arial" panose="020B0704020202020204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1" y="-33010"/>
            <a:ext cx="12192000" cy="240012"/>
            <a:chOff x="-1" y="-33011"/>
            <a:chExt cx="12192000" cy="347663"/>
          </a:xfrm>
        </p:grpSpPr>
        <p:sp>
          <p:nvSpPr>
            <p:cNvPr id="50" name="Rectangle 49"/>
            <p:cNvSpPr/>
            <p:nvPr/>
          </p:nvSpPr>
          <p:spPr>
            <a:xfrm>
              <a:off x="-1" y="-33011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19741" y="-33011"/>
              <a:ext cx="4572000" cy="3476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700" y="6523036"/>
            <a:ext cx="12192000" cy="347663"/>
            <a:chOff x="12700" y="6523036"/>
            <a:chExt cx="12192000" cy="347663"/>
          </a:xfrm>
        </p:grpSpPr>
        <p:sp>
          <p:nvSpPr>
            <p:cNvPr id="53" name="Rectangle 52"/>
            <p:cNvSpPr/>
            <p:nvPr/>
          </p:nvSpPr>
          <p:spPr>
            <a:xfrm>
              <a:off x="12700" y="6523036"/>
              <a:ext cx="12192000" cy="3476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600"/>
                </a:spcAft>
              </a:pP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Kementerian Pendidikan,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Kebudayaan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Riset</a:t>
              </a:r>
              <a:r>
                <a:rPr lang="en-US" sz="1400" dirty="0">
                  <a:latin typeface="Arial" panose="020B0704020202020204" pitchFamily="34" charset="0"/>
                  <a:cs typeface="Arial" panose="020B0704020202020204" pitchFamily="34" charset="0"/>
                </a:rPr>
                <a:t>, dan </a:t>
              </a:r>
              <a:r>
                <a:rPr lang="en-US" sz="1400" dirty="0" err="1">
                  <a:latin typeface="Arial" panose="020B0704020202020204" pitchFamily="34" charset="0"/>
                  <a:cs typeface="Arial" panose="020B0704020202020204" pitchFamily="34" charset="0"/>
                </a:rPr>
                <a:t>Teknoloogi</a:t>
              </a:r>
              <a:endParaRPr lang="en-US" sz="1400" dirty="0">
                <a:latin typeface="Arial" panose="020B0704020202020204" pitchFamily="34" charset="0"/>
                <a:cs typeface="Arial" panose="020B0704020202020204" pitchFamily="34" charset="0"/>
              </a:endParaRPr>
            </a:p>
          </p:txBody>
        </p:sp>
        <p:pic>
          <p:nvPicPr>
            <p:cNvPr id="54" name="Picture 53"/>
            <p:cNvPicPr/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778849" y="6582600"/>
              <a:ext cx="225009" cy="21850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994410" y="2034540"/>
            <a:ext cx="764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Transformasi</a:t>
            </a:r>
            <a:r>
              <a:rPr lang="en-US" dirty="0"/>
              <a:t>: </a:t>
            </a:r>
            <a:r>
              <a:rPr lang="en-US" i="1" dirty="0"/>
              <a:t>bridging the competency gap </a:t>
            </a:r>
            <a:endParaRPr lang="en-US" i="1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/>
              <a:t>Pendidikan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jembatan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dunia Pendidikan </a:t>
            </a:r>
            <a:r>
              <a:rPr lang="en-US" dirty="0" err="1"/>
              <a:t>ke</a:t>
            </a:r>
            <a:r>
              <a:rPr lang="en-US" dirty="0"/>
              <a:t> dunia </a:t>
            </a:r>
            <a:r>
              <a:rPr lang="en-US" dirty="0" err="1"/>
              <a:t>produktif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994410" y="2829977"/>
            <a:ext cx="82608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Tujuan</a:t>
            </a:r>
            <a:r>
              <a:rPr lang="en-US" dirty="0"/>
              <a:t>: 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Reorientasi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dan orang </a:t>
            </a:r>
            <a:r>
              <a:rPr lang="en-US" dirty="0" err="1"/>
              <a:t>tua</a:t>
            </a:r>
            <a:r>
              <a:rPr lang="en-US" dirty="0"/>
              <a:t> pada </a:t>
            </a:r>
            <a:r>
              <a:rPr lang="en-US" dirty="0" err="1"/>
              <a:t>kompetensi</a:t>
            </a:r>
            <a:r>
              <a:rPr lang="en-US" dirty="0"/>
              <a:t>, </a:t>
            </a:r>
            <a:r>
              <a:rPr lang="en-US" dirty="0" err="1"/>
              <a:t>kebekerjaan</a:t>
            </a:r>
            <a:r>
              <a:rPr lang="en-US" dirty="0"/>
              <a:t>, dan </a:t>
            </a:r>
            <a:r>
              <a:rPr lang="en-US" dirty="0" err="1"/>
              <a:t>kemandirian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Reorientasi</a:t>
            </a:r>
            <a:r>
              <a:rPr lang="en-US" dirty="0"/>
              <a:t> </a:t>
            </a:r>
            <a:r>
              <a:rPr lang="en-US" dirty="0" err="1"/>
              <a:t>kurikulum</a:t>
            </a:r>
            <a:r>
              <a:rPr lang="en-US" dirty="0"/>
              <a:t> dan proses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mengajar</a:t>
            </a:r>
            <a:r>
              <a:rPr lang="en-US" dirty="0"/>
              <a:t> pada </a:t>
            </a:r>
            <a:r>
              <a:rPr lang="en-US" dirty="0" err="1"/>
              <a:t>penguatan</a:t>
            </a:r>
            <a:r>
              <a:rPr lang="en-US" dirty="0"/>
              <a:t> </a:t>
            </a:r>
            <a:r>
              <a:rPr lang="en-US" dirty="0" err="1"/>
              <a:t>relevansi</a:t>
            </a:r>
            <a:r>
              <a:rPr lang="en-US" dirty="0"/>
              <a:t> dan </a:t>
            </a:r>
            <a:r>
              <a:rPr lang="en-US" dirty="0" err="1"/>
              <a:t>kualitas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Penguatan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yang </a:t>
            </a:r>
            <a:r>
              <a:rPr lang="en-US" dirty="0" err="1"/>
              <a:t>komprehensif</a:t>
            </a:r>
            <a:r>
              <a:rPr lang="en-US" dirty="0"/>
              <a:t> (hard dan soft skills)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Penguatan</a:t>
            </a:r>
            <a:r>
              <a:rPr lang="en-US" dirty="0"/>
              <a:t> link </a:t>
            </a:r>
            <a:r>
              <a:rPr lang="en-US" dirty="0" err="1"/>
              <a:t>dengan</a:t>
            </a:r>
            <a:r>
              <a:rPr lang="en-US" dirty="0"/>
              <a:t> DUDI dan </a:t>
            </a:r>
            <a:r>
              <a:rPr lang="en-US" dirty="0" err="1"/>
              <a:t>masyarakat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/>
              <a:t>Career center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bimbingan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menemukan</a:t>
            </a:r>
            <a:r>
              <a:rPr lang="en-US" dirty="0"/>
              <a:t> masa </a:t>
            </a:r>
            <a:r>
              <a:rPr lang="en-US" dirty="0" err="1"/>
              <a:t>depannya</a:t>
            </a:r>
            <a:r>
              <a:rPr lang="en-US" dirty="0"/>
              <a:t> </a:t>
            </a:r>
            <a:r>
              <a:rPr lang="en-US" dirty="0" err="1"/>
              <a:t>sejak</a:t>
            </a:r>
            <a:r>
              <a:rPr lang="en-US" dirty="0"/>
              <a:t> </a:t>
            </a:r>
            <a:r>
              <a:rPr lang="en-US" dirty="0" err="1"/>
              <a:t>dini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mewujudkan</a:t>
            </a:r>
            <a:r>
              <a:rPr lang="en-US" dirty="0"/>
              <a:t> </a:t>
            </a:r>
            <a:r>
              <a:rPr lang="en-US" dirty="0" err="1"/>
              <a:t>mimpi</a:t>
            </a:r>
            <a:r>
              <a:rPr lang="en-US" dirty="0"/>
              <a:t> </a:t>
            </a:r>
            <a:r>
              <a:rPr lang="en-US" dirty="0" err="1"/>
              <a:t>mahasiswa</a:t>
            </a:r>
            <a:endParaRPr lang="en-US" dirty="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dirty="0" err="1"/>
              <a:t>Kemitraan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stake holders</a:t>
            </a:r>
            <a:endParaRPr lang="en-US" dirty="0"/>
          </a:p>
        </p:txBody>
      </p:sp>
      <p:pic>
        <p:nvPicPr>
          <p:cNvPr id="1026" name="Picture 2" descr="Civil Engineer Career Path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 bwMode="auto">
          <a:xfrm>
            <a:off x="9042179" y="3125687"/>
            <a:ext cx="3162522" cy="22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1" y="2034539"/>
            <a:ext cx="12192000" cy="3657759"/>
          </a:xfrm>
          <a:prstGeom prst="rect">
            <a:avLst/>
          </a:prstGeom>
          <a:solidFill>
            <a:srgbClr val="68B8FA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7535</Words>
  <Application>WPS Presentation</Application>
  <PresentationFormat>Widescreen</PresentationFormat>
  <Paragraphs>373</Paragraphs>
  <Slides>15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SimSun</vt:lpstr>
      <vt:lpstr>Wingdings</vt:lpstr>
      <vt:lpstr>Trebuchet MS</vt:lpstr>
      <vt:lpstr>Abadi MT Condensed Light</vt:lpstr>
      <vt:lpstr>冬青黑体简体中文</vt:lpstr>
      <vt:lpstr>Arial Narrow</vt:lpstr>
      <vt:lpstr>Calibri</vt:lpstr>
      <vt:lpstr>Helvetica Neue</vt:lpstr>
      <vt:lpstr>Gotham Bold</vt:lpstr>
      <vt:lpstr>苹方-简</vt:lpstr>
      <vt:lpstr>Montserrat</vt:lpstr>
      <vt:lpstr>Thonburi</vt:lpstr>
      <vt:lpstr>Montserrat</vt:lpstr>
      <vt:lpstr>Damascus Bold</vt:lpstr>
      <vt:lpstr>Century Gothic</vt:lpstr>
      <vt:lpstr>Arial</vt:lpstr>
      <vt:lpstr>Source Sans Pro Light</vt:lpstr>
      <vt:lpstr>微软雅黑</vt:lpstr>
      <vt:lpstr>汉仪旗黑</vt:lpstr>
      <vt:lpstr>Arial Unicode MS</vt:lpstr>
      <vt:lpstr>Calibri Light</vt:lpstr>
      <vt:lpstr>Office Theme</vt:lpstr>
      <vt:lpstr>PowerPoint 演示文稿</vt:lpstr>
      <vt:lpstr>Dampak revolusi industri 4.0 peluang penciptaan lapangan kerja baru di Indonesia</vt:lpstr>
      <vt:lpstr>PowerPoint 演示文稿</vt:lpstr>
      <vt:lpstr>PowerPoint 演示文稿</vt:lpstr>
      <vt:lpstr>Menuju Pendidikan Tinggi yang Memerdekakan Potensi Mahasiswa</vt:lpstr>
      <vt:lpstr>Hexa Helix – kolaborasi ABCFGM  menghilirkan &amp; menghulukan inovasi</vt:lpstr>
      <vt:lpstr>KEDAIREKA Biro Jodoh Perguruan Tinggi - DUDI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PEMETAAN INDIKATOR KINERJA DOSEN PADA RESTRA KEMDIKBUD</dc:title>
  <dc:creator>santi</dc:creator>
  <cp:lastModifiedBy>nizamnizam</cp:lastModifiedBy>
  <cp:revision>38</cp:revision>
  <dcterms:created xsi:type="dcterms:W3CDTF">2024-07-16T03:57:39Z</dcterms:created>
  <dcterms:modified xsi:type="dcterms:W3CDTF">2024-07-16T03:57:39Z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1033-3.2.0.6370</vt:lpwstr>
  </property>
</Properties>
</file>