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61" r:id="rId2"/>
    <p:sldId id="257" r:id="rId3"/>
    <p:sldId id="260" r:id="rId4"/>
    <p:sldId id="263" r:id="rId5"/>
    <p:sldId id="264" r:id="rId6"/>
    <p:sldId id="258" r:id="rId7"/>
    <p:sldId id="259" r:id="rId8"/>
    <p:sldId id="267" r:id="rId9"/>
    <p:sldId id="268" r:id="rId10"/>
    <p:sldId id="269" r:id="rId11"/>
    <p:sldId id="270" r:id="rId12"/>
    <p:sldId id="271" r:id="rId13"/>
    <p:sldId id="262" r:id="rId14"/>
    <p:sldId id="266" r:id="rId15"/>
    <p:sldId id="265" r:id="rId16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425" autoAdjust="0"/>
    <p:restoredTop sz="98887" autoAdjust="0"/>
  </p:normalViewPr>
  <p:slideViewPr>
    <p:cSldViewPr snapToGrid="0" snapToObjects="1">
      <p:cViewPr>
        <p:scale>
          <a:sx n="78" d="100"/>
          <a:sy n="78" d="100"/>
        </p:scale>
        <p:origin x="-570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7167F-2B52-4A8F-9AB6-E45715B95565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59B17-E4BE-4A94-802B-EF35F389F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93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BDC0A3-10E5-4857-B1FA-83E998C624F1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D672E-531D-4E83-ACB5-44BB0D4F84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77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D672E-531D-4E83-ACB5-44BB0D4F848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6D7E4-BAB9-4992-8D96-971F8E41BCD7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6D7E4-BAB9-4992-8D96-971F8E41BCD7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6D7E4-BAB9-4992-8D96-971F8E41BCD7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D672E-531D-4E83-ACB5-44BB0D4F848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D672E-531D-4E83-ACB5-44BB0D4F848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D672E-531D-4E83-ACB5-44BB0D4F848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D672E-531D-4E83-ACB5-44BB0D4F848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D672E-531D-4E83-ACB5-44BB0D4F848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D672E-531D-4E83-ACB5-44BB0D4F848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D672E-531D-4E83-ACB5-44BB0D4F848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D672E-531D-4E83-ACB5-44BB0D4F848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D672E-531D-4E83-ACB5-44BB0D4F848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6D7E4-BAB9-4992-8D96-971F8E41BCD7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6D7E4-BAB9-4992-8D96-971F8E41BCD7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DB2A-52B4-7D41-BB1D-4F4C34986366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892E-2B56-8742-8416-3D5ACDA72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DB2A-52B4-7D41-BB1D-4F4C34986366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892E-2B56-8742-8416-3D5ACDA72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DB2A-52B4-7D41-BB1D-4F4C34986366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892E-2B56-8742-8416-3D5ACDA72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DB2A-52B4-7D41-BB1D-4F4C34986366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892E-2B56-8742-8416-3D5ACDA72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DB2A-52B4-7D41-BB1D-4F4C34986366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892E-2B56-8742-8416-3D5ACDA72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DB2A-52B4-7D41-BB1D-4F4C34986366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892E-2B56-8742-8416-3D5ACDA72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DB2A-52B4-7D41-BB1D-4F4C34986366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892E-2B56-8742-8416-3D5ACDA72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DB2A-52B4-7D41-BB1D-4F4C34986366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892E-2B56-8742-8416-3D5ACDA72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DB2A-52B4-7D41-BB1D-4F4C34986366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892E-2B56-8742-8416-3D5ACDA72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DB2A-52B4-7D41-BB1D-4F4C34986366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892E-2B56-8742-8416-3D5ACDA72E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DB2A-52B4-7D41-BB1D-4F4C34986366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84892E-2B56-8742-8416-3D5ACDA72E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684892E-2B56-8742-8416-3D5ACDA72E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2AFDB2A-52B4-7D41-BB1D-4F4C34986366}" type="datetimeFigureOut">
              <a:rPr lang="en-US" smtClean="0"/>
              <a:pPr/>
              <a:t>2/28/2013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Kenapa</a:t>
            </a:r>
            <a:r>
              <a:rPr lang="en-US" dirty="0" smtClean="0"/>
              <a:t> </a:t>
            </a:r>
            <a:r>
              <a:rPr lang="en-US" dirty="0" err="1" smtClean="0"/>
              <a:t>Otonomi</a:t>
            </a:r>
            <a:r>
              <a:rPr lang="en-US" dirty="0" smtClean="0"/>
              <a:t> </a:t>
            </a:r>
            <a:r>
              <a:rPr lang="en-US" dirty="0" err="1" smtClean="0"/>
              <a:t>Perguruan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</a:rPr>
              <a:t>Paparan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</a:rPr>
              <a:t>Dewan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</a:rPr>
              <a:t>Pendidikan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</a:rPr>
              <a:t>Tinggi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62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Otonomi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penganggaran</a:t>
            </a:r>
            <a:r>
              <a:rPr lang="en-US" dirty="0" smtClean="0"/>
              <a:t> </a:t>
            </a:r>
            <a:r>
              <a:rPr lang="en-US" dirty="0" err="1" smtClean="0"/>
              <a:t>pendanaan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endParaRPr lang="en-US" dirty="0" smtClean="0"/>
          </a:p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pendaan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endParaRPr lang="en-US" dirty="0" smtClean="0"/>
          </a:p>
          <a:p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berhutang</a:t>
            </a:r>
            <a:endParaRPr lang="en-US" dirty="0" smtClean="0"/>
          </a:p>
          <a:p>
            <a:r>
              <a:rPr lang="en-US" dirty="0" err="1" smtClean="0"/>
              <a:t>Luncuran</a:t>
            </a:r>
            <a:r>
              <a:rPr lang="en-US" dirty="0" smtClean="0"/>
              <a:t> </a:t>
            </a:r>
            <a:r>
              <a:rPr lang="en-US" dirty="0" err="1" smtClean="0"/>
              <a:t>sisa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endParaRPr lang="en-US" dirty="0" smtClean="0"/>
          </a:p>
          <a:p>
            <a:r>
              <a:rPr lang="en-US" dirty="0" err="1" smtClean="0"/>
              <a:t>Kepemilikan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endParaRPr lang="en-US" dirty="0" smtClean="0"/>
          </a:p>
          <a:p>
            <a:r>
              <a:rPr lang="en-US" dirty="0" err="1" smtClean="0"/>
              <a:t>Penetapan</a:t>
            </a:r>
            <a:r>
              <a:rPr lang="en-US" dirty="0" smtClean="0"/>
              <a:t> SPP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85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Otonomi</a:t>
            </a:r>
            <a:r>
              <a:rPr lang="en-US" dirty="0" smtClean="0"/>
              <a:t> </a:t>
            </a:r>
            <a:r>
              <a:rPr lang="en-US" dirty="0" err="1" smtClean="0"/>
              <a:t>Kepegawaian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rekrutmen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 smtClean="0"/>
          </a:p>
          <a:p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rekrutmen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/</a:t>
            </a:r>
            <a:r>
              <a:rPr lang="en-US" dirty="0" err="1" smtClean="0"/>
              <a:t>tendik</a:t>
            </a:r>
            <a:endParaRPr lang="en-US" dirty="0" smtClean="0"/>
          </a:p>
          <a:p>
            <a:r>
              <a:rPr lang="en-US" dirty="0" err="1" smtClean="0"/>
              <a:t>Gaji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 smtClean="0"/>
          </a:p>
          <a:p>
            <a:r>
              <a:rPr lang="en-US" dirty="0" err="1" smtClean="0"/>
              <a:t>Gaji</a:t>
            </a:r>
            <a:r>
              <a:rPr lang="en-US" dirty="0" smtClean="0"/>
              <a:t> </a:t>
            </a:r>
            <a:r>
              <a:rPr lang="en-US" dirty="0" err="1" smtClean="0"/>
              <a:t>tendik</a:t>
            </a:r>
            <a:endParaRPr lang="en-US" dirty="0" smtClean="0"/>
          </a:p>
          <a:p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 smtClean="0"/>
          </a:p>
          <a:p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endParaRPr lang="en-US" dirty="0" smtClean="0"/>
          </a:p>
          <a:p>
            <a:r>
              <a:rPr lang="en-US" dirty="0" err="1" smtClean="0"/>
              <a:t>Pemberhentian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 smtClean="0"/>
          </a:p>
          <a:p>
            <a:r>
              <a:rPr lang="en-US" dirty="0" err="1" smtClean="0"/>
              <a:t>Pemberhentian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53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Otonomi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endParaRPr lang="en-US" dirty="0" smtClean="0"/>
          </a:p>
          <a:p>
            <a:r>
              <a:rPr lang="en-US" dirty="0" err="1" smtClean="0"/>
              <a:t>Seleksi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(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jenjang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Pembukaan</a:t>
            </a:r>
            <a:r>
              <a:rPr lang="en-US" dirty="0" smtClean="0"/>
              <a:t> program </a:t>
            </a:r>
            <a:r>
              <a:rPr lang="en-US" dirty="0" err="1" smtClean="0"/>
              <a:t>studi</a:t>
            </a:r>
            <a:r>
              <a:rPr lang="en-US" dirty="0" smtClean="0"/>
              <a:t> (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jenjang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Penutupan</a:t>
            </a:r>
            <a:r>
              <a:rPr lang="en-US" dirty="0" smtClean="0"/>
              <a:t> program </a:t>
            </a:r>
            <a:r>
              <a:rPr lang="en-US" dirty="0" err="1" smtClean="0"/>
              <a:t>studi</a:t>
            </a:r>
            <a:endParaRPr lang="en-US" dirty="0" smtClean="0"/>
          </a:p>
          <a:p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pengantar</a:t>
            </a:r>
            <a:endParaRPr lang="en-US" dirty="0" smtClean="0"/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penjaminan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endParaRPr lang="en-US" dirty="0" smtClean="0"/>
          </a:p>
          <a:p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akreditasi</a:t>
            </a:r>
            <a:endParaRPr lang="en-US" dirty="0" smtClean="0"/>
          </a:p>
          <a:p>
            <a:r>
              <a:rPr lang="en-US" dirty="0" err="1" smtClean="0"/>
              <a:t>Kurikulum</a:t>
            </a:r>
            <a:r>
              <a:rPr lang="en-US" dirty="0" smtClean="0"/>
              <a:t>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57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Ciri</a:t>
            </a:r>
            <a:r>
              <a:rPr lang="en-US" b="1" dirty="0" smtClean="0"/>
              <a:t> PTN </a:t>
            </a:r>
            <a:r>
              <a:rPr lang="en-US" b="1" dirty="0" err="1" smtClean="0"/>
              <a:t>Badan</a:t>
            </a:r>
            <a:r>
              <a:rPr lang="en-US" b="1" dirty="0" smtClean="0"/>
              <a:t> </a:t>
            </a:r>
            <a:r>
              <a:rPr lang="en-US" b="1" dirty="0" err="1" smtClean="0"/>
              <a:t>Hukum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>
                <a:sym typeface="Wingdings"/>
              </a:rPr>
              <a:t>Ciri</a:t>
            </a:r>
            <a:r>
              <a:rPr lang="en-US" sz="2400" dirty="0" smtClean="0">
                <a:sym typeface="Wingdings"/>
              </a:rPr>
              <a:t> PTN BH (</a:t>
            </a:r>
            <a:r>
              <a:rPr lang="en-US" sz="2400" dirty="0" err="1" smtClean="0">
                <a:sym typeface="Wingdings"/>
              </a:rPr>
              <a:t>dlm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bentuk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badan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hukum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nirlaba</a:t>
            </a:r>
            <a:r>
              <a:rPr lang="en-US" sz="2400" dirty="0" smtClean="0">
                <a:sym typeface="Wingdings"/>
              </a:rPr>
              <a:t>): </a:t>
            </a:r>
          </a:p>
          <a:p>
            <a:pPr lvl="1"/>
            <a:r>
              <a:rPr lang="en-US" sz="2400" b="1" dirty="0" err="1" smtClean="0">
                <a:sym typeface="Wingdings"/>
              </a:rPr>
              <a:t>Milik</a:t>
            </a:r>
            <a:r>
              <a:rPr lang="en-US" sz="2400" b="1" dirty="0" smtClean="0">
                <a:sym typeface="Wingdings"/>
              </a:rPr>
              <a:t> </a:t>
            </a:r>
            <a:r>
              <a:rPr lang="en-US" sz="2400" b="1" dirty="0" err="1" smtClean="0">
                <a:sym typeface="Wingdings"/>
              </a:rPr>
              <a:t>negara</a:t>
            </a:r>
            <a:r>
              <a:rPr lang="en-US" sz="2400" b="1" dirty="0" smtClean="0">
                <a:sym typeface="Wingdings"/>
              </a:rPr>
              <a:t> (</a:t>
            </a:r>
            <a:r>
              <a:rPr lang="en-US" sz="2400" b="1" dirty="0" err="1" smtClean="0">
                <a:sym typeface="Wingdings"/>
              </a:rPr>
              <a:t>tidak</a:t>
            </a:r>
            <a:r>
              <a:rPr lang="en-US" sz="2400" b="1" dirty="0" smtClean="0">
                <a:sym typeface="Wingdings"/>
              </a:rPr>
              <a:t> </a:t>
            </a:r>
            <a:r>
              <a:rPr lang="en-US" sz="2400" b="1" dirty="0" err="1" smtClean="0">
                <a:sym typeface="Wingdings"/>
              </a:rPr>
              <a:t>dibagi</a:t>
            </a:r>
            <a:r>
              <a:rPr lang="en-US" sz="2400" b="1" dirty="0" smtClean="0">
                <a:sym typeface="Wingdings"/>
              </a:rPr>
              <a:t> </a:t>
            </a:r>
            <a:r>
              <a:rPr lang="en-US" sz="2400" b="1" dirty="0" err="1" smtClean="0">
                <a:sym typeface="Wingdings"/>
              </a:rPr>
              <a:t>dalam</a:t>
            </a:r>
            <a:r>
              <a:rPr lang="en-US" sz="2400" b="1" dirty="0" smtClean="0">
                <a:sym typeface="Wingdings"/>
              </a:rPr>
              <a:t> </a:t>
            </a:r>
            <a:r>
              <a:rPr lang="en-US" sz="2400" b="1" dirty="0" err="1" smtClean="0">
                <a:sym typeface="Wingdings"/>
              </a:rPr>
              <a:t>saham</a:t>
            </a:r>
            <a:r>
              <a:rPr lang="en-US" sz="2400" b="1" dirty="0" smtClean="0">
                <a:sym typeface="Wingdings"/>
              </a:rPr>
              <a:t>, </a:t>
            </a:r>
            <a:r>
              <a:rPr lang="en-US" sz="2400" b="1" dirty="0" err="1" smtClean="0">
                <a:sym typeface="Wingdings"/>
              </a:rPr>
              <a:t>tak</a:t>
            </a:r>
            <a:r>
              <a:rPr lang="en-US" sz="2400" b="1" dirty="0" smtClean="0">
                <a:sym typeface="Wingdings"/>
              </a:rPr>
              <a:t> </a:t>
            </a:r>
            <a:r>
              <a:rPr lang="en-US" sz="2400" b="1" dirty="0" err="1" smtClean="0">
                <a:sym typeface="Wingdings"/>
              </a:rPr>
              <a:t>dapat</a:t>
            </a:r>
            <a:r>
              <a:rPr lang="en-US" sz="2400" b="1" dirty="0" smtClean="0">
                <a:sym typeface="Wingdings"/>
              </a:rPr>
              <a:t> </a:t>
            </a:r>
            <a:r>
              <a:rPr lang="en-US" sz="2400" b="1" dirty="0" err="1" smtClean="0">
                <a:sym typeface="Wingdings"/>
              </a:rPr>
              <a:t>diperjual</a:t>
            </a:r>
            <a:r>
              <a:rPr lang="en-US" sz="2400" b="1" dirty="0" smtClean="0">
                <a:sym typeface="Wingdings"/>
              </a:rPr>
              <a:t> </a:t>
            </a:r>
            <a:r>
              <a:rPr lang="en-US" sz="2400" b="1" dirty="0" err="1" smtClean="0">
                <a:sym typeface="Wingdings"/>
              </a:rPr>
              <a:t>belikan</a:t>
            </a:r>
            <a:r>
              <a:rPr lang="en-US" sz="2400" b="1" dirty="0" smtClean="0">
                <a:sym typeface="Wingdings"/>
              </a:rPr>
              <a:t>),</a:t>
            </a:r>
          </a:p>
          <a:p>
            <a:pPr lvl="1"/>
            <a:r>
              <a:rPr lang="en-US" sz="2400" dirty="0" err="1" smtClean="0">
                <a:sym typeface="Wingdings"/>
              </a:rPr>
              <a:t>kekayaan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dipisahkan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dari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negara</a:t>
            </a:r>
            <a:r>
              <a:rPr lang="en-US" sz="2400" dirty="0" smtClean="0">
                <a:sym typeface="Wingdings"/>
              </a:rPr>
              <a:t> (</a:t>
            </a:r>
            <a:r>
              <a:rPr lang="en-US" sz="2400" dirty="0" err="1" smtClean="0">
                <a:sym typeface="Wingdings"/>
              </a:rPr>
              <a:t>kecuali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tanah</a:t>
            </a:r>
            <a:r>
              <a:rPr lang="en-US" sz="2400" dirty="0" smtClean="0">
                <a:sym typeface="Wingdings"/>
              </a:rPr>
              <a:t>),</a:t>
            </a:r>
          </a:p>
          <a:p>
            <a:pPr lvl="1"/>
            <a:r>
              <a:rPr lang="en-US" sz="2400" dirty="0" err="1" smtClean="0">
                <a:sym typeface="Wingdings"/>
              </a:rPr>
              <a:t>tata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kelola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mandiri</a:t>
            </a:r>
            <a:r>
              <a:rPr lang="en-US" sz="2400" dirty="0" smtClean="0">
                <a:sym typeface="Wingdings"/>
              </a:rPr>
              <a:t>, </a:t>
            </a:r>
          </a:p>
          <a:p>
            <a:pPr lvl="1"/>
            <a:r>
              <a:rPr lang="en-US" sz="2400" dirty="0" err="1" smtClean="0">
                <a:sym typeface="Wingdings"/>
              </a:rPr>
              <a:t>kepegawaian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sbg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karyawan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perguruan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tinggi</a:t>
            </a:r>
            <a:r>
              <a:rPr lang="en-US" sz="2400" dirty="0" smtClean="0">
                <a:sym typeface="Wingdings"/>
              </a:rPr>
              <a:t>, </a:t>
            </a:r>
          </a:p>
          <a:p>
            <a:pPr lvl="1"/>
            <a:r>
              <a:rPr lang="en-US" sz="2400" dirty="0" err="1" smtClean="0">
                <a:sym typeface="Wingdings"/>
              </a:rPr>
              <a:t>akuntabilitas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pada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pemerintah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dan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publik</a:t>
            </a:r>
            <a:r>
              <a:rPr lang="en-US" sz="2400" dirty="0" smtClean="0">
                <a:sym typeface="Wingdings"/>
              </a:rPr>
              <a:t>, </a:t>
            </a:r>
          </a:p>
          <a:p>
            <a:pPr lvl="1"/>
            <a:r>
              <a:rPr lang="en-US" sz="2400" b="1" dirty="0" err="1" smtClean="0">
                <a:sym typeface="Wingdings"/>
              </a:rPr>
              <a:t>Bukan</a:t>
            </a:r>
            <a:r>
              <a:rPr lang="en-US" sz="2400" b="1" dirty="0" smtClean="0">
                <a:sym typeface="Wingdings"/>
              </a:rPr>
              <a:t> </a:t>
            </a:r>
            <a:r>
              <a:rPr lang="en-US" sz="2400" b="1" dirty="0" err="1" smtClean="0">
                <a:sym typeface="Wingdings"/>
              </a:rPr>
              <a:t>privatisasi</a:t>
            </a:r>
            <a:r>
              <a:rPr lang="en-US" sz="2400" b="1" dirty="0" smtClean="0">
                <a:sym typeface="Wingdings"/>
              </a:rPr>
              <a:t>/</a:t>
            </a:r>
            <a:r>
              <a:rPr lang="en-US" sz="2400" b="1" dirty="0" err="1" smtClean="0">
                <a:sym typeface="Wingdings"/>
              </a:rPr>
              <a:t>liberalisasi</a:t>
            </a:r>
            <a:r>
              <a:rPr lang="en-US" sz="2400" dirty="0" smtClean="0">
                <a:sym typeface="Wingdings"/>
              </a:rPr>
              <a:t>: </a:t>
            </a:r>
            <a:r>
              <a:rPr lang="en-US" sz="2400" dirty="0" err="1" smtClean="0">
                <a:sym typeface="Wingdings"/>
              </a:rPr>
              <a:t>Tetap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ada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b="1" dirty="0" err="1" smtClean="0">
                <a:sym typeface="Wingdings"/>
              </a:rPr>
              <a:t>pendanaan</a:t>
            </a:r>
            <a:r>
              <a:rPr lang="en-US" sz="2400" b="1" dirty="0" smtClean="0">
                <a:sym typeface="Wingdings"/>
              </a:rPr>
              <a:t> </a:t>
            </a:r>
            <a:r>
              <a:rPr lang="en-US" sz="2400" b="1" dirty="0" err="1" smtClean="0">
                <a:sym typeface="Wingdings"/>
              </a:rPr>
              <a:t>oleh</a:t>
            </a:r>
            <a:r>
              <a:rPr lang="en-US" sz="2400" b="1" dirty="0" smtClean="0">
                <a:sym typeface="Wingdings"/>
              </a:rPr>
              <a:t> </a:t>
            </a:r>
            <a:r>
              <a:rPr lang="en-US" sz="2400" b="1" dirty="0" err="1" smtClean="0">
                <a:sym typeface="Wingdings"/>
              </a:rPr>
              <a:t>pemerintah</a:t>
            </a:r>
            <a:r>
              <a:rPr lang="en-US" sz="2400" b="1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untuk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menjamin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akses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ke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perguruan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tinggi</a:t>
            </a:r>
            <a:r>
              <a:rPr lang="en-US" sz="2400" dirty="0" smtClean="0">
                <a:sym typeface="Wingdings"/>
              </a:rPr>
              <a:t> (</a:t>
            </a:r>
            <a:r>
              <a:rPr lang="en-US" sz="2400" dirty="0" err="1" smtClean="0">
                <a:sym typeface="Wingdings"/>
              </a:rPr>
              <a:t>dalam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bentuk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hibah</a:t>
            </a:r>
            <a:r>
              <a:rPr lang="en-US" sz="2400" dirty="0" smtClean="0">
                <a:sym typeface="Wingdings"/>
              </a:rPr>
              <a:t>, </a:t>
            </a:r>
            <a:r>
              <a:rPr lang="en-US" sz="2400" dirty="0" err="1" smtClean="0">
                <a:sym typeface="Wingdings"/>
              </a:rPr>
              <a:t>subsidi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pendidikan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tingi</a:t>
            </a:r>
            <a:r>
              <a:rPr lang="en-US" sz="2400" dirty="0" smtClean="0">
                <a:sym typeface="Wingdings"/>
              </a:rPr>
              <a:t>, </a:t>
            </a:r>
            <a:r>
              <a:rPr lang="en-US" sz="2400" dirty="0" err="1" smtClean="0">
                <a:sym typeface="Wingdings"/>
              </a:rPr>
              <a:t>bantuan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sosial</a:t>
            </a:r>
            <a:r>
              <a:rPr lang="en-US" sz="2400" dirty="0" smtClean="0">
                <a:sym typeface="Wingdings"/>
              </a:rPr>
              <a:t> – </a:t>
            </a:r>
            <a:r>
              <a:rPr lang="en-US" sz="2400" dirty="0" err="1" smtClean="0">
                <a:sym typeface="Wingdings"/>
              </a:rPr>
              <a:t>baik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secara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langsung</a:t>
            </a:r>
            <a:r>
              <a:rPr lang="en-US" sz="2400" dirty="0" smtClean="0">
                <a:sym typeface="Wingdings"/>
              </a:rPr>
              <a:t>, </a:t>
            </a:r>
            <a:r>
              <a:rPr lang="en-US" sz="2400" dirty="0" err="1" smtClean="0">
                <a:sym typeface="Wingdings"/>
              </a:rPr>
              <a:t>penugasan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negara</a:t>
            </a:r>
            <a:r>
              <a:rPr lang="en-US" sz="2400" dirty="0" smtClean="0">
                <a:sym typeface="Wingdings"/>
              </a:rPr>
              <a:t>, </a:t>
            </a:r>
            <a:r>
              <a:rPr lang="en-US" sz="2400" dirty="0" err="1" smtClean="0">
                <a:sym typeface="Wingdings"/>
              </a:rPr>
              <a:t>atau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melalui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mahasiswa</a:t>
            </a:r>
            <a:r>
              <a:rPr lang="en-US" sz="2400" dirty="0" smtClean="0">
                <a:sym typeface="Wingdings"/>
              </a:rPr>
              <a:t>)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7320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48847" y="2967335"/>
            <a:ext cx="3846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terima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kasih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717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Lingkup</a:t>
            </a:r>
            <a:r>
              <a:rPr lang="en-US" b="1" dirty="0" smtClean="0"/>
              <a:t> </a:t>
            </a:r>
            <a:r>
              <a:rPr lang="en-US" b="1" dirty="0" err="1" smtClean="0"/>
              <a:t>otonomi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Otonomi</a:t>
            </a:r>
            <a:r>
              <a:rPr lang="en-US" sz="2800" dirty="0" smtClean="0"/>
              <a:t> </a:t>
            </a:r>
            <a:r>
              <a:rPr lang="en-US" sz="2800" dirty="0" err="1" smtClean="0"/>
              <a:t>akademik</a:t>
            </a:r>
            <a:r>
              <a:rPr lang="en-US" sz="2800" dirty="0" smtClean="0"/>
              <a:t>: </a:t>
            </a:r>
            <a:r>
              <a:rPr lang="en-US" sz="2800" dirty="0" err="1" smtClean="0"/>
              <a:t>mengembangkan</a:t>
            </a:r>
            <a:r>
              <a:rPr lang="en-US" sz="2800" dirty="0" smtClean="0"/>
              <a:t> program </a:t>
            </a:r>
            <a:r>
              <a:rPr lang="en-US" sz="2800" dirty="0" err="1" smtClean="0"/>
              <a:t>akademiknya</a:t>
            </a:r>
            <a:r>
              <a:rPr lang="en-US" sz="2800" dirty="0" smtClean="0"/>
              <a:t> </a:t>
            </a:r>
            <a:r>
              <a:rPr lang="en-US" sz="2800" dirty="0" err="1" smtClean="0"/>
              <a:t>sendiri</a:t>
            </a:r>
            <a:r>
              <a:rPr lang="en-US" sz="2800" dirty="0" smtClean="0"/>
              <a:t> (</a:t>
            </a:r>
            <a:r>
              <a:rPr lang="en-US" sz="2800" dirty="0" err="1" smtClean="0"/>
              <a:t>mengacu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standar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r>
              <a:rPr lang="en-US" sz="2800" dirty="0" smtClean="0"/>
              <a:t>, </a:t>
            </a:r>
            <a:r>
              <a:rPr lang="en-US" sz="2800" dirty="0" err="1" smtClean="0"/>
              <a:t>dievaluasi</a:t>
            </a:r>
            <a:r>
              <a:rPr lang="en-US" sz="2800" dirty="0" smtClean="0"/>
              <a:t> </a:t>
            </a:r>
            <a:r>
              <a:rPr lang="en-US" sz="2800" dirty="0" err="1" smtClean="0"/>
              <a:t>eksternal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akreditasi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Otonomi</a:t>
            </a:r>
            <a:r>
              <a:rPr lang="en-US" sz="2800" dirty="0" smtClean="0"/>
              <a:t> non-</a:t>
            </a:r>
            <a:r>
              <a:rPr lang="en-US" sz="2800" dirty="0" err="1" smtClean="0"/>
              <a:t>akademik</a:t>
            </a:r>
            <a:r>
              <a:rPr lang="en-US" sz="2800" dirty="0" smtClean="0"/>
              <a:t>: </a:t>
            </a:r>
          </a:p>
          <a:p>
            <a:pPr lvl="1"/>
            <a:r>
              <a:rPr lang="en-US" sz="2600" dirty="0" err="1" smtClean="0"/>
              <a:t>Organisasi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tata</a:t>
            </a:r>
            <a:r>
              <a:rPr lang="en-US" sz="2600" dirty="0" smtClean="0"/>
              <a:t> </a:t>
            </a:r>
            <a:r>
              <a:rPr lang="en-US" sz="2600" dirty="0" err="1" smtClean="0"/>
              <a:t>kelola</a:t>
            </a:r>
            <a:endParaRPr lang="en-US" sz="2600" dirty="0" smtClean="0"/>
          </a:p>
          <a:p>
            <a:pPr lvl="1"/>
            <a:r>
              <a:rPr lang="en-US" sz="2600" dirty="0" err="1" smtClean="0"/>
              <a:t>Kepegawaian</a:t>
            </a:r>
            <a:r>
              <a:rPr lang="en-US" sz="2600" dirty="0" smtClean="0"/>
              <a:t> </a:t>
            </a:r>
          </a:p>
          <a:p>
            <a:pPr lvl="1"/>
            <a:r>
              <a:rPr lang="en-US" sz="2600" dirty="0" err="1" smtClean="0"/>
              <a:t>Keuangan</a:t>
            </a:r>
            <a:endParaRPr lang="en-US" sz="2600" dirty="0" smtClean="0"/>
          </a:p>
          <a:p>
            <a:pPr lvl="1"/>
            <a:r>
              <a:rPr lang="en-US" sz="2600" dirty="0" err="1" smtClean="0"/>
              <a:t>Pengelolaan</a:t>
            </a:r>
            <a:r>
              <a:rPr lang="en-US" sz="2600" dirty="0" smtClean="0"/>
              <a:t> </a:t>
            </a:r>
            <a:r>
              <a:rPr lang="en-US" sz="2600" dirty="0" err="1" smtClean="0"/>
              <a:t>sumberdaya</a:t>
            </a:r>
            <a:r>
              <a:rPr lang="en-US" sz="2600" dirty="0" smtClean="0"/>
              <a:t> </a:t>
            </a:r>
          </a:p>
          <a:p>
            <a:pPr lvl="1"/>
            <a:r>
              <a:rPr lang="en-US" sz="2600" dirty="0" err="1" smtClean="0">
                <a:sym typeface="Wingdings"/>
              </a:rPr>
              <a:t>Memerlukan</a:t>
            </a:r>
            <a:r>
              <a:rPr lang="en-US" sz="2600" dirty="0" smtClean="0">
                <a:sym typeface="Wingdings"/>
              </a:rPr>
              <a:t> </a:t>
            </a:r>
            <a:r>
              <a:rPr lang="en-US" sz="2600" dirty="0" err="1" smtClean="0">
                <a:sym typeface="Wingdings"/>
              </a:rPr>
              <a:t>bentuk</a:t>
            </a:r>
            <a:r>
              <a:rPr lang="en-US" sz="2600" dirty="0" smtClean="0">
                <a:sym typeface="Wingdings"/>
              </a:rPr>
              <a:t> </a:t>
            </a:r>
            <a:r>
              <a:rPr lang="en-US" sz="2600" dirty="0" err="1" smtClean="0">
                <a:sym typeface="Wingdings"/>
              </a:rPr>
              <a:t>badan</a:t>
            </a:r>
            <a:r>
              <a:rPr lang="en-US" sz="2600" dirty="0" smtClean="0">
                <a:sym typeface="Wingdings"/>
              </a:rPr>
              <a:t> </a:t>
            </a:r>
            <a:r>
              <a:rPr lang="en-US" sz="2600" dirty="0" err="1" smtClean="0">
                <a:sym typeface="Wingdings"/>
              </a:rPr>
              <a:t>hukum</a:t>
            </a:r>
            <a:r>
              <a:rPr lang="en-US" sz="2600" dirty="0">
                <a:sym typeface="Wingdings"/>
              </a:rPr>
              <a:t> </a:t>
            </a:r>
            <a:r>
              <a:rPr lang="en-US" sz="2600" dirty="0" err="1" smtClean="0">
                <a:sym typeface="Wingdings"/>
              </a:rPr>
              <a:t>nirlaba</a:t>
            </a:r>
            <a:r>
              <a:rPr lang="en-US" sz="2600" dirty="0" smtClean="0">
                <a:sym typeface="Wingding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144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err="1" smtClean="0"/>
              <a:t>Mengapa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Perguruan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Tinggi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harus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Mandiri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Otonom</a:t>
            </a:r>
            <a:r>
              <a:rPr lang="en-US" sz="2800" b="1" dirty="0" smtClean="0"/>
              <a:t>?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err="1" smtClean="0"/>
              <a:t>Perguruan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pilar</a:t>
            </a:r>
            <a:r>
              <a:rPr lang="en-US" sz="2400" dirty="0" smtClean="0"/>
              <a:t> </a:t>
            </a:r>
            <a:r>
              <a:rPr lang="en-US" sz="2400" dirty="0" err="1" smtClean="0"/>
              <a:t>bangsa</a:t>
            </a:r>
            <a:r>
              <a:rPr lang="en-US" sz="2400" dirty="0" smtClean="0"/>
              <a:t>/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otonomi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untuk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mencari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b="1" dirty="0" err="1" smtClean="0">
                <a:sym typeface="Wingdings"/>
              </a:rPr>
              <a:t>kebenaran</a:t>
            </a:r>
            <a:endParaRPr lang="en-US" sz="2400" b="1" dirty="0" smtClean="0">
              <a:sym typeface="Wingdings"/>
            </a:endParaRPr>
          </a:p>
          <a:p>
            <a:r>
              <a:rPr lang="en-US" sz="2400" dirty="0" err="1" smtClean="0"/>
              <a:t>Perguruan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kekuatan</a:t>
            </a:r>
            <a:r>
              <a:rPr lang="en-US" sz="2400" dirty="0" smtClean="0"/>
              <a:t> moral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(</a:t>
            </a:r>
            <a:r>
              <a:rPr lang="en-US" sz="2400" b="1" i="1" dirty="0" smtClean="0"/>
              <a:t>moral force</a:t>
            </a:r>
            <a:r>
              <a:rPr lang="en-US" sz="2400" dirty="0" smtClean="0"/>
              <a:t>)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harus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otonom</a:t>
            </a:r>
            <a:endParaRPr lang="en-US" sz="2400" dirty="0" smtClean="0">
              <a:sym typeface="Wingdings"/>
            </a:endParaRPr>
          </a:p>
          <a:p>
            <a:r>
              <a:rPr lang="en-US" sz="2400" dirty="0" smtClean="0"/>
              <a:t>PT </a:t>
            </a:r>
            <a:r>
              <a:rPr lang="en-US" sz="2400" dirty="0" err="1" smtClean="0"/>
              <a:t>mengemban</a:t>
            </a:r>
            <a:r>
              <a:rPr lang="en-US" sz="2400" dirty="0" smtClean="0"/>
              <a:t> </a:t>
            </a:r>
            <a:r>
              <a:rPr lang="en-US" sz="2400" dirty="0" err="1" smtClean="0"/>
              <a:t>misi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 </a:t>
            </a:r>
            <a:r>
              <a:rPr lang="en-US" sz="2400" dirty="0" err="1" smtClean="0"/>
              <a:t>jangka</a:t>
            </a:r>
            <a:r>
              <a:rPr lang="en-US" sz="2400" dirty="0" smtClean="0"/>
              <a:t> </a:t>
            </a:r>
            <a:r>
              <a:rPr lang="en-US" sz="2400" dirty="0" err="1" smtClean="0"/>
              <a:t>panjang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:</a:t>
            </a:r>
            <a:endParaRPr lang="en-US" sz="2400" dirty="0"/>
          </a:p>
          <a:p>
            <a:pPr lvl="1"/>
            <a:r>
              <a:rPr lang="en-US" sz="2400" dirty="0" err="1" smtClean="0"/>
              <a:t>Mencari</a:t>
            </a:r>
            <a:r>
              <a:rPr lang="en-US" sz="2400" dirty="0" smtClean="0"/>
              <a:t> </a:t>
            </a:r>
            <a:r>
              <a:rPr lang="en-US" sz="2400" dirty="0" err="1" smtClean="0"/>
              <a:t>kebenaran</a:t>
            </a:r>
            <a:r>
              <a:rPr lang="en-US" sz="2400" dirty="0" smtClean="0"/>
              <a:t>, </a:t>
            </a:r>
            <a:r>
              <a:rPr lang="en-US" sz="2400" dirty="0" err="1" smtClean="0"/>
              <a:t>membangun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budaya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peradaban</a:t>
            </a:r>
            <a:r>
              <a:rPr lang="en-US" sz="2400" dirty="0" smtClean="0"/>
              <a:t> </a:t>
            </a:r>
            <a:r>
              <a:rPr lang="en-US" sz="2400" dirty="0" err="1" smtClean="0"/>
              <a:t>bangsa</a:t>
            </a:r>
            <a:endParaRPr lang="en-US" sz="2400" dirty="0" smtClean="0"/>
          </a:p>
          <a:p>
            <a:pPr lvl="1"/>
            <a:r>
              <a:rPr lang="en-US" sz="2400" dirty="0" err="1" smtClean="0"/>
              <a:t>Menciptakan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mentransfer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endParaRPr lang="en-US" sz="2400" dirty="0" smtClean="0"/>
          </a:p>
          <a:p>
            <a:pPr lvl="1"/>
            <a:r>
              <a:rPr lang="en-US" sz="2400" dirty="0" err="1" smtClean="0"/>
              <a:t>Menggali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menjawab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</a:t>
            </a:r>
            <a:r>
              <a:rPr lang="en-US" sz="2400" dirty="0" smtClean="0"/>
              <a:t> </a:t>
            </a:r>
            <a:r>
              <a:rPr lang="en-US" sz="2400" dirty="0" err="1" smtClean="0"/>
              <a:t>kebebasan</a:t>
            </a:r>
            <a:r>
              <a:rPr lang="en-US" sz="2400" dirty="0" smtClean="0"/>
              <a:t> </a:t>
            </a:r>
            <a:r>
              <a:rPr lang="en-US" sz="2400" dirty="0" err="1" smtClean="0"/>
              <a:t>mimbar</a:t>
            </a:r>
            <a:r>
              <a:rPr lang="en-US" sz="2400" dirty="0" smtClean="0"/>
              <a:t> </a:t>
            </a:r>
            <a:r>
              <a:rPr lang="en-US" sz="2400" dirty="0" err="1" smtClean="0"/>
              <a:t>akademik</a:t>
            </a:r>
            <a:r>
              <a:rPr lang="en-US" sz="2400" dirty="0" smtClean="0"/>
              <a:t>, </a:t>
            </a:r>
            <a:r>
              <a:rPr lang="en-US" sz="2400" b="1" dirty="0" err="1" smtClean="0"/>
              <a:t>kebenaran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ilmiah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harus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otonom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41919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err="1" smtClean="0"/>
              <a:t>Mengapa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Perguruan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Tinggi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harus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Mandiri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Otonom</a:t>
            </a:r>
            <a:r>
              <a:rPr lang="en-US" sz="2800" b="1" dirty="0" smtClean="0"/>
              <a:t>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PT </a:t>
            </a:r>
            <a:r>
              <a:rPr lang="en-US" sz="2400" dirty="0" err="1" smtClean="0"/>
              <a:t>otonom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proaktif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responsif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di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pengambilan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singkat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fleksibel</a:t>
            </a:r>
            <a:endParaRPr lang="en-US" sz="2400" dirty="0" smtClean="0"/>
          </a:p>
          <a:p>
            <a:r>
              <a:rPr lang="en-US" sz="2400" dirty="0" smtClean="0"/>
              <a:t>PT </a:t>
            </a:r>
            <a:r>
              <a:rPr lang="en-US" sz="2400" dirty="0" err="1" smtClean="0"/>
              <a:t>Otonom</a:t>
            </a:r>
            <a:r>
              <a:rPr lang="en-US" sz="2400" dirty="0" smtClean="0"/>
              <a:t> </a:t>
            </a:r>
            <a:r>
              <a:rPr lang="en-US" sz="2400" dirty="0" err="1" smtClean="0"/>
              <a:t>umumnya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efisien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entrepreneurial</a:t>
            </a:r>
          </a:p>
          <a:p>
            <a:r>
              <a:rPr lang="en-US" sz="2400" dirty="0" err="1" smtClean="0"/>
              <a:t>Tapi</a:t>
            </a:r>
            <a:r>
              <a:rPr lang="en-US" sz="2400" dirty="0" smtClean="0"/>
              <a:t>: </a:t>
            </a:r>
            <a:r>
              <a:rPr lang="en-US" sz="2400" dirty="0" err="1" smtClean="0"/>
              <a:t>Otonomi</a:t>
            </a:r>
            <a:r>
              <a:rPr lang="en-US" sz="2400" dirty="0" smtClean="0"/>
              <a:t> </a:t>
            </a:r>
            <a:r>
              <a:rPr lang="en-US" sz="2400" b="1" dirty="0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disertai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Akuntabilitas</a:t>
            </a:r>
            <a:endParaRPr lang="en-US" sz="2400" dirty="0" smtClean="0"/>
          </a:p>
          <a:p>
            <a:r>
              <a:rPr lang="en-US" sz="2400" dirty="0" err="1" smtClean="0"/>
              <a:t>Otonomi</a:t>
            </a:r>
            <a:r>
              <a:rPr lang="en-US" sz="2400" dirty="0" smtClean="0"/>
              <a:t> PTN </a:t>
            </a:r>
            <a:r>
              <a:rPr lang="en-US" sz="2400" b="1" dirty="0" smtClean="0"/>
              <a:t>BUKAN </a:t>
            </a:r>
            <a:r>
              <a:rPr lang="en-US" sz="2400" b="1" dirty="0" err="1" smtClean="0"/>
              <a:t>privatisasi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karena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Pemerintah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tetap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bertanggung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jawab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mensubsidi</a:t>
            </a:r>
            <a:endParaRPr lang="en-US" sz="2400" b="1" dirty="0" smtClean="0"/>
          </a:p>
          <a:p>
            <a:r>
              <a:rPr lang="en-US" sz="2400" dirty="0" err="1" smtClean="0"/>
              <a:t>Otonomi</a:t>
            </a:r>
            <a:r>
              <a:rPr lang="en-US" sz="2400" dirty="0" smtClean="0"/>
              <a:t> PTN </a:t>
            </a:r>
            <a:r>
              <a:rPr lang="en-US" sz="2400" b="1" dirty="0" smtClean="0"/>
              <a:t>BUKAN </a:t>
            </a:r>
            <a:r>
              <a:rPr lang="en-US" sz="2400" b="1" dirty="0" err="1" smtClean="0"/>
              <a:t>Liberalisasi</a:t>
            </a:r>
            <a:r>
              <a:rPr lang="en-US" sz="2400" b="1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</a:t>
            </a:r>
            <a:r>
              <a:rPr lang="en-US" sz="2400" dirty="0" smtClean="0"/>
              <a:t> </a:t>
            </a:r>
            <a:r>
              <a:rPr lang="en-US" sz="2400" dirty="0" err="1" smtClean="0"/>
              <a:t>tetap</a:t>
            </a:r>
            <a:r>
              <a:rPr lang="en-US" sz="2400" dirty="0" smtClean="0"/>
              <a:t> </a:t>
            </a:r>
            <a:r>
              <a:rPr lang="en-US" sz="2400" dirty="0" err="1" smtClean="0"/>
              <a:t>mengatur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melindungi</a:t>
            </a:r>
            <a:r>
              <a:rPr lang="en-US" sz="2400" dirty="0" smtClean="0"/>
              <a:t> </a:t>
            </a:r>
            <a:r>
              <a:rPr lang="en-US" sz="2400" dirty="0" err="1" smtClean="0"/>
              <a:t>akses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b="1" dirty="0" err="1" smtClean="0"/>
              <a:t>tidak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menyerahkan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mekanisme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pasar</a:t>
            </a:r>
            <a:endParaRPr lang="en-US" sz="2400" b="1" dirty="0" smtClean="0"/>
          </a:p>
          <a:p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75730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Tinjauan</a:t>
            </a:r>
            <a:r>
              <a:rPr lang="en-US" b="1" dirty="0" smtClean="0"/>
              <a:t> </a:t>
            </a:r>
            <a:r>
              <a:rPr lang="en-US" b="1" dirty="0" err="1" smtClean="0"/>
              <a:t>Sejarah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Prof. Soepomo, 1950, </a:t>
            </a:r>
            <a:r>
              <a:rPr lang="id-ID" sz="2800" i="1" dirty="0"/>
              <a:t>Pendidikan Dalam Djaman Kemerdekaan dan Kedaulatan (tahun 1945-1955</a:t>
            </a:r>
            <a:r>
              <a:rPr lang="id-ID" sz="2800" i="1" dirty="0" smtClean="0"/>
              <a:t>) </a:t>
            </a:r>
            <a:r>
              <a:rPr lang="id-ID" sz="2800" dirty="0"/>
              <a:t>Pembentukan UU Pokok Pendidikan dan Pengajaran (UU, tahun 1950 No,IV dan UU, tahun 1954 No,VII</a:t>
            </a:r>
            <a:r>
              <a:rPr lang="id-ID" sz="2800" dirty="0" smtClean="0"/>
              <a:t>): </a:t>
            </a:r>
            <a:br>
              <a:rPr lang="id-ID" sz="2800" dirty="0" smtClean="0"/>
            </a:br>
            <a:r>
              <a:rPr lang="id-ID" sz="2800" dirty="0" smtClean="0">
                <a:solidFill>
                  <a:srgbClr val="0000FF"/>
                </a:solidFill>
              </a:rPr>
              <a:t>...bahwa </a:t>
            </a:r>
            <a:r>
              <a:rPr lang="id-ID" sz="2800" dirty="0">
                <a:solidFill>
                  <a:srgbClr val="0000FF"/>
                </a:solidFill>
              </a:rPr>
              <a:t>universitas di Indonesia </a:t>
            </a:r>
            <a:r>
              <a:rPr lang="id-ID" sz="2800" dirty="0" smtClean="0">
                <a:solidFill>
                  <a:srgbClr val="0000FF"/>
                </a:solidFill>
              </a:rPr>
              <a:t>hendaknya merupakan </a:t>
            </a:r>
            <a:r>
              <a:rPr lang="id-ID" sz="2800" dirty="0">
                <a:solidFill>
                  <a:srgbClr val="0000FF"/>
                </a:solidFill>
              </a:rPr>
              <a:t>sebuah badan hukum </a:t>
            </a:r>
            <a:r>
              <a:rPr lang="id-ID" sz="2800" dirty="0">
                <a:solidFill>
                  <a:srgbClr val="FF0000"/>
                </a:solidFill>
              </a:rPr>
              <a:t>(mempunyai </a:t>
            </a:r>
            <a:r>
              <a:rPr lang="id-ID" sz="2800" i="1" dirty="0">
                <a:solidFill>
                  <a:srgbClr val="FF0000"/>
                </a:solidFill>
              </a:rPr>
              <a:t>rechtpersoonlijkheid)</a:t>
            </a:r>
            <a:r>
              <a:rPr lang="id-ID" sz="2800" dirty="0">
                <a:solidFill>
                  <a:srgbClr val="FF0000"/>
                </a:solidFill>
              </a:rPr>
              <a:t>.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5317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Tinjauan</a:t>
            </a:r>
            <a:r>
              <a:rPr lang="en-US" b="1" dirty="0" smtClean="0"/>
              <a:t> </a:t>
            </a:r>
            <a:r>
              <a:rPr lang="en-US" b="1" dirty="0" err="1" smtClean="0"/>
              <a:t>Sejarah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/>
              <a:t>Mr.Sunaria </a:t>
            </a:r>
            <a:r>
              <a:rPr lang="id-ID" sz="2800" dirty="0" smtClean="0"/>
              <a:t>Kalapaking, (</a:t>
            </a:r>
            <a:r>
              <a:rPr lang="id-ID" sz="2800" i="1" dirty="0" smtClean="0"/>
              <a:t>ibid</a:t>
            </a:r>
            <a:r>
              <a:rPr lang="id-ID" sz="2800" dirty="0" smtClean="0"/>
              <a:t>): ... </a:t>
            </a:r>
            <a:r>
              <a:rPr lang="id-ID" sz="2800" i="1" dirty="0" smtClean="0">
                <a:solidFill>
                  <a:srgbClr val="0000FF"/>
                </a:solidFill>
              </a:rPr>
              <a:t>Universitas </a:t>
            </a:r>
            <a:r>
              <a:rPr lang="id-ID" sz="2800" i="1" dirty="0">
                <a:solidFill>
                  <a:srgbClr val="0000FF"/>
                </a:solidFill>
              </a:rPr>
              <a:t>milik Negara (PTN) perlu dibentuk sebagai badan hukum dan memiliki kemerdekaan seluas-luasnya dalam mengabdi terhadap ilmu </a:t>
            </a:r>
            <a:r>
              <a:rPr lang="id-ID" sz="2800" i="1" dirty="0" smtClean="0">
                <a:solidFill>
                  <a:srgbClr val="0000FF"/>
                </a:solidFill>
              </a:rPr>
              <a:t>pengetahuan</a:t>
            </a:r>
            <a:endParaRPr lang="en-US" sz="2800" i="1" dirty="0" smtClean="0">
              <a:solidFill>
                <a:srgbClr val="0000FF"/>
              </a:solidFill>
            </a:endParaRPr>
          </a:p>
          <a:p>
            <a:r>
              <a:rPr lang="en-US" sz="2800" dirty="0" err="1" smtClean="0"/>
              <a:t>Langkah</a:t>
            </a:r>
            <a:r>
              <a:rPr lang="en-US" sz="2800" dirty="0" smtClean="0"/>
              <a:t> Indonesia </a:t>
            </a:r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otonomi</a:t>
            </a:r>
            <a:r>
              <a:rPr lang="en-US" sz="2800" dirty="0" smtClean="0"/>
              <a:t> PTN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BHMN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kiblat</a:t>
            </a:r>
            <a:r>
              <a:rPr lang="en-US" sz="2800" dirty="0" smtClean="0"/>
              <a:t> </a:t>
            </a:r>
            <a:r>
              <a:rPr lang="en-US" sz="2800" dirty="0" err="1" smtClean="0"/>
              <a:t>praktek</a:t>
            </a:r>
            <a:r>
              <a:rPr lang="en-US" sz="2800" dirty="0" smtClean="0"/>
              <a:t> </a:t>
            </a:r>
            <a:r>
              <a:rPr lang="en-US" sz="2800" dirty="0" err="1" smtClean="0"/>
              <a:t>baik</a:t>
            </a:r>
            <a:r>
              <a:rPr lang="en-US" sz="2800" dirty="0" smtClean="0"/>
              <a:t> (</a:t>
            </a:r>
            <a:r>
              <a:rPr lang="en-US" sz="2800" i="1" dirty="0" smtClean="0"/>
              <a:t>best practice</a:t>
            </a:r>
            <a:r>
              <a:rPr lang="en-US" sz="2800" dirty="0" smtClean="0"/>
              <a:t>)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Negara (</a:t>
            </a:r>
            <a:r>
              <a:rPr lang="en-US" sz="2800" dirty="0" err="1" smtClean="0"/>
              <a:t>termasuk</a:t>
            </a:r>
            <a:r>
              <a:rPr lang="en-US" sz="2800" dirty="0" smtClean="0"/>
              <a:t> </a:t>
            </a:r>
            <a:r>
              <a:rPr lang="en-US" sz="2800" dirty="0" err="1" smtClean="0"/>
              <a:t>Jepang</a:t>
            </a:r>
            <a:r>
              <a:rPr lang="en-US" sz="2800" dirty="0" smtClean="0"/>
              <a:t> – 2004 </a:t>
            </a:r>
            <a:r>
              <a:rPr lang="en-US" sz="2800" dirty="0" err="1" smtClean="0"/>
              <a:t>dan</a:t>
            </a:r>
            <a:r>
              <a:rPr lang="en-US" sz="2800" smtClean="0"/>
              <a:t> Perancis</a:t>
            </a:r>
            <a:r>
              <a:rPr lang="en-US" sz="2800" dirty="0" smtClean="0"/>
              <a:t> – 2007)</a:t>
            </a:r>
            <a:endParaRPr lang="en-US" sz="2800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26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Praktek</a:t>
            </a:r>
            <a:r>
              <a:rPr lang="en-US" b="1" dirty="0" smtClean="0"/>
              <a:t> </a:t>
            </a:r>
            <a:r>
              <a:rPr lang="en-US" b="1" dirty="0" err="1" smtClean="0"/>
              <a:t>internasional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Peringkat</a:t>
            </a:r>
            <a:r>
              <a:rPr lang="en-US" sz="2400" dirty="0" smtClean="0"/>
              <a:t> World Class university </a:t>
            </a:r>
            <a:r>
              <a:rPr lang="en-US" sz="2400" dirty="0" err="1" smtClean="0"/>
              <a:t>didominasi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PT </a:t>
            </a:r>
            <a:r>
              <a:rPr lang="en-US" sz="2400" dirty="0" err="1" smtClean="0"/>
              <a:t>Otonom</a:t>
            </a:r>
            <a:endParaRPr lang="en-US" sz="2400" dirty="0" smtClean="0"/>
          </a:p>
          <a:p>
            <a:r>
              <a:rPr lang="en-US" sz="2400" dirty="0" err="1" smtClean="0"/>
              <a:t>Kemajuan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dicapai</a:t>
            </a:r>
            <a:r>
              <a:rPr lang="en-US" sz="2400" dirty="0" smtClean="0"/>
              <a:t> PT BHMN </a:t>
            </a:r>
            <a:r>
              <a:rPr lang="en-US" sz="2400" dirty="0" err="1" smtClean="0"/>
              <a:t>sbg</a:t>
            </a:r>
            <a:r>
              <a:rPr lang="en-US" sz="2400" dirty="0" smtClean="0"/>
              <a:t> </a:t>
            </a:r>
            <a:r>
              <a:rPr lang="en-US" sz="2400" dirty="0" err="1" smtClean="0"/>
              <a:t>bukti</a:t>
            </a:r>
            <a:endParaRPr lang="en-US" sz="2400" dirty="0" smtClean="0"/>
          </a:p>
          <a:p>
            <a:r>
              <a:rPr lang="en-US" sz="2400" dirty="0"/>
              <a:t>Magna Charta </a:t>
            </a:r>
            <a:r>
              <a:rPr lang="en-US" sz="2400" dirty="0" err="1"/>
              <a:t>Universitatum</a:t>
            </a:r>
            <a:r>
              <a:rPr lang="en-US" sz="2400" dirty="0"/>
              <a:t> (1998): “</a:t>
            </a:r>
            <a:r>
              <a:rPr lang="en-US" sz="2400" i="1" dirty="0">
                <a:solidFill>
                  <a:srgbClr val="0000FF"/>
                </a:solidFill>
              </a:rPr>
              <a:t>The university is an autonomous institution at the heart of societies</a:t>
            </a:r>
            <a:r>
              <a:rPr lang="en-US" sz="2400" dirty="0">
                <a:solidFill>
                  <a:srgbClr val="0000FF"/>
                </a:solidFill>
              </a:rPr>
              <a:t>...</a:t>
            </a:r>
            <a:r>
              <a:rPr lang="en-US" sz="2400" dirty="0"/>
              <a:t>.</a:t>
            </a:r>
            <a:r>
              <a:rPr lang="en-US" sz="2400" dirty="0" smtClean="0"/>
              <a:t>”</a:t>
            </a:r>
          </a:p>
          <a:p>
            <a:r>
              <a:rPr lang="en-US" sz="2400" dirty="0" err="1" smtClean="0"/>
              <a:t>Komisi</a:t>
            </a:r>
            <a:r>
              <a:rPr lang="en-US" sz="2400" dirty="0" smtClean="0"/>
              <a:t> </a:t>
            </a:r>
            <a:r>
              <a:rPr lang="en-US" sz="2400" dirty="0" err="1" smtClean="0"/>
              <a:t>Uni</a:t>
            </a:r>
            <a:r>
              <a:rPr lang="en-US" sz="2400" dirty="0" smtClean="0"/>
              <a:t> </a:t>
            </a:r>
            <a:r>
              <a:rPr lang="en-US" sz="2400" dirty="0" err="1" smtClean="0"/>
              <a:t>Eropa</a:t>
            </a:r>
            <a:r>
              <a:rPr lang="en-US" sz="2400" dirty="0" smtClean="0"/>
              <a:t> (</a:t>
            </a:r>
            <a:r>
              <a:rPr lang="en-US" sz="2400" dirty="0"/>
              <a:t>2006)</a:t>
            </a:r>
            <a:r>
              <a:rPr lang="en-US" sz="2400" dirty="0" smtClean="0"/>
              <a:t>:</a:t>
            </a:r>
          </a:p>
          <a:p>
            <a:pPr marL="400050" lvl="1" indent="0">
              <a:buNone/>
            </a:pPr>
            <a:r>
              <a:rPr lang="en-US" sz="2400" dirty="0" smtClean="0"/>
              <a:t>“</a:t>
            </a:r>
            <a:r>
              <a:rPr lang="en-US" sz="2400" i="1" dirty="0"/>
              <a:t>Universities will not become innovative and responsive to change unless they are given </a:t>
            </a:r>
            <a:r>
              <a:rPr lang="en-US" sz="2400" i="1" dirty="0">
                <a:solidFill>
                  <a:srgbClr val="0000FF"/>
                </a:solidFill>
              </a:rPr>
              <a:t>real autonomy </a:t>
            </a:r>
            <a:r>
              <a:rPr lang="en-US" sz="2400" dirty="0"/>
              <a:t>.....</a:t>
            </a:r>
            <a:r>
              <a:rPr lang="en-US" sz="2400" dirty="0" smtClean="0"/>
              <a:t>”</a:t>
            </a:r>
          </a:p>
          <a:p>
            <a:pPr marL="400050" lvl="1" indent="0">
              <a:buNone/>
            </a:pPr>
            <a:r>
              <a:rPr lang="en-US" sz="2400" dirty="0" smtClean="0"/>
              <a:t>“</a:t>
            </a:r>
            <a:r>
              <a:rPr lang="en-US" sz="2400" dirty="0"/>
              <a:t>......</a:t>
            </a:r>
            <a:r>
              <a:rPr lang="en-US" sz="2400" i="1" dirty="0"/>
              <a:t>In return for being freed from over-regulation and micro- management, universities should accept full institutional </a:t>
            </a:r>
            <a:r>
              <a:rPr lang="en-US" sz="2400" i="1" dirty="0">
                <a:solidFill>
                  <a:srgbClr val="0000FF"/>
                </a:solidFill>
              </a:rPr>
              <a:t>accountability</a:t>
            </a:r>
            <a:r>
              <a:rPr lang="en-US" sz="2400" i="1" dirty="0"/>
              <a:t> </a:t>
            </a:r>
            <a:r>
              <a:rPr lang="en-US" sz="2400" i="1" dirty="0">
                <a:solidFill>
                  <a:srgbClr val="0000FF"/>
                </a:solidFill>
              </a:rPr>
              <a:t>to</a:t>
            </a:r>
            <a:r>
              <a:rPr lang="en-US" sz="2400" i="1" dirty="0"/>
              <a:t> </a:t>
            </a:r>
            <a:r>
              <a:rPr lang="en-US" sz="2400" i="1" dirty="0">
                <a:solidFill>
                  <a:srgbClr val="0000FF"/>
                </a:solidFill>
              </a:rPr>
              <a:t>society</a:t>
            </a:r>
            <a:r>
              <a:rPr lang="en-US" sz="2400" i="1" dirty="0"/>
              <a:t> at large for their results</a:t>
            </a:r>
            <a:r>
              <a:rPr lang="en-US" sz="2400" dirty="0"/>
              <a:t>.</a:t>
            </a:r>
            <a:r>
              <a:rPr lang="en-US" sz="2400" dirty="0" smtClean="0"/>
              <a:t>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7063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Praktek</a:t>
            </a:r>
            <a:r>
              <a:rPr lang="en-US" b="1" dirty="0" smtClean="0"/>
              <a:t> </a:t>
            </a:r>
            <a:r>
              <a:rPr lang="en-US" b="1" dirty="0" err="1" smtClean="0"/>
              <a:t>internasional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Rekomendasi</a:t>
            </a:r>
            <a:r>
              <a:rPr lang="en-US" sz="2800" dirty="0" smtClean="0"/>
              <a:t> 1762 </a:t>
            </a:r>
            <a:r>
              <a:rPr lang="en-US" sz="2800" dirty="0" err="1" smtClean="0"/>
              <a:t>dari</a:t>
            </a:r>
            <a:r>
              <a:rPr lang="en-US" sz="2800" dirty="0" smtClean="0"/>
              <a:t> Parliamentary </a:t>
            </a:r>
            <a:r>
              <a:rPr lang="en-US" sz="2800" dirty="0"/>
              <a:t>Assembly of the Council of Europe (30/06/2006</a:t>
            </a:r>
            <a:r>
              <a:rPr lang="en-US" sz="2800" dirty="0" smtClean="0"/>
              <a:t>):</a:t>
            </a:r>
            <a:endParaRPr lang="en-US" sz="2800" dirty="0"/>
          </a:p>
          <a:p>
            <a:pPr lvl="1"/>
            <a:r>
              <a:rPr lang="en-US" sz="2800" dirty="0" smtClean="0"/>
              <a:t>Art4 “</a:t>
            </a:r>
            <a:r>
              <a:rPr lang="en-US" sz="2800" dirty="0"/>
              <a:t>...</a:t>
            </a:r>
            <a:r>
              <a:rPr lang="en-US" sz="2800" dirty="0" smtClean="0"/>
              <a:t>The Assembly reaffirm the right to academic freedom and </a:t>
            </a:r>
            <a:r>
              <a:rPr lang="en-US" sz="2800" b="1" dirty="0" smtClean="0">
                <a:solidFill>
                  <a:srgbClr val="FF0000"/>
                </a:solidFill>
              </a:rPr>
              <a:t>University </a:t>
            </a:r>
            <a:r>
              <a:rPr lang="en-US" sz="2800" b="1" dirty="0">
                <a:solidFill>
                  <a:srgbClr val="FF0000"/>
                </a:solidFill>
              </a:rPr>
              <a:t>autonomy</a:t>
            </a:r>
            <a:r>
              <a:rPr lang="en-US" sz="2800" dirty="0"/>
              <a:t>...”</a:t>
            </a:r>
          </a:p>
          <a:p>
            <a:pPr lvl="1"/>
            <a:r>
              <a:rPr lang="en-US" sz="2800" dirty="0" smtClean="0"/>
              <a:t>Art </a:t>
            </a:r>
            <a:r>
              <a:rPr lang="en-US" sz="2800" dirty="0"/>
              <a:t>11 “</a:t>
            </a:r>
            <a:r>
              <a:rPr lang="en-US" sz="2800" dirty="0">
                <a:solidFill>
                  <a:srgbClr val="FF0000"/>
                </a:solidFill>
              </a:rPr>
              <a:t>Accountability, transparency and quality assurance</a:t>
            </a:r>
            <a:r>
              <a:rPr lang="en-US" sz="2800" dirty="0"/>
              <a:t> are pre- conditions.....”</a:t>
            </a:r>
          </a:p>
        </p:txBody>
      </p:sp>
    </p:spTree>
    <p:extLst>
      <p:ext uri="{BB962C8B-B14F-4D97-AF65-F5344CB8AC3E}">
        <p14:creationId xmlns:p14="http://schemas.microsoft.com/office/powerpoint/2010/main" val="62282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Otonomi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2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/>
              <a:t>Otonomi</a:t>
            </a:r>
            <a:r>
              <a:rPr lang="en-US" sz="4400" dirty="0" smtClean="0"/>
              <a:t> </a:t>
            </a:r>
            <a:r>
              <a:rPr lang="en-US" sz="4400" dirty="0" err="1" smtClean="0"/>
              <a:t>Organisasi</a:t>
            </a:r>
            <a:r>
              <a:rPr lang="en-US" sz="4400" dirty="0" smtClean="0"/>
              <a:t>/Tata </a:t>
            </a:r>
            <a:r>
              <a:rPr lang="en-US" sz="4400" dirty="0" err="1" smtClean="0"/>
              <a:t>Kelola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(</a:t>
            </a:r>
            <a:r>
              <a:rPr lang="en-US" i="1" dirty="0" smtClean="0"/>
              <a:t>selection</a:t>
            </a:r>
            <a:r>
              <a:rPr lang="en-US" dirty="0" smtClean="0"/>
              <a:t>) </a:t>
            </a:r>
            <a:r>
              <a:rPr lang="en-US" dirty="0" err="1" smtClean="0"/>
              <a:t>pimpinan</a:t>
            </a:r>
            <a:endParaRPr lang="en-US" dirty="0" smtClean="0"/>
          </a:p>
          <a:p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(selection) </a:t>
            </a:r>
            <a:r>
              <a:rPr lang="en-US" dirty="0" err="1" smtClean="0"/>
              <a:t>pimpinan</a:t>
            </a:r>
            <a:endParaRPr lang="en-US" dirty="0" smtClean="0"/>
          </a:p>
          <a:p>
            <a:r>
              <a:rPr lang="en-US" dirty="0" err="1" smtClean="0"/>
              <a:t>Penghentian</a:t>
            </a:r>
            <a:r>
              <a:rPr lang="en-US" dirty="0" smtClean="0"/>
              <a:t> </a:t>
            </a:r>
            <a:r>
              <a:rPr lang="en-US" dirty="0" err="1" smtClean="0"/>
              <a:t>pimpinan</a:t>
            </a:r>
            <a:endParaRPr lang="en-US" dirty="0" smtClean="0"/>
          </a:p>
          <a:p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pimpinan</a:t>
            </a:r>
            <a:endParaRPr lang="en-US" dirty="0" smtClean="0"/>
          </a:p>
          <a:p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MWA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PT</a:t>
            </a:r>
          </a:p>
          <a:p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endParaRPr lang="en-US" dirty="0" smtClean="0"/>
          </a:p>
          <a:p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5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SCORM_RATE_SLIDES" val="1"/>
  <p:tag name="ISPRING_SCORM_RATE_QUIZZES" val="0"/>
  <p:tag name="ISPRING_SCORM_PASSING_SCORE" val="100.0000000000"/>
  <p:tag name="GENSWF_OUTPUT_FILE_NAME" val="OtonomiPT"/>
  <p:tag name="ISPRING_RESOURCE_PATHS_HASH_2" val="2c305949775265cfb60c442804462083e89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314</TotalTime>
  <Words>620</Words>
  <Application>Microsoft Office PowerPoint</Application>
  <PresentationFormat>On-screen Show (4:3)</PresentationFormat>
  <Paragraphs>97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Adjacency</vt:lpstr>
      <vt:lpstr>Kenapa Otonomi Perguruan Tinggi Diperlukan</vt:lpstr>
      <vt:lpstr>Mengapa Perguruan Tinggi harus Mandiri/Otonom?</vt:lpstr>
      <vt:lpstr>Mengapa Perguruan Tinggi harus Mandiri/Otonom?</vt:lpstr>
      <vt:lpstr>Tinjauan Sejarah</vt:lpstr>
      <vt:lpstr>Tinjauan Sejarah</vt:lpstr>
      <vt:lpstr>Praktek internasional</vt:lpstr>
      <vt:lpstr>Praktek internasional</vt:lpstr>
      <vt:lpstr>Lingkup Otonomi</vt:lpstr>
      <vt:lpstr>Otonomi Organisasi/Tata Kelola</vt:lpstr>
      <vt:lpstr>Otonomi Keuangan</vt:lpstr>
      <vt:lpstr>Otonomi Kepegawaian</vt:lpstr>
      <vt:lpstr>Otonomi Akademik</vt:lpstr>
      <vt:lpstr>Ciri PTN Badan Hukum</vt:lpstr>
      <vt:lpstr>PowerPoint Presentation</vt:lpstr>
      <vt:lpstr>Lingkup otonomi</vt:lpstr>
    </vt:vector>
  </TitlesOfParts>
  <Company>Universitas Gadjah Mada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Kenapa Otonomi PT Perlu</dc:title>
  <dc:creator>Nizam Nizam</dc:creator>
  <cp:lastModifiedBy>Djoko Luknanto</cp:lastModifiedBy>
  <cp:revision>25</cp:revision>
  <cp:lastPrinted>2013-02-27T17:34:13Z</cp:lastPrinted>
  <dcterms:created xsi:type="dcterms:W3CDTF">2011-01-26T12:49:28Z</dcterms:created>
  <dcterms:modified xsi:type="dcterms:W3CDTF">2013-02-27T17:39:01Z</dcterms:modified>
</cp:coreProperties>
</file>