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310" r:id="rId7"/>
    <p:sldId id="259" r:id="rId8"/>
    <p:sldId id="307" r:id="rId9"/>
    <p:sldId id="257" r:id="rId10"/>
    <p:sldId id="260" r:id="rId11"/>
    <p:sldId id="290" r:id="rId12"/>
    <p:sldId id="291" r:id="rId13"/>
    <p:sldId id="300" r:id="rId14"/>
    <p:sldId id="261" r:id="rId15"/>
    <p:sldId id="309" r:id="rId16"/>
    <p:sldId id="294" r:id="rId17"/>
    <p:sldId id="295" r:id="rId18"/>
    <p:sldId id="299" r:id="rId19"/>
    <p:sldId id="296" r:id="rId20"/>
    <p:sldId id="297" r:id="rId21"/>
    <p:sldId id="298" r:id="rId22"/>
    <p:sldId id="264" r:id="rId23"/>
    <p:sldId id="306" r:id="rId24"/>
    <p:sldId id="301" r:id="rId25"/>
    <p:sldId id="308" r:id="rId26"/>
    <p:sldId id="302" r:id="rId27"/>
    <p:sldId id="303" r:id="rId28"/>
    <p:sldId id="304" r:id="rId29"/>
    <p:sldId id="305" r:id="rId30"/>
    <p:sldId id="312" r:id="rId31"/>
    <p:sldId id="313" r:id="rId32"/>
    <p:sldId id="314" r:id="rId33"/>
    <p:sldId id="318" r:id="rId34"/>
    <p:sldId id="319" r:id="rId35"/>
    <p:sldId id="320" r:id="rId36"/>
    <p:sldId id="321" r:id="rId37"/>
    <p:sldId id="316" r:id="rId38"/>
    <p:sldId id="315" r:id="rId39"/>
    <p:sldId id="317" r:id="rId40"/>
    <p:sldId id="292" r:id="rId41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59" autoAdjust="0"/>
    <p:restoredTop sz="94660"/>
  </p:normalViewPr>
  <p:slideViewPr>
    <p:cSldViewPr snapToGrid="0">
      <p:cViewPr varScale="1">
        <p:scale>
          <a:sx n="37" d="100"/>
          <a:sy n="37" d="100"/>
        </p:scale>
        <p:origin x="62" y="9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75F881-731A-424B-9C48-E310CD964609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687EA94B-02C5-420F-9F90-A26C346DD259}">
      <dgm:prSet phldrT="[Text]" custT="1"/>
      <dgm:spPr/>
      <dgm:t>
        <a:bodyPr/>
        <a:lstStyle/>
        <a:p>
          <a:r>
            <a:rPr lang="en-AU" sz="4800" b="1" dirty="0"/>
            <a:t>OUTLINE</a:t>
          </a:r>
          <a:endParaRPr lang="en-AU" sz="4800" dirty="0"/>
        </a:p>
      </dgm:t>
    </dgm:pt>
    <dgm:pt modelId="{AC97DEA1-AFE5-4316-8079-9E6BFA21778C}" type="parTrans" cxnId="{2E23CE3D-BAE6-4ACC-BC6D-65C9A89A8C82}">
      <dgm:prSet/>
      <dgm:spPr/>
      <dgm:t>
        <a:bodyPr/>
        <a:lstStyle/>
        <a:p>
          <a:endParaRPr lang="en-AU"/>
        </a:p>
      </dgm:t>
    </dgm:pt>
    <dgm:pt modelId="{8A351089-54DD-4D7F-978D-59E3EA493664}" type="sibTrans" cxnId="{2E23CE3D-BAE6-4ACC-BC6D-65C9A89A8C82}">
      <dgm:prSet/>
      <dgm:spPr/>
      <dgm:t>
        <a:bodyPr/>
        <a:lstStyle/>
        <a:p>
          <a:endParaRPr lang="en-AU"/>
        </a:p>
      </dgm:t>
    </dgm:pt>
    <dgm:pt modelId="{4B5F9C54-20C5-409B-83DD-E24707E8D10C}">
      <dgm:prSet custT="1"/>
      <dgm:spPr>
        <a:noFill/>
        <a:ln w="19050"/>
      </dgm:spPr>
      <dgm:t>
        <a:bodyPr/>
        <a:lstStyle/>
        <a:p>
          <a:pPr>
            <a:lnSpc>
              <a:spcPct val="100000"/>
            </a:lnSpc>
            <a:spcAft>
              <a:spcPct val="15000"/>
            </a:spcAft>
          </a:pPr>
          <a:r>
            <a:rPr lang="en-AU" sz="4000" dirty="0" err="1"/>
            <a:t>Pengelolaan</a:t>
          </a:r>
          <a:r>
            <a:rPr lang="en-AU" sz="4000" dirty="0"/>
            <a:t> </a:t>
          </a:r>
          <a:r>
            <a:rPr lang="en-AU" sz="4000" dirty="0" err="1"/>
            <a:t>Tambak</a:t>
          </a:r>
          <a:endParaRPr lang="en-AU" sz="4000" dirty="0"/>
        </a:p>
      </dgm:t>
    </dgm:pt>
    <dgm:pt modelId="{1F7CB01D-C555-4112-A8B3-F6C94749DD7C}" type="parTrans" cxnId="{1857958B-7D17-451B-B462-99F70657CD4F}">
      <dgm:prSet/>
      <dgm:spPr/>
      <dgm:t>
        <a:bodyPr/>
        <a:lstStyle/>
        <a:p>
          <a:endParaRPr lang="en-AU"/>
        </a:p>
      </dgm:t>
    </dgm:pt>
    <dgm:pt modelId="{BE6ABEC7-1204-4879-8C68-1A205026053F}" type="sibTrans" cxnId="{1857958B-7D17-451B-B462-99F70657CD4F}">
      <dgm:prSet/>
      <dgm:spPr/>
      <dgm:t>
        <a:bodyPr/>
        <a:lstStyle/>
        <a:p>
          <a:endParaRPr lang="en-AU"/>
        </a:p>
      </dgm:t>
    </dgm:pt>
    <dgm:pt modelId="{7833A5C9-1F74-4C6E-96D7-E5F3A537E7DB}">
      <dgm:prSet custT="1"/>
      <dgm:spPr>
        <a:noFill/>
        <a:ln w="19050"/>
      </dgm:spPr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AU" sz="4000" dirty="0" err="1"/>
            <a:t>Pengelolaan</a:t>
          </a:r>
          <a:r>
            <a:rPr lang="en-AU" sz="4000" dirty="0"/>
            <a:t> </a:t>
          </a:r>
          <a:r>
            <a:rPr lang="en-AU" sz="4000" dirty="0" err="1"/>
            <a:t>Rawa</a:t>
          </a:r>
          <a:endParaRPr lang="en-AU" sz="4000" dirty="0"/>
        </a:p>
      </dgm:t>
    </dgm:pt>
    <dgm:pt modelId="{FCA81854-E380-452E-A4D4-AFB2113695C1}" type="parTrans" cxnId="{9034E9BB-9F85-4A95-963A-035A33552D53}">
      <dgm:prSet/>
      <dgm:spPr/>
      <dgm:t>
        <a:bodyPr/>
        <a:lstStyle/>
        <a:p>
          <a:endParaRPr lang="en-AU"/>
        </a:p>
      </dgm:t>
    </dgm:pt>
    <dgm:pt modelId="{6D5A6C83-869D-4859-BB56-76E75E205600}" type="sibTrans" cxnId="{9034E9BB-9F85-4A95-963A-035A33552D53}">
      <dgm:prSet/>
      <dgm:spPr/>
      <dgm:t>
        <a:bodyPr/>
        <a:lstStyle/>
        <a:p>
          <a:endParaRPr lang="en-AU"/>
        </a:p>
      </dgm:t>
    </dgm:pt>
    <dgm:pt modelId="{253E1C50-CDCA-4C84-B512-17D691D3FC7B}" type="pres">
      <dgm:prSet presAssocID="{0775F881-731A-424B-9C48-E310CD964609}" presName="linear" presStyleCnt="0">
        <dgm:presLayoutVars>
          <dgm:dir/>
          <dgm:animLvl val="lvl"/>
          <dgm:resizeHandles val="exact"/>
        </dgm:presLayoutVars>
      </dgm:prSet>
      <dgm:spPr/>
    </dgm:pt>
    <dgm:pt modelId="{A6E09C5D-1AF4-44B5-9F9D-B4C236F1B0F6}" type="pres">
      <dgm:prSet presAssocID="{687EA94B-02C5-420F-9F90-A26C346DD259}" presName="parentLin" presStyleCnt="0"/>
      <dgm:spPr/>
    </dgm:pt>
    <dgm:pt modelId="{5E84D130-BD7F-4CA2-8A29-FA95FDFF863C}" type="pres">
      <dgm:prSet presAssocID="{687EA94B-02C5-420F-9F90-A26C346DD259}" presName="parentLeftMargin" presStyleLbl="node1" presStyleIdx="0" presStyleCnt="1"/>
      <dgm:spPr/>
    </dgm:pt>
    <dgm:pt modelId="{17C9435C-7ED2-45E4-BAE0-6F22E4FAA24E}" type="pres">
      <dgm:prSet presAssocID="{687EA94B-02C5-420F-9F90-A26C346DD259}" presName="parentText" presStyleLbl="node1" presStyleIdx="0" presStyleCnt="1" custScaleY="58910" custLinFactNeighborX="-49039" custLinFactNeighborY="-18084">
        <dgm:presLayoutVars>
          <dgm:chMax val="0"/>
          <dgm:bulletEnabled val="1"/>
        </dgm:presLayoutVars>
      </dgm:prSet>
      <dgm:spPr/>
    </dgm:pt>
    <dgm:pt modelId="{0255012B-2A48-48CD-B0FA-C8E16CEF3F0C}" type="pres">
      <dgm:prSet presAssocID="{687EA94B-02C5-420F-9F90-A26C346DD259}" presName="negativeSpace" presStyleCnt="0"/>
      <dgm:spPr/>
    </dgm:pt>
    <dgm:pt modelId="{10C58DDF-1A1D-4338-A576-DB6DF3326067}" type="pres">
      <dgm:prSet presAssocID="{687EA94B-02C5-420F-9F90-A26C346DD259}" presName="childText" presStyleLbl="conFgAcc1" presStyleIdx="0" presStyleCnt="1" custScaleY="85941" custLinFactNeighborX="163" custLinFactNeighborY="7085">
        <dgm:presLayoutVars>
          <dgm:bulletEnabled val="1"/>
        </dgm:presLayoutVars>
      </dgm:prSet>
      <dgm:spPr/>
    </dgm:pt>
  </dgm:ptLst>
  <dgm:cxnLst>
    <dgm:cxn modelId="{BC748427-4F33-4260-9F11-8C3342313D24}" type="presOf" srcId="{687EA94B-02C5-420F-9F90-A26C346DD259}" destId="{5E84D130-BD7F-4CA2-8A29-FA95FDFF863C}" srcOrd="0" destOrd="0" presId="urn:microsoft.com/office/officeart/2005/8/layout/list1"/>
    <dgm:cxn modelId="{3A5F7837-0028-4937-ACAC-F159EC2F8E71}" type="presOf" srcId="{4B5F9C54-20C5-409B-83DD-E24707E8D10C}" destId="{10C58DDF-1A1D-4338-A576-DB6DF3326067}" srcOrd="0" destOrd="1" presId="urn:microsoft.com/office/officeart/2005/8/layout/list1"/>
    <dgm:cxn modelId="{2E23CE3D-BAE6-4ACC-BC6D-65C9A89A8C82}" srcId="{0775F881-731A-424B-9C48-E310CD964609}" destId="{687EA94B-02C5-420F-9F90-A26C346DD259}" srcOrd="0" destOrd="0" parTransId="{AC97DEA1-AFE5-4316-8079-9E6BFA21778C}" sibTransId="{8A351089-54DD-4D7F-978D-59E3EA493664}"/>
    <dgm:cxn modelId="{89EC8168-06F2-4696-84EE-B57585FB4374}" type="presOf" srcId="{7833A5C9-1F74-4C6E-96D7-E5F3A537E7DB}" destId="{10C58DDF-1A1D-4338-A576-DB6DF3326067}" srcOrd="0" destOrd="0" presId="urn:microsoft.com/office/officeart/2005/8/layout/list1"/>
    <dgm:cxn modelId="{3BB26883-B90B-4193-849F-215DDF492B6D}" type="presOf" srcId="{687EA94B-02C5-420F-9F90-A26C346DD259}" destId="{17C9435C-7ED2-45E4-BAE0-6F22E4FAA24E}" srcOrd="1" destOrd="0" presId="urn:microsoft.com/office/officeart/2005/8/layout/list1"/>
    <dgm:cxn modelId="{1857958B-7D17-451B-B462-99F70657CD4F}" srcId="{687EA94B-02C5-420F-9F90-A26C346DD259}" destId="{4B5F9C54-20C5-409B-83DD-E24707E8D10C}" srcOrd="1" destOrd="0" parTransId="{1F7CB01D-C555-4112-A8B3-F6C94749DD7C}" sibTransId="{BE6ABEC7-1204-4879-8C68-1A205026053F}"/>
    <dgm:cxn modelId="{9034E9BB-9F85-4A95-963A-035A33552D53}" srcId="{687EA94B-02C5-420F-9F90-A26C346DD259}" destId="{7833A5C9-1F74-4C6E-96D7-E5F3A537E7DB}" srcOrd="0" destOrd="0" parTransId="{FCA81854-E380-452E-A4D4-AFB2113695C1}" sibTransId="{6D5A6C83-869D-4859-BB56-76E75E205600}"/>
    <dgm:cxn modelId="{A702EBCE-122F-4340-B8DE-98B26ACF48D0}" type="presOf" srcId="{0775F881-731A-424B-9C48-E310CD964609}" destId="{253E1C50-CDCA-4C84-B512-17D691D3FC7B}" srcOrd="0" destOrd="0" presId="urn:microsoft.com/office/officeart/2005/8/layout/list1"/>
    <dgm:cxn modelId="{C9200CCE-82A7-4A4B-9CDB-33C36E221E87}" type="presParOf" srcId="{253E1C50-CDCA-4C84-B512-17D691D3FC7B}" destId="{A6E09C5D-1AF4-44B5-9F9D-B4C236F1B0F6}" srcOrd="0" destOrd="0" presId="urn:microsoft.com/office/officeart/2005/8/layout/list1"/>
    <dgm:cxn modelId="{01356BC5-B733-49F0-9EF2-BF34301D7AE4}" type="presParOf" srcId="{A6E09C5D-1AF4-44B5-9F9D-B4C236F1B0F6}" destId="{5E84D130-BD7F-4CA2-8A29-FA95FDFF863C}" srcOrd="0" destOrd="0" presId="urn:microsoft.com/office/officeart/2005/8/layout/list1"/>
    <dgm:cxn modelId="{4CE7EDFF-7BBB-4DA6-87EC-DA0CB4AD0FAE}" type="presParOf" srcId="{A6E09C5D-1AF4-44B5-9F9D-B4C236F1B0F6}" destId="{17C9435C-7ED2-45E4-BAE0-6F22E4FAA24E}" srcOrd="1" destOrd="0" presId="urn:microsoft.com/office/officeart/2005/8/layout/list1"/>
    <dgm:cxn modelId="{7ECFC880-04BD-479B-B8B2-D9ABAE511C78}" type="presParOf" srcId="{253E1C50-CDCA-4C84-B512-17D691D3FC7B}" destId="{0255012B-2A48-48CD-B0FA-C8E16CEF3F0C}" srcOrd="1" destOrd="0" presId="urn:microsoft.com/office/officeart/2005/8/layout/list1"/>
    <dgm:cxn modelId="{6E8597B0-56EB-4964-BF7A-82B515D371BF}" type="presParOf" srcId="{253E1C50-CDCA-4C84-B512-17D691D3FC7B}" destId="{10C58DDF-1A1D-4338-A576-DB6DF332606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25E2D2-E87A-4AA1-8AB6-2C5919C8314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ED1A5B-D97F-416B-869F-00137DF33E6F}">
      <dgm:prSet phldrT="[Text]"/>
      <dgm:spPr/>
      <dgm:t>
        <a:bodyPr/>
        <a:lstStyle/>
        <a:p>
          <a:r>
            <a:rPr lang="en-US" altLang="en-US" b="1"/>
            <a:t>Tahap Pengembangan I</a:t>
          </a:r>
          <a:r>
            <a:rPr lang="en-US" altLang="en-US"/>
            <a:t> </a:t>
          </a:r>
          <a:endParaRPr lang="en-US"/>
        </a:p>
      </dgm:t>
    </dgm:pt>
    <dgm:pt modelId="{5B6BC6B4-7778-4A65-8858-BE0E1467B976}" type="parTrans" cxnId="{F6486E2C-D12D-4B4C-BC28-264829E058CA}">
      <dgm:prSet/>
      <dgm:spPr/>
      <dgm:t>
        <a:bodyPr/>
        <a:lstStyle/>
        <a:p>
          <a:endParaRPr lang="en-US"/>
        </a:p>
      </dgm:t>
    </dgm:pt>
    <dgm:pt modelId="{FFA22460-CFA2-4A44-A42A-9C6DC4AE2D97}" type="sibTrans" cxnId="{F6486E2C-D12D-4B4C-BC28-264829E058CA}">
      <dgm:prSet/>
      <dgm:spPr/>
      <dgm:t>
        <a:bodyPr/>
        <a:lstStyle/>
        <a:p>
          <a:endParaRPr lang="en-US"/>
        </a:p>
      </dgm:t>
    </dgm:pt>
    <dgm:pt modelId="{6D5799EE-C2DF-4E7B-A408-AB34FAF4DF57}">
      <dgm:prSet/>
      <dgm:spPr>
        <a:solidFill>
          <a:schemeClr val="lt1">
            <a:hueOff val="0"/>
            <a:satOff val="0"/>
            <a:lumOff val="0"/>
            <a:alpha val="26000"/>
          </a:schemeClr>
        </a:solidFill>
      </dgm:spPr>
      <dgm:t>
        <a:bodyPr/>
        <a:lstStyle/>
        <a:p>
          <a:r>
            <a:rPr lang="en-US" altLang="en-US"/>
            <a:t>Membangun </a:t>
          </a:r>
          <a:r>
            <a:rPr lang="id-ID" altLang="en-US"/>
            <a:t> jaringan drainase </a:t>
          </a:r>
          <a:r>
            <a:rPr lang="en-US" altLang="en-US"/>
            <a:t>terbuka </a:t>
          </a:r>
          <a:endParaRPr lang="en-US" altLang="en-US" dirty="0"/>
        </a:p>
      </dgm:t>
    </dgm:pt>
    <dgm:pt modelId="{D3A2E4C1-0359-4AF1-A6F9-C2616237C0E1}" type="parTrans" cxnId="{5DDAB9E3-F12C-4022-89FD-AEE93B7EF448}">
      <dgm:prSet/>
      <dgm:spPr/>
      <dgm:t>
        <a:bodyPr/>
        <a:lstStyle/>
        <a:p>
          <a:endParaRPr lang="en-US"/>
        </a:p>
      </dgm:t>
    </dgm:pt>
    <dgm:pt modelId="{81F49118-F71A-4500-9FF7-5F3DADF1D5BB}" type="sibTrans" cxnId="{5DDAB9E3-F12C-4022-89FD-AEE93B7EF448}">
      <dgm:prSet/>
      <dgm:spPr/>
      <dgm:t>
        <a:bodyPr/>
        <a:lstStyle/>
        <a:p>
          <a:endParaRPr lang="en-US"/>
        </a:p>
      </dgm:t>
    </dgm:pt>
    <dgm:pt modelId="{34867389-0B0E-4F51-8A83-19E4AFAE9CD5}">
      <dgm:prSet/>
      <dgm:spPr>
        <a:solidFill>
          <a:schemeClr val="lt1">
            <a:hueOff val="0"/>
            <a:satOff val="0"/>
            <a:lumOff val="0"/>
            <a:alpha val="26000"/>
          </a:schemeClr>
        </a:solidFill>
      </dgm:spPr>
      <dgm:t>
        <a:bodyPr/>
        <a:lstStyle/>
        <a:p>
          <a:r>
            <a:rPr lang="en-US" altLang="en-US"/>
            <a:t>Produktivitas lahan tidak terlalu tinggi</a:t>
          </a:r>
          <a:r>
            <a:rPr lang="id-ID" altLang="en-US"/>
            <a:t> (1,5 – 2,5 ton/ha)</a:t>
          </a:r>
          <a:endParaRPr lang="en-US" altLang="en-US" dirty="0"/>
        </a:p>
      </dgm:t>
    </dgm:pt>
    <dgm:pt modelId="{9E72C336-E3D6-47AC-BD4C-03F7E43892DD}" type="parTrans" cxnId="{FEC0D87B-A950-4012-86C7-26958BD0C226}">
      <dgm:prSet/>
      <dgm:spPr/>
      <dgm:t>
        <a:bodyPr/>
        <a:lstStyle/>
        <a:p>
          <a:endParaRPr lang="en-US"/>
        </a:p>
      </dgm:t>
    </dgm:pt>
    <dgm:pt modelId="{49A09EED-116C-4798-9992-B1C069438500}" type="sibTrans" cxnId="{FEC0D87B-A950-4012-86C7-26958BD0C226}">
      <dgm:prSet/>
      <dgm:spPr/>
      <dgm:t>
        <a:bodyPr/>
        <a:lstStyle/>
        <a:p>
          <a:endParaRPr lang="en-US"/>
        </a:p>
      </dgm:t>
    </dgm:pt>
    <dgm:pt modelId="{ED6AC439-15F0-42B2-9735-7FDF8A43A4FD}">
      <dgm:prSet/>
      <dgm:spPr/>
      <dgm:t>
        <a:bodyPr/>
        <a:lstStyle/>
        <a:p>
          <a:r>
            <a:rPr lang="en-US" altLang="en-US" b="1"/>
            <a:t>Tahap Pengembangan II</a:t>
          </a:r>
          <a:r>
            <a:rPr lang="en-US" altLang="en-US"/>
            <a:t> </a:t>
          </a:r>
          <a:endParaRPr lang="en-US" altLang="en-US" dirty="0"/>
        </a:p>
      </dgm:t>
    </dgm:pt>
    <dgm:pt modelId="{2F8E4313-C53E-4654-BD57-2357B1360366}" type="parTrans" cxnId="{B939B391-EC36-400A-8790-EEBA847376D7}">
      <dgm:prSet/>
      <dgm:spPr/>
      <dgm:t>
        <a:bodyPr/>
        <a:lstStyle/>
        <a:p>
          <a:endParaRPr lang="en-US"/>
        </a:p>
      </dgm:t>
    </dgm:pt>
    <dgm:pt modelId="{F2A3876F-491C-42B9-93AF-59B64D6F6346}" type="sibTrans" cxnId="{B939B391-EC36-400A-8790-EEBA847376D7}">
      <dgm:prSet/>
      <dgm:spPr/>
      <dgm:t>
        <a:bodyPr/>
        <a:lstStyle/>
        <a:p>
          <a:endParaRPr lang="en-US"/>
        </a:p>
      </dgm:t>
    </dgm:pt>
    <dgm:pt modelId="{F2EC23FB-CB32-4395-8C9A-EEC0A6121FC0}">
      <dgm:prSet/>
      <dgm:spPr>
        <a:solidFill>
          <a:schemeClr val="lt1">
            <a:hueOff val="0"/>
            <a:satOff val="0"/>
            <a:lumOff val="0"/>
            <a:alpha val="11000"/>
          </a:schemeClr>
        </a:solidFill>
      </dgm:spPr>
      <dgm:t>
        <a:bodyPr/>
        <a:lstStyle/>
        <a:p>
          <a:r>
            <a:rPr lang="en-US" altLang="en-US"/>
            <a:t>Jaringan </a:t>
          </a:r>
          <a:r>
            <a:rPr lang="id-ID" altLang="en-US"/>
            <a:t>drainase </a:t>
          </a:r>
          <a:r>
            <a:rPr lang="en-US" altLang="en-US"/>
            <a:t>dilengkapi dengan bangunan-bangunan pengatur air </a:t>
          </a:r>
          <a:r>
            <a:rPr lang="id-ID" altLang="en-US"/>
            <a:t>sederhana</a:t>
          </a:r>
          <a:endParaRPr lang="en-US" altLang="en-US" dirty="0"/>
        </a:p>
      </dgm:t>
    </dgm:pt>
    <dgm:pt modelId="{298158C6-FC13-4889-9A41-80C880D5D29A}" type="parTrans" cxnId="{8C349533-5A2B-4804-ABCD-DBD75F824EA8}">
      <dgm:prSet/>
      <dgm:spPr/>
      <dgm:t>
        <a:bodyPr/>
        <a:lstStyle/>
        <a:p>
          <a:endParaRPr lang="en-US"/>
        </a:p>
      </dgm:t>
    </dgm:pt>
    <dgm:pt modelId="{E3F91996-8BC2-423F-96B2-DF9719FA14D9}" type="sibTrans" cxnId="{8C349533-5A2B-4804-ABCD-DBD75F824EA8}">
      <dgm:prSet/>
      <dgm:spPr/>
      <dgm:t>
        <a:bodyPr/>
        <a:lstStyle/>
        <a:p>
          <a:endParaRPr lang="en-US"/>
        </a:p>
      </dgm:t>
    </dgm:pt>
    <dgm:pt modelId="{95BDB3AC-6762-469F-B84C-D7E15E67AD0E}">
      <dgm:prSet/>
      <dgm:spPr>
        <a:solidFill>
          <a:schemeClr val="lt1">
            <a:hueOff val="0"/>
            <a:satOff val="0"/>
            <a:lumOff val="0"/>
            <a:alpha val="11000"/>
          </a:schemeClr>
        </a:solidFill>
      </dgm:spPr>
      <dgm:t>
        <a:bodyPr/>
        <a:lstStyle/>
        <a:p>
          <a:r>
            <a:rPr lang="en-US" altLang="en-US"/>
            <a:t>Meningkatkan mutu lahan guna mewujudkan produksi pertanian yang lebih baik, untuk menunjang kehidupan petani secara layak </a:t>
          </a:r>
          <a:r>
            <a:rPr lang="id-ID" altLang="en-US"/>
            <a:t> (2,5 – 3,5 ton/ha)</a:t>
          </a:r>
          <a:endParaRPr lang="en-US" altLang="en-US" dirty="0"/>
        </a:p>
      </dgm:t>
    </dgm:pt>
    <dgm:pt modelId="{C6FF144F-9DAB-49CA-9FA4-58AFA40FDC72}" type="parTrans" cxnId="{8142D9B9-FD76-4073-88F3-AA49F4F0F405}">
      <dgm:prSet/>
      <dgm:spPr/>
      <dgm:t>
        <a:bodyPr/>
        <a:lstStyle/>
        <a:p>
          <a:endParaRPr lang="en-US"/>
        </a:p>
      </dgm:t>
    </dgm:pt>
    <dgm:pt modelId="{E666889A-9276-4664-96F1-CE367608D9DC}" type="sibTrans" cxnId="{8142D9B9-FD76-4073-88F3-AA49F4F0F405}">
      <dgm:prSet/>
      <dgm:spPr/>
      <dgm:t>
        <a:bodyPr/>
        <a:lstStyle/>
        <a:p>
          <a:endParaRPr lang="en-US"/>
        </a:p>
      </dgm:t>
    </dgm:pt>
    <dgm:pt modelId="{3B1BE0B0-C4DF-4EA5-B860-40734661DC67}">
      <dgm:prSet/>
      <dgm:spPr/>
      <dgm:t>
        <a:bodyPr/>
        <a:lstStyle/>
        <a:p>
          <a:r>
            <a:rPr lang="en-US" altLang="en-US" b="1"/>
            <a:t>Tahap Pengembangan III</a:t>
          </a:r>
          <a:r>
            <a:rPr lang="en-US" altLang="en-US"/>
            <a:t> </a:t>
          </a:r>
          <a:endParaRPr lang="en-US" altLang="en-US" dirty="0"/>
        </a:p>
      </dgm:t>
    </dgm:pt>
    <dgm:pt modelId="{26EEE3F5-0351-4890-B1B3-87990880A517}" type="parTrans" cxnId="{D72429B0-E946-404E-AAD2-18113E522674}">
      <dgm:prSet/>
      <dgm:spPr/>
      <dgm:t>
        <a:bodyPr/>
        <a:lstStyle/>
        <a:p>
          <a:endParaRPr lang="en-US"/>
        </a:p>
      </dgm:t>
    </dgm:pt>
    <dgm:pt modelId="{F7724394-A815-46C5-8199-ACCA1DCEC170}" type="sibTrans" cxnId="{D72429B0-E946-404E-AAD2-18113E522674}">
      <dgm:prSet/>
      <dgm:spPr/>
      <dgm:t>
        <a:bodyPr/>
        <a:lstStyle/>
        <a:p>
          <a:endParaRPr lang="en-US"/>
        </a:p>
      </dgm:t>
    </dgm:pt>
    <dgm:pt modelId="{CE66D151-1EFF-4195-BEFC-CE46EFDD3220}">
      <dgm:prSet/>
      <dgm:spPr>
        <a:solidFill>
          <a:schemeClr val="lt1">
            <a:hueOff val="0"/>
            <a:satOff val="0"/>
            <a:lumOff val="0"/>
            <a:alpha val="42000"/>
          </a:schemeClr>
        </a:solidFill>
      </dgm:spPr>
      <dgm:t>
        <a:bodyPr/>
        <a:lstStyle/>
        <a:p>
          <a:r>
            <a:rPr lang="en-US" altLang="en-US" dirty="0" err="1"/>
            <a:t>Pengelolaan</a:t>
          </a:r>
          <a:r>
            <a:rPr lang="en-US" altLang="en-US" dirty="0"/>
            <a:t> air yang </a:t>
          </a:r>
          <a:r>
            <a:rPr lang="en-US" altLang="en-US" dirty="0" err="1"/>
            <a:t>terkendali</a:t>
          </a:r>
          <a:r>
            <a:rPr lang="en-US" altLang="en-US" dirty="0"/>
            <a:t> </a:t>
          </a:r>
          <a:r>
            <a:rPr lang="en-US" altLang="en-US" dirty="0" err="1"/>
            <a:t>penuh</a:t>
          </a:r>
          <a:r>
            <a:rPr lang="en-US" altLang="en-US" dirty="0"/>
            <a:t>, </a:t>
          </a:r>
          <a:r>
            <a:rPr lang="en-US" altLang="en-US" dirty="0" err="1"/>
            <a:t>kebutuhan</a:t>
          </a:r>
          <a:r>
            <a:rPr lang="en-US" altLang="en-US" dirty="0"/>
            <a:t> air </a:t>
          </a:r>
          <a:r>
            <a:rPr lang="en-US" altLang="en-US" dirty="0" err="1"/>
            <a:t>tanaman</a:t>
          </a:r>
          <a:r>
            <a:rPr lang="en-US" altLang="en-US" dirty="0"/>
            <a:t> </a:t>
          </a:r>
          <a:r>
            <a:rPr lang="en-US" altLang="en-US" dirty="0" err="1"/>
            <a:t>bisa</a:t>
          </a:r>
          <a:r>
            <a:rPr lang="en-US" altLang="en-US" dirty="0"/>
            <a:t> </a:t>
          </a:r>
          <a:r>
            <a:rPr lang="en-US" altLang="en-US" dirty="0" err="1"/>
            <a:t>terpenuhi</a:t>
          </a:r>
          <a:r>
            <a:rPr lang="en-US" altLang="en-US" dirty="0"/>
            <a:t> </a:t>
          </a:r>
        </a:p>
      </dgm:t>
    </dgm:pt>
    <dgm:pt modelId="{5CC7138B-A005-46D4-AC8B-BDC78CD5163C}" type="parTrans" cxnId="{52D9CEA8-B85B-4B56-B9C4-5CE98465D932}">
      <dgm:prSet/>
      <dgm:spPr/>
      <dgm:t>
        <a:bodyPr/>
        <a:lstStyle/>
        <a:p>
          <a:endParaRPr lang="en-US"/>
        </a:p>
      </dgm:t>
    </dgm:pt>
    <dgm:pt modelId="{29A8D545-8303-4D88-8154-FFDDB51A8BE2}" type="sibTrans" cxnId="{52D9CEA8-B85B-4B56-B9C4-5CE98465D932}">
      <dgm:prSet/>
      <dgm:spPr/>
      <dgm:t>
        <a:bodyPr/>
        <a:lstStyle/>
        <a:p>
          <a:endParaRPr lang="en-US"/>
        </a:p>
      </dgm:t>
    </dgm:pt>
    <dgm:pt modelId="{4F8DFEDC-B7CD-490F-8266-0D88328CC758}">
      <dgm:prSet/>
      <dgm:spPr>
        <a:solidFill>
          <a:schemeClr val="lt1">
            <a:hueOff val="0"/>
            <a:satOff val="0"/>
            <a:lumOff val="0"/>
            <a:alpha val="42000"/>
          </a:schemeClr>
        </a:solidFill>
      </dgm:spPr>
      <dgm:t>
        <a:bodyPr/>
        <a:lstStyle/>
        <a:p>
          <a:r>
            <a:rPr lang="en-US" altLang="en-US"/>
            <a:t>dengan baik, </a:t>
          </a:r>
          <a:endParaRPr lang="en-US" altLang="en-US" dirty="0"/>
        </a:p>
      </dgm:t>
    </dgm:pt>
    <dgm:pt modelId="{40B75F03-8875-42C8-9D91-8F8DE2A44F60}" type="parTrans" cxnId="{D0AE03DE-0298-42C1-837C-3888D1BA5010}">
      <dgm:prSet/>
      <dgm:spPr/>
      <dgm:t>
        <a:bodyPr/>
        <a:lstStyle/>
        <a:p>
          <a:endParaRPr lang="en-US"/>
        </a:p>
      </dgm:t>
    </dgm:pt>
    <dgm:pt modelId="{C9300E7E-822E-4F53-BBCC-4C41B4367162}" type="sibTrans" cxnId="{D0AE03DE-0298-42C1-837C-3888D1BA5010}">
      <dgm:prSet/>
      <dgm:spPr/>
      <dgm:t>
        <a:bodyPr/>
        <a:lstStyle/>
        <a:p>
          <a:endParaRPr lang="en-US"/>
        </a:p>
      </dgm:t>
    </dgm:pt>
    <dgm:pt modelId="{732F97C3-9673-47C5-A40E-94E8534248A5}">
      <dgm:prSet/>
      <dgm:spPr>
        <a:solidFill>
          <a:schemeClr val="lt1">
            <a:hueOff val="0"/>
            <a:satOff val="0"/>
            <a:lumOff val="0"/>
            <a:alpha val="42000"/>
          </a:schemeClr>
        </a:solidFill>
      </dgm:spPr>
      <dgm:t>
        <a:bodyPr/>
        <a:lstStyle/>
        <a:p>
          <a:r>
            <a:rPr lang="en-US" altLang="en-US"/>
            <a:t>Umumnya mengacu kepada sistem polder. </a:t>
          </a:r>
          <a:endParaRPr lang="en-US" altLang="en-US" dirty="0"/>
        </a:p>
      </dgm:t>
    </dgm:pt>
    <dgm:pt modelId="{15709355-957C-4C95-BC0C-3C2B0BEEC9CC}" type="parTrans" cxnId="{D477B8E6-B0AB-4AEB-85CF-AB392A5893F8}">
      <dgm:prSet/>
      <dgm:spPr/>
      <dgm:t>
        <a:bodyPr/>
        <a:lstStyle/>
        <a:p>
          <a:endParaRPr lang="en-US"/>
        </a:p>
      </dgm:t>
    </dgm:pt>
    <dgm:pt modelId="{B30AFE15-5209-489A-92DA-B0438874B17E}" type="sibTrans" cxnId="{D477B8E6-B0AB-4AEB-85CF-AB392A5893F8}">
      <dgm:prSet/>
      <dgm:spPr/>
      <dgm:t>
        <a:bodyPr/>
        <a:lstStyle/>
        <a:p>
          <a:endParaRPr lang="en-US"/>
        </a:p>
      </dgm:t>
    </dgm:pt>
    <dgm:pt modelId="{59BDB0EB-D97F-43D7-9EC5-B2F6394390D2}">
      <dgm:prSet/>
      <dgm:spPr>
        <a:solidFill>
          <a:schemeClr val="lt1">
            <a:hueOff val="0"/>
            <a:satOff val="0"/>
            <a:lumOff val="0"/>
            <a:alpha val="42000"/>
          </a:schemeClr>
        </a:solidFill>
      </dgm:spPr>
      <dgm:t>
        <a:bodyPr/>
        <a:lstStyle/>
        <a:p>
          <a:r>
            <a:rPr lang="en-US" altLang="en-US" dirty="0" err="1"/>
            <a:t>Produktivitas</a:t>
          </a:r>
          <a:r>
            <a:rPr lang="en-US" altLang="en-US" dirty="0"/>
            <a:t> </a:t>
          </a:r>
          <a:r>
            <a:rPr lang="en-US" altLang="en-US" dirty="0" err="1"/>
            <a:t>lahan</a:t>
          </a:r>
          <a:r>
            <a:rPr lang="en-US" altLang="en-US" dirty="0"/>
            <a:t> yang </a:t>
          </a:r>
          <a:r>
            <a:rPr lang="en-US" altLang="en-US" dirty="0" err="1"/>
            <a:t>tinggi</a:t>
          </a:r>
          <a:r>
            <a:rPr lang="id-ID" altLang="en-US" dirty="0"/>
            <a:t> (3,5 – </a:t>
          </a:r>
          <a:r>
            <a:rPr lang="en-US" altLang="en-US" dirty="0"/>
            <a:t>6</a:t>
          </a:r>
          <a:r>
            <a:rPr lang="id-ID" altLang="en-US" dirty="0"/>
            <a:t> ton/ha)</a:t>
          </a:r>
          <a:endParaRPr lang="en-US" altLang="en-US" dirty="0"/>
        </a:p>
      </dgm:t>
    </dgm:pt>
    <dgm:pt modelId="{4B2F56E7-90A0-4951-815F-3D16FE92A78B}" type="parTrans" cxnId="{29849788-3197-43F0-93EF-657A1201CFF9}">
      <dgm:prSet/>
      <dgm:spPr/>
      <dgm:t>
        <a:bodyPr/>
        <a:lstStyle/>
        <a:p>
          <a:endParaRPr lang="en-US"/>
        </a:p>
      </dgm:t>
    </dgm:pt>
    <dgm:pt modelId="{A29E2610-7DE1-4A89-B0AC-AD7B93995702}" type="sibTrans" cxnId="{29849788-3197-43F0-93EF-657A1201CFF9}">
      <dgm:prSet/>
      <dgm:spPr/>
      <dgm:t>
        <a:bodyPr/>
        <a:lstStyle/>
        <a:p>
          <a:endParaRPr lang="en-US"/>
        </a:p>
      </dgm:t>
    </dgm:pt>
    <dgm:pt modelId="{976E7275-AB67-4A2E-BD15-CB27117E4565}">
      <dgm:prSet/>
      <dgm:spPr>
        <a:solidFill>
          <a:schemeClr val="lt1">
            <a:hueOff val="0"/>
            <a:satOff val="0"/>
            <a:lumOff val="0"/>
            <a:alpha val="42000"/>
          </a:schemeClr>
        </a:solidFill>
      </dgm:spPr>
      <dgm:t>
        <a:bodyPr/>
        <a:lstStyle/>
        <a:p>
          <a:r>
            <a:rPr lang="id-ID" altLang="en-US"/>
            <a:t>Memerlukan  prasarana rawa, kelembagaan, manajemen O&amp;P , ketersediaan air dan SDM yang memadai</a:t>
          </a:r>
          <a:endParaRPr lang="en-US" altLang="en-US" dirty="0"/>
        </a:p>
      </dgm:t>
    </dgm:pt>
    <dgm:pt modelId="{E837603D-5E42-4D6A-8BB1-4F00D36B3502}" type="parTrans" cxnId="{FE01299C-162C-4AB4-BB4B-F5AE4CE7E09E}">
      <dgm:prSet/>
      <dgm:spPr/>
      <dgm:t>
        <a:bodyPr/>
        <a:lstStyle/>
        <a:p>
          <a:endParaRPr lang="en-US"/>
        </a:p>
      </dgm:t>
    </dgm:pt>
    <dgm:pt modelId="{2BE6F823-1DFB-479D-A606-D738A2C452A6}" type="sibTrans" cxnId="{FE01299C-162C-4AB4-BB4B-F5AE4CE7E09E}">
      <dgm:prSet/>
      <dgm:spPr/>
      <dgm:t>
        <a:bodyPr/>
        <a:lstStyle/>
        <a:p>
          <a:endParaRPr lang="en-US"/>
        </a:p>
      </dgm:t>
    </dgm:pt>
    <dgm:pt modelId="{539048E6-C6A3-4D98-9B54-7E2DA88A2637}" type="pres">
      <dgm:prSet presAssocID="{3825E2D2-E87A-4AA1-8AB6-2C5919C83147}" presName="linear" presStyleCnt="0">
        <dgm:presLayoutVars>
          <dgm:dir/>
          <dgm:animLvl val="lvl"/>
          <dgm:resizeHandles val="exact"/>
        </dgm:presLayoutVars>
      </dgm:prSet>
      <dgm:spPr/>
    </dgm:pt>
    <dgm:pt modelId="{DA102D9A-E745-4A82-82D9-8191E39512C7}" type="pres">
      <dgm:prSet presAssocID="{D6ED1A5B-D97F-416B-869F-00137DF33E6F}" presName="parentLin" presStyleCnt="0"/>
      <dgm:spPr/>
    </dgm:pt>
    <dgm:pt modelId="{E0FBB97D-53FF-4A59-930E-6B36E2FEB068}" type="pres">
      <dgm:prSet presAssocID="{D6ED1A5B-D97F-416B-869F-00137DF33E6F}" presName="parentLeftMargin" presStyleLbl="node1" presStyleIdx="0" presStyleCnt="3"/>
      <dgm:spPr/>
    </dgm:pt>
    <dgm:pt modelId="{E26CFEED-4EDE-4E53-80D7-DA5D6FE701B9}" type="pres">
      <dgm:prSet presAssocID="{D6ED1A5B-D97F-416B-869F-00137DF33E6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C40994-454D-467A-92A2-375A6911F42C}" type="pres">
      <dgm:prSet presAssocID="{D6ED1A5B-D97F-416B-869F-00137DF33E6F}" presName="negativeSpace" presStyleCnt="0"/>
      <dgm:spPr/>
    </dgm:pt>
    <dgm:pt modelId="{A704D7D3-2EBE-4C8C-B500-C07652882404}" type="pres">
      <dgm:prSet presAssocID="{D6ED1A5B-D97F-416B-869F-00137DF33E6F}" presName="childText" presStyleLbl="conFgAcc1" presStyleIdx="0" presStyleCnt="3">
        <dgm:presLayoutVars>
          <dgm:bulletEnabled val="1"/>
        </dgm:presLayoutVars>
      </dgm:prSet>
      <dgm:spPr/>
    </dgm:pt>
    <dgm:pt modelId="{8C43A02E-5896-4719-831A-9309C1464029}" type="pres">
      <dgm:prSet presAssocID="{FFA22460-CFA2-4A44-A42A-9C6DC4AE2D97}" presName="spaceBetweenRectangles" presStyleCnt="0"/>
      <dgm:spPr/>
    </dgm:pt>
    <dgm:pt modelId="{479498ED-CE18-4312-BFEA-3339048E3A9A}" type="pres">
      <dgm:prSet presAssocID="{ED6AC439-15F0-42B2-9735-7FDF8A43A4FD}" presName="parentLin" presStyleCnt="0"/>
      <dgm:spPr/>
    </dgm:pt>
    <dgm:pt modelId="{7CF5CFE6-B1C2-4EEF-90B7-BF6CF59F8698}" type="pres">
      <dgm:prSet presAssocID="{ED6AC439-15F0-42B2-9735-7FDF8A43A4FD}" presName="parentLeftMargin" presStyleLbl="node1" presStyleIdx="0" presStyleCnt="3"/>
      <dgm:spPr/>
    </dgm:pt>
    <dgm:pt modelId="{9196E6AC-D07A-4C6B-8131-009CA933E0C3}" type="pres">
      <dgm:prSet presAssocID="{ED6AC439-15F0-42B2-9735-7FDF8A43A4F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A4D73FB-FE14-41F8-B794-784C8682E453}" type="pres">
      <dgm:prSet presAssocID="{ED6AC439-15F0-42B2-9735-7FDF8A43A4FD}" presName="negativeSpace" presStyleCnt="0"/>
      <dgm:spPr/>
    </dgm:pt>
    <dgm:pt modelId="{456F23B6-DA48-4E0D-B63C-A4D7A81A33EF}" type="pres">
      <dgm:prSet presAssocID="{ED6AC439-15F0-42B2-9735-7FDF8A43A4FD}" presName="childText" presStyleLbl="conFgAcc1" presStyleIdx="1" presStyleCnt="3">
        <dgm:presLayoutVars>
          <dgm:bulletEnabled val="1"/>
        </dgm:presLayoutVars>
      </dgm:prSet>
      <dgm:spPr/>
    </dgm:pt>
    <dgm:pt modelId="{AE7AEADE-1FB4-47BA-AFCF-D2E39F1A92A9}" type="pres">
      <dgm:prSet presAssocID="{F2A3876F-491C-42B9-93AF-59B64D6F6346}" presName="spaceBetweenRectangles" presStyleCnt="0"/>
      <dgm:spPr/>
    </dgm:pt>
    <dgm:pt modelId="{F5E31D4C-458B-47F4-8722-48AB46F066B7}" type="pres">
      <dgm:prSet presAssocID="{3B1BE0B0-C4DF-4EA5-B860-40734661DC67}" presName="parentLin" presStyleCnt="0"/>
      <dgm:spPr/>
    </dgm:pt>
    <dgm:pt modelId="{275D089F-66D2-46BC-8C78-5DF67D057E4F}" type="pres">
      <dgm:prSet presAssocID="{3B1BE0B0-C4DF-4EA5-B860-40734661DC67}" presName="parentLeftMargin" presStyleLbl="node1" presStyleIdx="1" presStyleCnt="3"/>
      <dgm:spPr/>
    </dgm:pt>
    <dgm:pt modelId="{3611C227-3D7A-45DB-8972-3AF124EA7806}" type="pres">
      <dgm:prSet presAssocID="{3B1BE0B0-C4DF-4EA5-B860-40734661DC6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633C813-486E-471F-B946-D98FCDF7EA8C}" type="pres">
      <dgm:prSet presAssocID="{3B1BE0B0-C4DF-4EA5-B860-40734661DC67}" presName="negativeSpace" presStyleCnt="0"/>
      <dgm:spPr/>
    </dgm:pt>
    <dgm:pt modelId="{87D1833D-7288-47E7-B08C-AE0D3515A83F}" type="pres">
      <dgm:prSet presAssocID="{3B1BE0B0-C4DF-4EA5-B860-40734661DC6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97A8405-FDD5-4E1C-9FB7-6A61633F4580}" type="presOf" srcId="{732F97C3-9673-47C5-A40E-94E8534248A5}" destId="{87D1833D-7288-47E7-B08C-AE0D3515A83F}" srcOrd="0" destOrd="2" presId="urn:microsoft.com/office/officeart/2005/8/layout/list1"/>
    <dgm:cxn modelId="{050A441A-95E1-44F9-8348-1B2F49D6A8FD}" type="presOf" srcId="{3825E2D2-E87A-4AA1-8AB6-2C5919C83147}" destId="{539048E6-C6A3-4D98-9B54-7E2DA88A2637}" srcOrd="0" destOrd="0" presId="urn:microsoft.com/office/officeart/2005/8/layout/list1"/>
    <dgm:cxn modelId="{1818E81F-39C7-4C3D-B5B5-4ECE87A7220C}" type="presOf" srcId="{59BDB0EB-D97F-43D7-9EC5-B2F6394390D2}" destId="{87D1833D-7288-47E7-B08C-AE0D3515A83F}" srcOrd="0" destOrd="3" presId="urn:microsoft.com/office/officeart/2005/8/layout/list1"/>
    <dgm:cxn modelId="{1BB93626-F365-453F-AA45-1FF9C18944DB}" type="presOf" srcId="{6D5799EE-C2DF-4E7B-A408-AB34FAF4DF57}" destId="{A704D7D3-2EBE-4C8C-B500-C07652882404}" srcOrd="0" destOrd="0" presId="urn:microsoft.com/office/officeart/2005/8/layout/list1"/>
    <dgm:cxn modelId="{F6486E2C-D12D-4B4C-BC28-264829E058CA}" srcId="{3825E2D2-E87A-4AA1-8AB6-2C5919C83147}" destId="{D6ED1A5B-D97F-416B-869F-00137DF33E6F}" srcOrd="0" destOrd="0" parTransId="{5B6BC6B4-7778-4A65-8858-BE0E1467B976}" sibTransId="{FFA22460-CFA2-4A44-A42A-9C6DC4AE2D97}"/>
    <dgm:cxn modelId="{8C349533-5A2B-4804-ABCD-DBD75F824EA8}" srcId="{ED6AC439-15F0-42B2-9735-7FDF8A43A4FD}" destId="{F2EC23FB-CB32-4395-8C9A-EEC0A6121FC0}" srcOrd="0" destOrd="0" parTransId="{298158C6-FC13-4889-9A41-80C880D5D29A}" sibTransId="{E3F91996-8BC2-423F-96B2-DF9719FA14D9}"/>
    <dgm:cxn modelId="{44DBC437-B842-41D1-83C5-99EBB9C116E2}" type="presOf" srcId="{95BDB3AC-6762-469F-B84C-D7E15E67AD0E}" destId="{456F23B6-DA48-4E0D-B63C-A4D7A81A33EF}" srcOrd="0" destOrd="1" presId="urn:microsoft.com/office/officeart/2005/8/layout/list1"/>
    <dgm:cxn modelId="{D8E30A6F-5171-4D8B-A08B-D4B5C786C0C8}" type="presOf" srcId="{CE66D151-1EFF-4195-BEFC-CE46EFDD3220}" destId="{87D1833D-7288-47E7-B08C-AE0D3515A83F}" srcOrd="0" destOrd="0" presId="urn:microsoft.com/office/officeart/2005/8/layout/list1"/>
    <dgm:cxn modelId="{F6F64D74-2452-4635-AB2B-DB82C376C0ED}" type="presOf" srcId="{D6ED1A5B-D97F-416B-869F-00137DF33E6F}" destId="{E0FBB97D-53FF-4A59-930E-6B36E2FEB068}" srcOrd="0" destOrd="0" presId="urn:microsoft.com/office/officeart/2005/8/layout/list1"/>
    <dgm:cxn modelId="{83CB8E74-5EC8-44F3-B3C2-0872A1BE0DFF}" type="presOf" srcId="{3B1BE0B0-C4DF-4EA5-B860-40734661DC67}" destId="{3611C227-3D7A-45DB-8972-3AF124EA7806}" srcOrd="1" destOrd="0" presId="urn:microsoft.com/office/officeart/2005/8/layout/list1"/>
    <dgm:cxn modelId="{6A74E176-F2AE-4157-8F91-5FEB172D252D}" type="presOf" srcId="{F2EC23FB-CB32-4395-8C9A-EEC0A6121FC0}" destId="{456F23B6-DA48-4E0D-B63C-A4D7A81A33EF}" srcOrd="0" destOrd="0" presId="urn:microsoft.com/office/officeart/2005/8/layout/list1"/>
    <dgm:cxn modelId="{08E46B57-9292-4082-87CC-BBED418377C2}" type="presOf" srcId="{34867389-0B0E-4F51-8A83-19E4AFAE9CD5}" destId="{A704D7D3-2EBE-4C8C-B500-C07652882404}" srcOrd="0" destOrd="1" presId="urn:microsoft.com/office/officeart/2005/8/layout/list1"/>
    <dgm:cxn modelId="{AE027578-551B-4715-BC51-667A07C049A5}" type="presOf" srcId="{3B1BE0B0-C4DF-4EA5-B860-40734661DC67}" destId="{275D089F-66D2-46BC-8C78-5DF67D057E4F}" srcOrd="0" destOrd="0" presId="urn:microsoft.com/office/officeart/2005/8/layout/list1"/>
    <dgm:cxn modelId="{FEC0D87B-A950-4012-86C7-26958BD0C226}" srcId="{D6ED1A5B-D97F-416B-869F-00137DF33E6F}" destId="{34867389-0B0E-4F51-8A83-19E4AFAE9CD5}" srcOrd="1" destOrd="0" parTransId="{9E72C336-E3D6-47AC-BD4C-03F7E43892DD}" sibTransId="{49A09EED-116C-4798-9992-B1C069438500}"/>
    <dgm:cxn modelId="{29849788-3197-43F0-93EF-657A1201CFF9}" srcId="{3B1BE0B0-C4DF-4EA5-B860-40734661DC67}" destId="{59BDB0EB-D97F-43D7-9EC5-B2F6394390D2}" srcOrd="3" destOrd="0" parTransId="{4B2F56E7-90A0-4951-815F-3D16FE92A78B}" sibTransId="{A29E2610-7DE1-4A89-B0AC-AD7B93995702}"/>
    <dgm:cxn modelId="{B939B391-EC36-400A-8790-EEBA847376D7}" srcId="{3825E2D2-E87A-4AA1-8AB6-2C5919C83147}" destId="{ED6AC439-15F0-42B2-9735-7FDF8A43A4FD}" srcOrd="1" destOrd="0" parTransId="{2F8E4313-C53E-4654-BD57-2357B1360366}" sibTransId="{F2A3876F-491C-42B9-93AF-59B64D6F6346}"/>
    <dgm:cxn modelId="{2F1B6497-4542-4510-82B7-FEA3429C33C6}" type="presOf" srcId="{976E7275-AB67-4A2E-BD15-CB27117E4565}" destId="{87D1833D-7288-47E7-B08C-AE0D3515A83F}" srcOrd="0" destOrd="4" presId="urn:microsoft.com/office/officeart/2005/8/layout/list1"/>
    <dgm:cxn modelId="{FE01299C-162C-4AB4-BB4B-F5AE4CE7E09E}" srcId="{3B1BE0B0-C4DF-4EA5-B860-40734661DC67}" destId="{976E7275-AB67-4A2E-BD15-CB27117E4565}" srcOrd="4" destOrd="0" parTransId="{E837603D-5E42-4D6A-8BB1-4F00D36B3502}" sibTransId="{2BE6F823-1DFB-479D-A606-D738A2C452A6}"/>
    <dgm:cxn modelId="{52D9CEA8-B85B-4B56-B9C4-5CE98465D932}" srcId="{3B1BE0B0-C4DF-4EA5-B860-40734661DC67}" destId="{CE66D151-1EFF-4195-BEFC-CE46EFDD3220}" srcOrd="0" destOrd="0" parTransId="{5CC7138B-A005-46D4-AC8B-BDC78CD5163C}" sibTransId="{29A8D545-8303-4D88-8154-FFDDB51A8BE2}"/>
    <dgm:cxn modelId="{7A35D0AF-21E6-47A4-8827-54AD57425667}" type="presOf" srcId="{ED6AC439-15F0-42B2-9735-7FDF8A43A4FD}" destId="{9196E6AC-D07A-4C6B-8131-009CA933E0C3}" srcOrd="1" destOrd="0" presId="urn:microsoft.com/office/officeart/2005/8/layout/list1"/>
    <dgm:cxn modelId="{D72429B0-E946-404E-AAD2-18113E522674}" srcId="{3825E2D2-E87A-4AA1-8AB6-2C5919C83147}" destId="{3B1BE0B0-C4DF-4EA5-B860-40734661DC67}" srcOrd="2" destOrd="0" parTransId="{26EEE3F5-0351-4890-B1B3-87990880A517}" sibTransId="{F7724394-A815-46C5-8199-ACCA1DCEC170}"/>
    <dgm:cxn modelId="{8142D9B9-FD76-4073-88F3-AA49F4F0F405}" srcId="{ED6AC439-15F0-42B2-9735-7FDF8A43A4FD}" destId="{95BDB3AC-6762-469F-B84C-D7E15E67AD0E}" srcOrd="1" destOrd="0" parTransId="{C6FF144F-9DAB-49CA-9FA4-58AFA40FDC72}" sibTransId="{E666889A-9276-4664-96F1-CE367608D9DC}"/>
    <dgm:cxn modelId="{B08041D5-6434-4103-9C62-B5D94BBB6618}" type="presOf" srcId="{D6ED1A5B-D97F-416B-869F-00137DF33E6F}" destId="{E26CFEED-4EDE-4E53-80D7-DA5D6FE701B9}" srcOrd="1" destOrd="0" presId="urn:microsoft.com/office/officeart/2005/8/layout/list1"/>
    <dgm:cxn modelId="{406EA8DC-7179-4B10-B3F0-A833A1466B61}" type="presOf" srcId="{4F8DFEDC-B7CD-490F-8266-0D88328CC758}" destId="{87D1833D-7288-47E7-B08C-AE0D3515A83F}" srcOrd="0" destOrd="1" presId="urn:microsoft.com/office/officeart/2005/8/layout/list1"/>
    <dgm:cxn modelId="{D0AE03DE-0298-42C1-837C-3888D1BA5010}" srcId="{3B1BE0B0-C4DF-4EA5-B860-40734661DC67}" destId="{4F8DFEDC-B7CD-490F-8266-0D88328CC758}" srcOrd="1" destOrd="0" parTransId="{40B75F03-8875-42C8-9D91-8F8DE2A44F60}" sibTransId="{C9300E7E-822E-4F53-BBCC-4C41B4367162}"/>
    <dgm:cxn modelId="{5258BADE-0BB9-4E21-A60D-F6C151AE3F80}" type="presOf" srcId="{ED6AC439-15F0-42B2-9735-7FDF8A43A4FD}" destId="{7CF5CFE6-B1C2-4EEF-90B7-BF6CF59F8698}" srcOrd="0" destOrd="0" presId="urn:microsoft.com/office/officeart/2005/8/layout/list1"/>
    <dgm:cxn modelId="{5DDAB9E3-F12C-4022-89FD-AEE93B7EF448}" srcId="{D6ED1A5B-D97F-416B-869F-00137DF33E6F}" destId="{6D5799EE-C2DF-4E7B-A408-AB34FAF4DF57}" srcOrd="0" destOrd="0" parTransId="{D3A2E4C1-0359-4AF1-A6F9-C2616237C0E1}" sibTransId="{81F49118-F71A-4500-9FF7-5F3DADF1D5BB}"/>
    <dgm:cxn modelId="{D477B8E6-B0AB-4AEB-85CF-AB392A5893F8}" srcId="{3B1BE0B0-C4DF-4EA5-B860-40734661DC67}" destId="{732F97C3-9673-47C5-A40E-94E8534248A5}" srcOrd="2" destOrd="0" parTransId="{15709355-957C-4C95-BC0C-3C2B0BEEC9CC}" sibTransId="{B30AFE15-5209-489A-92DA-B0438874B17E}"/>
    <dgm:cxn modelId="{114A584E-9E06-4C5E-8E15-214DA4C18E47}" type="presParOf" srcId="{539048E6-C6A3-4D98-9B54-7E2DA88A2637}" destId="{DA102D9A-E745-4A82-82D9-8191E39512C7}" srcOrd="0" destOrd="0" presId="urn:microsoft.com/office/officeart/2005/8/layout/list1"/>
    <dgm:cxn modelId="{66419323-2E89-4699-ACB8-A5BDDE0BFAB0}" type="presParOf" srcId="{DA102D9A-E745-4A82-82D9-8191E39512C7}" destId="{E0FBB97D-53FF-4A59-930E-6B36E2FEB068}" srcOrd="0" destOrd="0" presId="urn:microsoft.com/office/officeart/2005/8/layout/list1"/>
    <dgm:cxn modelId="{B77DF534-096B-4083-B92B-202687D60CBC}" type="presParOf" srcId="{DA102D9A-E745-4A82-82D9-8191E39512C7}" destId="{E26CFEED-4EDE-4E53-80D7-DA5D6FE701B9}" srcOrd="1" destOrd="0" presId="urn:microsoft.com/office/officeart/2005/8/layout/list1"/>
    <dgm:cxn modelId="{87F868B5-AC33-4DB8-858D-6361D96EDDF9}" type="presParOf" srcId="{539048E6-C6A3-4D98-9B54-7E2DA88A2637}" destId="{DBC40994-454D-467A-92A2-375A6911F42C}" srcOrd="1" destOrd="0" presId="urn:microsoft.com/office/officeart/2005/8/layout/list1"/>
    <dgm:cxn modelId="{BF919B2A-2EF9-4F52-83D3-C3DB2FBC8EF9}" type="presParOf" srcId="{539048E6-C6A3-4D98-9B54-7E2DA88A2637}" destId="{A704D7D3-2EBE-4C8C-B500-C07652882404}" srcOrd="2" destOrd="0" presId="urn:microsoft.com/office/officeart/2005/8/layout/list1"/>
    <dgm:cxn modelId="{46174FD4-E6A9-4621-BC08-63838FFC2AA8}" type="presParOf" srcId="{539048E6-C6A3-4D98-9B54-7E2DA88A2637}" destId="{8C43A02E-5896-4719-831A-9309C1464029}" srcOrd="3" destOrd="0" presId="urn:microsoft.com/office/officeart/2005/8/layout/list1"/>
    <dgm:cxn modelId="{8A008718-8549-4FB0-A30F-E4D9E11E2BD6}" type="presParOf" srcId="{539048E6-C6A3-4D98-9B54-7E2DA88A2637}" destId="{479498ED-CE18-4312-BFEA-3339048E3A9A}" srcOrd="4" destOrd="0" presId="urn:microsoft.com/office/officeart/2005/8/layout/list1"/>
    <dgm:cxn modelId="{CD1FEE0E-48B6-4DDB-9C81-977BD0264132}" type="presParOf" srcId="{479498ED-CE18-4312-BFEA-3339048E3A9A}" destId="{7CF5CFE6-B1C2-4EEF-90B7-BF6CF59F8698}" srcOrd="0" destOrd="0" presId="urn:microsoft.com/office/officeart/2005/8/layout/list1"/>
    <dgm:cxn modelId="{95CF410E-76BB-4CED-98DE-F85C83BBAB82}" type="presParOf" srcId="{479498ED-CE18-4312-BFEA-3339048E3A9A}" destId="{9196E6AC-D07A-4C6B-8131-009CA933E0C3}" srcOrd="1" destOrd="0" presId="urn:microsoft.com/office/officeart/2005/8/layout/list1"/>
    <dgm:cxn modelId="{09EABED8-EA38-4353-A041-3503F14C3A22}" type="presParOf" srcId="{539048E6-C6A3-4D98-9B54-7E2DA88A2637}" destId="{3A4D73FB-FE14-41F8-B794-784C8682E453}" srcOrd="5" destOrd="0" presId="urn:microsoft.com/office/officeart/2005/8/layout/list1"/>
    <dgm:cxn modelId="{246923C5-FC24-4006-BA26-6AD93D80BC38}" type="presParOf" srcId="{539048E6-C6A3-4D98-9B54-7E2DA88A2637}" destId="{456F23B6-DA48-4E0D-B63C-A4D7A81A33EF}" srcOrd="6" destOrd="0" presId="urn:microsoft.com/office/officeart/2005/8/layout/list1"/>
    <dgm:cxn modelId="{BF64140D-D135-4176-8F1E-4E8CA5F225B9}" type="presParOf" srcId="{539048E6-C6A3-4D98-9B54-7E2DA88A2637}" destId="{AE7AEADE-1FB4-47BA-AFCF-D2E39F1A92A9}" srcOrd="7" destOrd="0" presId="urn:microsoft.com/office/officeart/2005/8/layout/list1"/>
    <dgm:cxn modelId="{1EE27D12-DD94-4F1F-98DC-3F05787DF43B}" type="presParOf" srcId="{539048E6-C6A3-4D98-9B54-7E2DA88A2637}" destId="{F5E31D4C-458B-47F4-8722-48AB46F066B7}" srcOrd="8" destOrd="0" presId="urn:microsoft.com/office/officeart/2005/8/layout/list1"/>
    <dgm:cxn modelId="{DD25772F-EAEC-41D2-BF24-F068DCCC59AE}" type="presParOf" srcId="{F5E31D4C-458B-47F4-8722-48AB46F066B7}" destId="{275D089F-66D2-46BC-8C78-5DF67D057E4F}" srcOrd="0" destOrd="0" presId="urn:microsoft.com/office/officeart/2005/8/layout/list1"/>
    <dgm:cxn modelId="{B053C21A-0C41-4AE0-920C-4B9FB7B693A4}" type="presParOf" srcId="{F5E31D4C-458B-47F4-8722-48AB46F066B7}" destId="{3611C227-3D7A-45DB-8972-3AF124EA7806}" srcOrd="1" destOrd="0" presId="urn:microsoft.com/office/officeart/2005/8/layout/list1"/>
    <dgm:cxn modelId="{DB0F3474-771D-4495-90FD-B3C7741C693F}" type="presParOf" srcId="{539048E6-C6A3-4D98-9B54-7E2DA88A2637}" destId="{F633C813-486E-471F-B946-D98FCDF7EA8C}" srcOrd="9" destOrd="0" presId="urn:microsoft.com/office/officeart/2005/8/layout/list1"/>
    <dgm:cxn modelId="{37C5DD69-7F5B-49CC-9B98-6972AE4C9992}" type="presParOf" srcId="{539048E6-C6A3-4D98-9B54-7E2DA88A2637}" destId="{87D1833D-7288-47E7-B08C-AE0D3515A8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E157C0-9BA5-402E-9813-3AD4C25E977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7AD0D4-BA41-40B5-A4DD-EDF85C29EBA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2377" y="418038"/>
          <a:ext cx="1665107" cy="666043"/>
        </a:xfrm>
        <a:prstGeom prst="chevron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18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2008</a:t>
          </a:r>
        </a:p>
      </dgm:t>
    </dgm:pt>
    <dgm:pt modelId="{158488D2-947B-48EF-B979-5CB567E678E3}" type="parTrans" cxnId="{C0EA35A6-AD7C-4138-B5B7-2A4B788DCBBA}">
      <dgm:prSet/>
      <dgm:spPr/>
      <dgm:t>
        <a:bodyPr/>
        <a:lstStyle/>
        <a:p>
          <a:endParaRPr lang="en-US"/>
        </a:p>
      </dgm:t>
    </dgm:pt>
    <dgm:pt modelId="{A04576C3-822B-4141-80E8-55EB4C431C4C}" type="sibTrans" cxnId="{C0EA35A6-AD7C-4138-B5B7-2A4B788DCBBA}">
      <dgm:prSet/>
      <dgm:spPr/>
      <dgm:t>
        <a:bodyPr/>
        <a:lstStyle/>
        <a:p>
          <a:endParaRPr lang="en-US"/>
        </a:p>
      </dgm:t>
    </dgm:pt>
    <dgm:pt modelId="{2883D258-5D06-4839-B030-7D34E4249C48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400" b="1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National Lowland Development Strategy</a:t>
          </a:r>
          <a:r>
            <a:rPr lang="en-US" sz="1400" b="1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 </a:t>
          </a:r>
          <a:r>
            <a:rPr lang="id-ID" sz="1400" b="1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(NLDS)</a:t>
          </a:r>
          <a:endParaRPr lang="en-US" sz="105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2D05891-7E8E-4E1D-8E29-6C3E74DFDFD3}" type="parTrans" cxnId="{4D249E0F-FD07-49A4-9814-CF2D0E33ACC5}">
      <dgm:prSet/>
      <dgm:spPr/>
      <dgm:t>
        <a:bodyPr/>
        <a:lstStyle/>
        <a:p>
          <a:endParaRPr lang="en-US"/>
        </a:p>
      </dgm:t>
    </dgm:pt>
    <dgm:pt modelId="{5155902F-99FE-4D00-B31C-FD8B5CF77084}" type="sibTrans" cxnId="{4D249E0F-FD07-49A4-9814-CF2D0E33ACC5}">
      <dgm:prSet/>
      <dgm:spPr/>
      <dgm:t>
        <a:bodyPr/>
        <a:lstStyle/>
        <a:p>
          <a:endParaRPr lang="en-US"/>
        </a:p>
      </dgm:t>
    </dgm:pt>
    <dgm:pt modelId="{6B936FD8-E8C6-43C6-A1A5-DC2C83B261E4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xfrm>
          <a:off x="1451484" y="418038"/>
          <a:ext cx="1665107" cy="666043"/>
        </a:xfrm>
        <a:prstGeom prst="chevron">
          <a:avLst/>
        </a:prstGeom>
        <a:gradFill rotWithShape="1">
          <a:gsLst>
            <a:gs pos="0">
              <a:srgbClr val="C0504D">
                <a:shade val="51000"/>
                <a:satMod val="130000"/>
              </a:srgbClr>
            </a:gs>
            <a:gs pos="80000">
              <a:srgbClr val="C0504D">
                <a:shade val="93000"/>
                <a:satMod val="130000"/>
              </a:srgbClr>
            </a:gs>
            <a:gs pos="100000">
              <a:srgbClr val="C0504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2012</a:t>
          </a:r>
        </a:p>
      </dgm:t>
    </dgm:pt>
    <dgm:pt modelId="{4C9E3D98-565B-496B-A797-FA34FAF332DD}" type="parTrans" cxnId="{054C7C34-698F-43C5-9750-2D20AFDF84DE}">
      <dgm:prSet/>
      <dgm:spPr/>
      <dgm:t>
        <a:bodyPr/>
        <a:lstStyle/>
        <a:p>
          <a:endParaRPr lang="en-US"/>
        </a:p>
      </dgm:t>
    </dgm:pt>
    <dgm:pt modelId="{C0464894-A583-47AB-8618-8EB29AF7B345}" type="sibTrans" cxnId="{054C7C34-698F-43C5-9750-2D20AFDF84DE}">
      <dgm:prSet/>
      <dgm:spPr/>
      <dgm:t>
        <a:bodyPr/>
        <a:lstStyle/>
        <a:p>
          <a:endParaRPr lang="en-US"/>
        </a:p>
      </dgm:t>
    </dgm:pt>
    <dgm:pt modelId="{8B209D38-2484-4C58-995A-40B7566AEE9F}">
      <dgm:prSet phldrT="[Text]" custT="1"/>
      <dgm:spPr>
        <a:xfrm>
          <a:off x="1451484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WACLIMAD (</a:t>
          </a:r>
          <a:r>
            <a:rPr lang="en-US" sz="1400" b="1" i="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Water Management for Climate Change Mitigation and Adaptive Development)</a:t>
          </a:r>
          <a:endParaRPr lang="en-US" sz="14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55F77D35-262E-4801-AED3-9F924AA4B562}" type="parTrans" cxnId="{F43B7403-63D2-4EC7-B07A-ED5EA1A56AFA}">
      <dgm:prSet/>
      <dgm:spPr/>
      <dgm:t>
        <a:bodyPr/>
        <a:lstStyle/>
        <a:p>
          <a:endParaRPr lang="en-US"/>
        </a:p>
      </dgm:t>
    </dgm:pt>
    <dgm:pt modelId="{C5F3AE82-4C9F-498F-ACC5-A9D7452CD13B}" type="sibTrans" cxnId="{F43B7403-63D2-4EC7-B07A-ED5EA1A56AFA}">
      <dgm:prSet/>
      <dgm:spPr/>
      <dgm:t>
        <a:bodyPr/>
        <a:lstStyle/>
        <a:p>
          <a:endParaRPr lang="en-US"/>
        </a:p>
      </dgm:t>
    </dgm:pt>
    <dgm:pt modelId="{1B3AF900-61F3-4FE0-A1EB-CD1FBDE7F83F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>
        <a:xfrm>
          <a:off x="2900592" y="418038"/>
          <a:ext cx="1665107" cy="666043"/>
        </a:xfrm>
        <a:prstGeom prst="chevron">
          <a:avLst/>
        </a:prstGeom>
        <a:gradFill rotWithShape="1">
          <a:gsLst>
            <a:gs pos="0">
              <a:srgbClr val="8064A2">
                <a:shade val="51000"/>
                <a:satMod val="130000"/>
              </a:srgbClr>
            </a:gs>
            <a:gs pos="80000">
              <a:srgbClr val="8064A2">
                <a:shade val="93000"/>
                <a:satMod val="130000"/>
              </a:srgbClr>
            </a:gs>
            <a:gs pos="100000">
              <a:srgbClr val="8064A2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2013</a:t>
          </a:r>
        </a:p>
      </dgm:t>
    </dgm:pt>
    <dgm:pt modelId="{CAFC0A20-89D0-4E91-A226-43F989ACBDD0}" type="parTrans" cxnId="{330CADC0-D451-4FB2-9381-EB842EF9D636}">
      <dgm:prSet/>
      <dgm:spPr/>
      <dgm:t>
        <a:bodyPr/>
        <a:lstStyle/>
        <a:p>
          <a:endParaRPr lang="en-US"/>
        </a:p>
      </dgm:t>
    </dgm:pt>
    <dgm:pt modelId="{F1ABA880-E37E-4E0B-8F58-9E5ADD345C30}" type="sibTrans" cxnId="{330CADC0-D451-4FB2-9381-EB842EF9D636}">
      <dgm:prSet/>
      <dgm:spPr/>
      <dgm:t>
        <a:bodyPr/>
        <a:lstStyle/>
        <a:p>
          <a:endParaRPr lang="en-US"/>
        </a:p>
      </dgm:t>
    </dgm:pt>
    <dgm:pt modelId="{EB7DFE00-A0E0-437F-9801-3256BDC8A454}">
      <dgm:prSet phldrT="[Text]" custT="1"/>
      <dgm:spPr>
        <a:xfrm>
          <a:off x="2900592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QANS (Quick Assessment and Nationwide Screening)</a:t>
          </a:r>
        </a:p>
      </dgm:t>
    </dgm:pt>
    <dgm:pt modelId="{A2BAA9BF-7EB4-41D2-AB08-5C85C2B03FD5}" type="parTrans" cxnId="{C5129CD5-4D28-417F-8A4E-EDB2B08759A4}">
      <dgm:prSet/>
      <dgm:spPr/>
      <dgm:t>
        <a:bodyPr/>
        <a:lstStyle/>
        <a:p>
          <a:endParaRPr lang="en-US"/>
        </a:p>
      </dgm:t>
    </dgm:pt>
    <dgm:pt modelId="{15FB89B2-3434-4BC9-AB11-29764873A10F}" type="sibTrans" cxnId="{C5129CD5-4D28-417F-8A4E-EDB2B08759A4}">
      <dgm:prSet/>
      <dgm:spPr/>
      <dgm:t>
        <a:bodyPr/>
        <a:lstStyle/>
        <a:p>
          <a:endParaRPr lang="en-US"/>
        </a:p>
      </dgm:t>
    </dgm:pt>
    <dgm:pt modelId="{5EA55988-2849-432C-B317-520E9BD6480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4349699" y="418038"/>
          <a:ext cx="1665107" cy="666043"/>
        </a:xfrm>
        <a:prstGeom prst="chevron">
          <a:avLst/>
        </a:prstGeom>
        <a:gradFill rotWithShape="1">
          <a:gsLst>
            <a:gs pos="0">
              <a:srgbClr val="F79646">
                <a:tint val="50000"/>
                <a:satMod val="300000"/>
              </a:srgbClr>
            </a:gs>
            <a:gs pos="35000">
              <a:srgbClr val="F79646">
                <a:tint val="37000"/>
                <a:satMod val="300000"/>
              </a:srgbClr>
            </a:gs>
            <a:gs pos="100000">
              <a:srgbClr val="F7964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2013-2015</a:t>
          </a:r>
        </a:p>
      </dgm:t>
    </dgm:pt>
    <dgm:pt modelId="{D82CE56F-F2FB-41F5-BDE8-A436A0C3833D}" type="parTrans" cxnId="{5D83DB5F-7F88-4801-BF5A-A78C39BAD50B}">
      <dgm:prSet/>
      <dgm:spPr/>
      <dgm:t>
        <a:bodyPr/>
        <a:lstStyle/>
        <a:p>
          <a:endParaRPr lang="en-US"/>
        </a:p>
      </dgm:t>
    </dgm:pt>
    <dgm:pt modelId="{5ED29ACD-3BA1-47B1-89BA-94AF74DF2B98}" type="sibTrans" cxnId="{5D83DB5F-7F88-4801-BF5A-A78C39BAD50B}">
      <dgm:prSet/>
      <dgm:spPr/>
      <dgm:t>
        <a:bodyPr/>
        <a:lstStyle/>
        <a:p>
          <a:endParaRPr lang="en-US"/>
        </a:p>
      </dgm:t>
    </dgm:pt>
    <dgm:pt modelId="{FC2ED54D-5D51-4C70-B2C9-CAB2AE012E85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57150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1BB57E0-3497-4290-84C1-01409F8DEB64}" type="sibTrans" cxnId="{278FD459-1D84-4BF6-9E3A-30FBB25E3FA8}">
      <dgm:prSet/>
      <dgm:spPr/>
      <dgm:t>
        <a:bodyPr/>
        <a:lstStyle/>
        <a:p>
          <a:endParaRPr lang="en-US"/>
        </a:p>
      </dgm:t>
    </dgm:pt>
    <dgm:pt modelId="{73E90864-A0A2-42C5-85DD-E8E52FD2A532}" type="parTrans" cxnId="{278FD459-1D84-4BF6-9E3A-30FBB25E3FA8}">
      <dgm:prSet/>
      <dgm:spPr/>
      <dgm:t>
        <a:bodyPr/>
        <a:lstStyle/>
        <a:p>
          <a:endParaRPr lang="en-US"/>
        </a:p>
      </dgm:t>
    </dgm:pt>
    <dgm:pt modelId="{BBE5EBC6-753E-4265-9366-CB9072D35DF1}">
      <dgm:prSet phldrT="[Text]"/>
      <dgm:spPr>
        <a:xfrm>
          <a:off x="2900592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0CCB0E7-EAB1-413A-B73B-19CF5F9B40F5}" type="parTrans" cxnId="{324C992C-36AF-4A39-B3E8-D2C9532FA100}">
      <dgm:prSet/>
      <dgm:spPr/>
      <dgm:t>
        <a:bodyPr/>
        <a:lstStyle/>
        <a:p>
          <a:endParaRPr lang="en-US"/>
        </a:p>
      </dgm:t>
    </dgm:pt>
    <dgm:pt modelId="{D4B53666-2F0C-48A8-853E-D07A6AD36B2B}" type="sibTrans" cxnId="{324C992C-36AF-4A39-B3E8-D2C9532FA100}">
      <dgm:prSet/>
      <dgm:spPr/>
      <dgm:t>
        <a:bodyPr/>
        <a:lstStyle/>
        <a:p>
          <a:endParaRPr lang="en-US"/>
        </a:p>
      </dgm:t>
    </dgm:pt>
    <dgm:pt modelId="{799A4513-B596-47CC-9A71-E62C33BD81FB}">
      <dgm:prSet custT="1"/>
      <dgm:spPr>
        <a:xfrm>
          <a:off x="2900592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id-ID" sz="1000" dirty="0">
              <a:solidFill>
                <a:srgbClr val="FF0000"/>
              </a:solidFill>
              <a:latin typeface="Calibri"/>
              <a:ea typeface="+mn-ea"/>
              <a:cs typeface="+mn-cs"/>
            </a:rPr>
            <a:t>Fokus pada propinsi Riau dan Kalimantan Barat</a:t>
          </a:r>
          <a:endParaRPr lang="en-US" sz="1000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05275659-84F5-4EEE-BE43-7910AA3C5B84}" type="parTrans" cxnId="{A0F241F6-927D-4B27-84C3-977F8300D799}">
      <dgm:prSet/>
      <dgm:spPr/>
      <dgm:t>
        <a:bodyPr/>
        <a:lstStyle/>
        <a:p>
          <a:endParaRPr lang="en-US"/>
        </a:p>
      </dgm:t>
    </dgm:pt>
    <dgm:pt modelId="{155240A1-DAF3-493F-82A3-538C7BBF0359}" type="sibTrans" cxnId="{A0F241F6-927D-4B27-84C3-977F8300D799}">
      <dgm:prSet/>
      <dgm:spPr/>
      <dgm:t>
        <a:bodyPr/>
        <a:lstStyle/>
        <a:p>
          <a:endParaRPr lang="en-US"/>
        </a:p>
      </dgm:t>
    </dgm:pt>
    <dgm:pt modelId="{3A8987F6-3BFA-43BF-9232-63455EC9C411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Pemetaan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dan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Klasifikasi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Rawa</a:t>
          </a:r>
          <a:endParaRPr lang="en-US" sz="16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DD0E5BB9-A72C-42B8-84A3-7D9E4EF05493}" type="parTrans" cxnId="{54529362-BCD0-4E21-9B5F-EBCB446A765B}">
      <dgm:prSet/>
      <dgm:spPr/>
      <dgm:t>
        <a:bodyPr/>
        <a:lstStyle/>
        <a:p>
          <a:endParaRPr lang="en-US"/>
        </a:p>
      </dgm:t>
    </dgm:pt>
    <dgm:pt modelId="{4BD8290E-C20C-46B2-904E-814D23D10C96}" type="sibTrans" cxnId="{54529362-BCD0-4E21-9B5F-EBCB446A765B}">
      <dgm:prSet/>
      <dgm:spPr/>
      <dgm:t>
        <a:bodyPr/>
        <a:lstStyle/>
        <a:p>
          <a:endParaRPr lang="en-US"/>
        </a:p>
      </dgm:t>
    </dgm:pt>
    <dgm:pt modelId="{BE7B0460-0AF2-42AA-9A51-3EB146DD7C2C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b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Fokus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di </a:t>
          </a:r>
          <a:r>
            <a:rPr lang="en-US" sz="1400" b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Pulau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Sumatera 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(</a:t>
          </a:r>
          <a:r>
            <a:rPr lang="en-US" sz="1400" b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Tahun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2013)</a:t>
          </a:r>
        </a:p>
      </dgm:t>
    </dgm:pt>
    <dgm:pt modelId="{9B9818D1-379D-4A85-A6DF-9E135275F7B5}" type="parTrans" cxnId="{411B5D93-E4A5-46A6-AB9B-AC9969232F4F}">
      <dgm:prSet/>
      <dgm:spPr/>
      <dgm:t>
        <a:bodyPr/>
        <a:lstStyle/>
        <a:p>
          <a:endParaRPr lang="en-US"/>
        </a:p>
      </dgm:t>
    </dgm:pt>
    <dgm:pt modelId="{2C285AB8-9FD6-4D8B-9101-D0B7A49C0C23}" type="sibTrans" cxnId="{411B5D93-E4A5-46A6-AB9B-AC9969232F4F}">
      <dgm:prSet/>
      <dgm:spPr/>
      <dgm:t>
        <a:bodyPr/>
        <a:lstStyle/>
        <a:p>
          <a:endParaRPr lang="en-US"/>
        </a:p>
      </dgm:t>
    </dgm:pt>
    <dgm:pt modelId="{060BDA17-BB10-427F-9557-E811CB6F0F3D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b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Fokus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di </a:t>
          </a:r>
          <a:r>
            <a:rPr lang="en-US" sz="1400" b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Pulau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Kalimantan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(2014)</a:t>
          </a:r>
        </a:p>
      </dgm:t>
    </dgm:pt>
    <dgm:pt modelId="{BBCDD305-903E-49DD-A407-24892AC90A3E}" type="parTrans" cxnId="{65631919-FA3C-4754-B22C-ADA732378404}">
      <dgm:prSet/>
      <dgm:spPr/>
      <dgm:t>
        <a:bodyPr/>
        <a:lstStyle/>
        <a:p>
          <a:endParaRPr lang="en-US"/>
        </a:p>
      </dgm:t>
    </dgm:pt>
    <dgm:pt modelId="{F52C81CE-8232-4A0E-AADE-40DC5046935B}" type="sibTrans" cxnId="{65631919-FA3C-4754-B22C-ADA732378404}">
      <dgm:prSet/>
      <dgm:spPr/>
      <dgm:t>
        <a:bodyPr/>
        <a:lstStyle/>
        <a:p>
          <a:endParaRPr lang="en-US"/>
        </a:p>
      </dgm:t>
    </dgm:pt>
    <dgm:pt modelId="{9B626BDF-D1D8-40C5-93A0-4030B1219630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b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Fokus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di </a:t>
          </a:r>
          <a:r>
            <a:rPr lang="en-US" sz="14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Provinsi</a:t>
          </a:r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Papua </a:t>
          </a: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(2015)</a:t>
          </a:r>
        </a:p>
      </dgm:t>
    </dgm:pt>
    <dgm:pt modelId="{B284AA39-8129-4195-8EF3-51A1903F31FA}" type="parTrans" cxnId="{D79D71E1-6193-43C4-BAE2-4E4715AFFAB5}">
      <dgm:prSet/>
      <dgm:spPr/>
      <dgm:t>
        <a:bodyPr/>
        <a:lstStyle/>
        <a:p>
          <a:endParaRPr lang="en-US"/>
        </a:p>
      </dgm:t>
    </dgm:pt>
    <dgm:pt modelId="{CC77282D-922D-4A2C-BBBC-183431E97162}" type="sibTrans" cxnId="{D79D71E1-6193-43C4-BAE2-4E4715AFFAB5}">
      <dgm:prSet/>
      <dgm:spPr/>
      <dgm:t>
        <a:bodyPr/>
        <a:lstStyle/>
        <a:p>
          <a:endParaRPr lang="en-US"/>
        </a:p>
      </dgm:t>
    </dgm:pt>
    <dgm:pt modelId="{99161B0D-D88A-424B-9E20-41B209D0EEAE}">
      <dgm:prSet phldrT="[Text]" custT="1"/>
      <dgm:spPr>
        <a:xfrm>
          <a:off x="1451484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200" b="1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rPr>
            <a:t>Riau, Jambi, Sumatera Selatan, Kalimantan Tengah </a:t>
          </a:r>
          <a:r>
            <a:rPr lang="en-US" sz="1200" b="1" dirty="0" err="1">
              <a:solidFill>
                <a:srgbClr val="FF0000"/>
              </a:solidFill>
              <a:latin typeface="Calibri" pitchFamily="34" charset="0"/>
              <a:ea typeface="+mn-ea"/>
              <a:cs typeface="+mn-cs"/>
            </a:rPr>
            <a:t>dan</a:t>
          </a:r>
          <a:r>
            <a:rPr lang="en-US" sz="1200" b="1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rPr>
            <a:t> Kalimantan Selatan</a:t>
          </a:r>
        </a:p>
      </dgm:t>
    </dgm:pt>
    <dgm:pt modelId="{BF6EDB66-81F9-4930-B753-D3501CB2F809}" type="parTrans" cxnId="{B5C82F23-034E-461B-A70C-FEAB9DB2D6B4}">
      <dgm:prSet/>
      <dgm:spPr/>
      <dgm:t>
        <a:bodyPr/>
        <a:lstStyle/>
        <a:p>
          <a:endParaRPr lang="en-US"/>
        </a:p>
      </dgm:t>
    </dgm:pt>
    <dgm:pt modelId="{16D552EB-125F-4774-9C21-B8872CFE8887}" type="sibTrans" cxnId="{B5C82F23-034E-461B-A70C-FEAB9DB2D6B4}">
      <dgm:prSet/>
      <dgm:spPr/>
      <dgm:t>
        <a:bodyPr/>
        <a:lstStyle/>
        <a:p>
          <a:endParaRPr lang="en-US"/>
        </a:p>
      </dgm:t>
    </dgm:pt>
    <dgm:pt modelId="{B1B2948D-55D2-4A16-87A1-8684351BF16F}">
      <dgm:prSet phldrT="[Text]" custT="1"/>
      <dgm:spPr>
        <a:xfrm>
          <a:off x="1451484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6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0328DF9C-4524-4CD6-BBE0-908C95D66642}" type="parTrans" cxnId="{FA1EF614-ABBF-4836-95C1-73C3087FA09A}">
      <dgm:prSet/>
      <dgm:spPr/>
      <dgm:t>
        <a:bodyPr/>
        <a:lstStyle/>
        <a:p>
          <a:endParaRPr lang="en-US"/>
        </a:p>
      </dgm:t>
    </dgm:pt>
    <dgm:pt modelId="{C06968BC-ECA0-4CCE-9F7F-5F6721A9F941}" type="sibTrans" cxnId="{FA1EF614-ABBF-4836-95C1-73C3087FA09A}">
      <dgm:prSet/>
      <dgm:spPr/>
      <dgm:t>
        <a:bodyPr/>
        <a:lstStyle/>
        <a:p>
          <a:endParaRPr lang="en-US"/>
        </a:p>
      </dgm:t>
    </dgm:pt>
    <dgm:pt modelId="{6923C668-0EFE-46BA-86DA-E64EB71D6ECD}">
      <dgm:prSet phldrT="[Text]" custT="1"/>
      <dgm:spPr>
        <a:xfrm>
          <a:off x="1451484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6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BD22A25C-620B-4429-9438-A03108D10643}" type="parTrans" cxnId="{11E6BCCB-6908-4917-835D-CB7CCA9CA425}">
      <dgm:prSet/>
      <dgm:spPr/>
      <dgm:t>
        <a:bodyPr/>
        <a:lstStyle/>
        <a:p>
          <a:endParaRPr lang="en-US"/>
        </a:p>
      </dgm:t>
    </dgm:pt>
    <dgm:pt modelId="{A391BE9C-1C6D-499A-BD6A-C0C921000854}" type="sibTrans" cxnId="{11E6BCCB-6908-4917-835D-CB7CCA9CA425}">
      <dgm:prSet/>
      <dgm:spPr/>
      <dgm:t>
        <a:bodyPr/>
        <a:lstStyle/>
        <a:p>
          <a:endParaRPr lang="en-US"/>
        </a:p>
      </dgm:t>
    </dgm:pt>
    <dgm:pt modelId="{9C473DD3-9128-40BF-A4BB-103F0B97F96E}">
      <dgm:prSet custT="1"/>
      <dgm:spPr>
        <a:xfrm>
          <a:off x="2900592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id-ID" sz="1000" dirty="0">
              <a:solidFill>
                <a:prstClr val="black"/>
              </a:solidFill>
              <a:latin typeface="Calibri"/>
              <a:ea typeface="+mn-ea"/>
              <a:cs typeface="+mn-cs"/>
            </a:rPr>
            <a:t>isu penting, seperti tingkat keakuratan peta gambut, identifikasi mata pencaharian yang cocok untuk daerah adaptif, penilaian daerah pertanian yang masih di bawah, identifikasi ketidakkonsistenan dan celah pada perundang-undangan</a:t>
          </a:r>
          <a:endParaRPr lang="en-US" sz="1000" dirty="0">
            <a:solidFill>
              <a:prstClr val="black"/>
            </a:solidFill>
            <a:latin typeface="Calibri"/>
            <a:ea typeface="+mn-ea"/>
            <a:cs typeface="+mn-cs"/>
          </a:endParaRPr>
        </a:p>
      </dgm:t>
    </dgm:pt>
    <dgm:pt modelId="{DFD89014-B5C5-4DDC-95B5-1FB538C256AC}" type="parTrans" cxnId="{219DD8AF-436C-455D-863C-9582A487ADE6}">
      <dgm:prSet/>
      <dgm:spPr/>
      <dgm:t>
        <a:bodyPr/>
        <a:lstStyle/>
        <a:p>
          <a:endParaRPr lang="en-US"/>
        </a:p>
      </dgm:t>
    </dgm:pt>
    <dgm:pt modelId="{9093F3D7-A04F-4336-B397-3670278309D8}" type="sibTrans" cxnId="{219DD8AF-436C-455D-863C-9582A487ADE6}">
      <dgm:prSet/>
      <dgm:spPr/>
      <dgm:t>
        <a:bodyPr/>
        <a:lstStyle/>
        <a:p>
          <a:endParaRPr lang="en-US"/>
        </a:p>
      </dgm:t>
    </dgm:pt>
    <dgm:pt modelId="{B331AD1C-4DC5-4E6A-BE08-056F2263FC77}">
      <dgm:prSet custT="1"/>
      <dgm:spPr>
        <a:xfrm>
          <a:off x="2900592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000" dirty="0">
            <a:solidFill>
              <a:prstClr val="black"/>
            </a:solidFill>
            <a:latin typeface="Calibri"/>
            <a:ea typeface="+mn-ea"/>
            <a:cs typeface="+mn-cs"/>
          </a:endParaRPr>
        </a:p>
      </dgm:t>
    </dgm:pt>
    <dgm:pt modelId="{EECFD96F-1AB3-41E2-85AF-F3A1891A4E45}" type="parTrans" cxnId="{C12FC211-3484-47C2-BA77-959208E56131}">
      <dgm:prSet/>
      <dgm:spPr/>
      <dgm:t>
        <a:bodyPr/>
        <a:lstStyle/>
        <a:p>
          <a:endParaRPr lang="en-US"/>
        </a:p>
      </dgm:t>
    </dgm:pt>
    <dgm:pt modelId="{54641368-9446-489C-BE38-D90799AC9D11}" type="sibTrans" cxnId="{C12FC211-3484-47C2-BA77-959208E56131}">
      <dgm:prSet/>
      <dgm:spPr/>
      <dgm:t>
        <a:bodyPr/>
        <a:lstStyle/>
        <a:p>
          <a:endParaRPr lang="en-US"/>
        </a:p>
      </dgm:t>
    </dgm:pt>
    <dgm:pt modelId="{F580047B-8EFD-4648-A368-D61938165B7F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4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itchFamily="34" charset="0"/>
            <a:ea typeface="+mn-ea"/>
            <a:cs typeface="+mn-cs"/>
          </a:endParaRPr>
        </a:p>
      </dgm:t>
    </dgm:pt>
    <dgm:pt modelId="{C58464A3-26CD-4106-8359-F493BFE8A975}" type="parTrans" cxnId="{8B27F9CD-B63D-41DF-8084-1C854619C861}">
      <dgm:prSet/>
      <dgm:spPr/>
      <dgm:t>
        <a:bodyPr/>
        <a:lstStyle/>
        <a:p>
          <a:endParaRPr lang="en-US"/>
        </a:p>
      </dgm:t>
    </dgm:pt>
    <dgm:pt modelId="{70A85263-0FC0-4CB3-86EA-B05E773A7842}" type="sibTrans" cxnId="{8B27F9CD-B63D-41DF-8084-1C854619C861}">
      <dgm:prSet/>
      <dgm:spPr/>
      <dgm:t>
        <a:bodyPr/>
        <a:lstStyle/>
        <a:p>
          <a:endParaRPr lang="en-US"/>
        </a:p>
      </dgm:t>
    </dgm:pt>
    <dgm:pt modelId="{A8047EC2-D63D-435D-B8A7-687B9841E2C2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4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itchFamily="34" charset="0"/>
            <a:ea typeface="+mn-ea"/>
            <a:cs typeface="+mn-cs"/>
          </a:endParaRPr>
        </a:p>
      </dgm:t>
    </dgm:pt>
    <dgm:pt modelId="{1550AB42-04FB-47FD-8E79-D4A8F19F3980}" type="parTrans" cxnId="{2A5011A6-737E-40BD-BECF-20F19E411ACC}">
      <dgm:prSet/>
      <dgm:spPr/>
      <dgm:t>
        <a:bodyPr/>
        <a:lstStyle/>
        <a:p>
          <a:endParaRPr lang="en-US"/>
        </a:p>
      </dgm:t>
    </dgm:pt>
    <dgm:pt modelId="{C6D90EB9-1D89-4743-AF5F-53B3833107B5}" type="sibTrans" cxnId="{2A5011A6-737E-40BD-BECF-20F19E411ACC}">
      <dgm:prSet/>
      <dgm:spPr/>
      <dgm:t>
        <a:bodyPr/>
        <a:lstStyle/>
        <a:p>
          <a:endParaRPr lang="en-US"/>
        </a:p>
      </dgm:t>
    </dgm:pt>
    <dgm:pt modelId="{1E7E2ED6-16C4-447A-8461-59615341502D}">
      <dgm:prSet phldrT="[Text]" custT="1"/>
      <dgm:spPr>
        <a:xfrm>
          <a:off x="4349699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6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06824438-E0FB-483A-89B1-61D420B833D8}" type="parTrans" cxnId="{234F28AD-AA4B-4CFD-8CD4-0C72B9B9CE50}">
      <dgm:prSet/>
      <dgm:spPr/>
      <dgm:t>
        <a:bodyPr/>
        <a:lstStyle/>
        <a:p>
          <a:endParaRPr lang="en-US"/>
        </a:p>
      </dgm:t>
    </dgm:pt>
    <dgm:pt modelId="{14A40E3F-363F-410F-9D93-5BB191CE11B0}" type="sibTrans" cxnId="{234F28AD-AA4B-4CFD-8CD4-0C72B9B9CE50}">
      <dgm:prSet/>
      <dgm:spPr/>
      <dgm:t>
        <a:bodyPr/>
        <a:lstStyle/>
        <a:p>
          <a:endParaRPr lang="en-US"/>
        </a:p>
      </dgm:t>
    </dgm:pt>
    <dgm:pt modelId="{EB9CEE84-51CC-4EC4-8B22-ABB8110BDB5A}">
      <dgm:prSet phldrT="[Text]" custT="1"/>
      <dgm:spPr>
        <a:xfrm>
          <a:off x="7247915" y="418038"/>
          <a:ext cx="1665107" cy="666043"/>
        </a:xfrm>
        <a:prstGeom prst="chevron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b="1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NOW</a:t>
          </a:r>
          <a:endParaRPr lang="en-US" sz="1400" b="1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</dgm:t>
    </dgm:pt>
    <dgm:pt modelId="{16CE7F6E-EF43-440F-9AF8-BAE1DF75F2A5}" type="parTrans" cxnId="{BBB3F549-2FE3-4E14-A5C2-0B18147390FE}">
      <dgm:prSet/>
      <dgm:spPr/>
      <dgm:t>
        <a:bodyPr/>
        <a:lstStyle/>
        <a:p>
          <a:endParaRPr lang="en-US"/>
        </a:p>
      </dgm:t>
    </dgm:pt>
    <dgm:pt modelId="{035DEAEC-96A5-4B08-A801-839C3462780C}" type="sibTrans" cxnId="{BBB3F549-2FE3-4E14-A5C2-0B18147390FE}">
      <dgm:prSet/>
      <dgm:spPr/>
      <dgm:t>
        <a:bodyPr/>
        <a:lstStyle/>
        <a:p>
          <a:endParaRPr lang="en-US"/>
        </a:p>
      </dgm:t>
    </dgm:pt>
    <dgm:pt modelId="{785DB538-F1BC-4931-9184-485C9AC3C83A}">
      <dgm:prSet phldrT="[Text]" custT="1"/>
      <dgm:spPr>
        <a:xfrm>
          <a:off x="7247915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What’s Next?</a:t>
          </a:r>
        </a:p>
      </dgm:t>
    </dgm:pt>
    <dgm:pt modelId="{6ED77BC8-B995-4271-8204-1F6D1D204913}" type="parTrans" cxnId="{EFEFFC94-A994-4E6A-A4AA-A493FB7C7815}">
      <dgm:prSet/>
      <dgm:spPr/>
      <dgm:t>
        <a:bodyPr/>
        <a:lstStyle/>
        <a:p>
          <a:endParaRPr lang="en-US"/>
        </a:p>
      </dgm:t>
    </dgm:pt>
    <dgm:pt modelId="{027EE3EE-F4EF-4AEB-8EE6-818492F0A337}" type="sibTrans" cxnId="{EFEFFC94-A994-4E6A-A4AA-A493FB7C7815}">
      <dgm:prSet/>
      <dgm:spPr/>
      <dgm:t>
        <a:bodyPr/>
        <a:lstStyle/>
        <a:p>
          <a:endParaRPr lang="en-US"/>
        </a:p>
      </dgm:t>
    </dgm:pt>
    <dgm:pt modelId="{E30D46DB-E896-4557-BAAD-7AA97AED1E1C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d-ID" sz="1400" b="1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Masterplan Ex-Mega Rice Project (EM</a:t>
          </a:r>
          <a:r>
            <a:rPr lang="en-US" sz="1400" b="1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R</a:t>
          </a:r>
          <a:r>
            <a:rPr lang="id-ID" sz="1400" b="1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P)</a:t>
          </a:r>
          <a:endParaRPr lang="en-US" sz="800" b="1" noProof="1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gm:t>
    </dgm:pt>
    <dgm:pt modelId="{99A9F62D-5FE8-4B28-8AAA-F7DA3946F394}" type="parTrans" cxnId="{7E4C0F77-CC2C-4302-BD6E-2C043AED1106}">
      <dgm:prSet/>
      <dgm:spPr/>
      <dgm:t>
        <a:bodyPr/>
        <a:lstStyle/>
        <a:p>
          <a:endParaRPr lang="en-US"/>
        </a:p>
      </dgm:t>
    </dgm:pt>
    <dgm:pt modelId="{0D688B2D-1A12-4747-9988-677592384E7E}" type="sibTrans" cxnId="{7E4C0F77-CC2C-4302-BD6E-2C043AED1106}">
      <dgm:prSet/>
      <dgm:spPr/>
      <dgm:t>
        <a:bodyPr/>
        <a:lstStyle/>
        <a:p>
          <a:endParaRPr lang="en-US"/>
        </a:p>
      </dgm:t>
    </dgm:pt>
    <dgm:pt modelId="{2E5BFEDB-6EB9-411B-B90D-244CF8258D12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050" dirty="0">
              <a:solidFill>
                <a:srgbClr val="FF0000"/>
              </a:solidFill>
              <a:latin typeface="Calibri"/>
              <a:ea typeface="+mn-ea"/>
              <a:cs typeface="+mn-cs"/>
            </a:rPr>
            <a:t> perumusan roadmap untuk daerah rawa di Indonesia</a:t>
          </a:r>
          <a:r>
            <a:rPr lang="id-ID" sz="1050" b="1" noProof="1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rPr>
            <a:t> </a:t>
          </a:r>
          <a:endParaRPr lang="en-US" sz="105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05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A7A7CC4-CC58-44CD-9243-F7CDBC1604CB}" type="parTrans" cxnId="{CEEF7265-6E68-4399-9099-FF02F149442D}">
      <dgm:prSet/>
      <dgm:spPr/>
      <dgm:t>
        <a:bodyPr/>
        <a:lstStyle/>
        <a:p>
          <a:endParaRPr lang="en-US"/>
        </a:p>
      </dgm:t>
    </dgm:pt>
    <dgm:pt modelId="{234C1CE5-375A-47B3-B80C-F11EA86E269C}" type="sibTrans" cxnId="{CEEF7265-6E68-4399-9099-FF02F149442D}">
      <dgm:prSet/>
      <dgm:spPr/>
      <dgm:t>
        <a:bodyPr/>
        <a:lstStyle/>
        <a:p>
          <a:endParaRPr lang="en-US"/>
        </a:p>
      </dgm:t>
    </dgm:pt>
    <dgm:pt modelId="{B74A3CE8-1D25-4CD2-A421-7E708589E08B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v-SE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pedoman teknis dan lainnya untuk rehabilitasi dan pembangunan berkelanjutan</a:t>
          </a:r>
          <a:endParaRPr lang="en-US" sz="900" b="1" noProof="1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</dgm:t>
    </dgm:pt>
    <dgm:pt modelId="{9A947E19-6E31-4EBD-9C83-ED5BC5C461B7}" type="parTrans" cxnId="{B0DF4640-01D1-4139-A5DD-D01362CF46F4}">
      <dgm:prSet/>
      <dgm:spPr/>
      <dgm:t>
        <a:bodyPr/>
        <a:lstStyle/>
        <a:p>
          <a:endParaRPr lang="en-US"/>
        </a:p>
      </dgm:t>
    </dgm:pt>
    <dgm:pt modelId="{FF7F8B12-0281-497C-9C40-F2F1C4D8E36B}" type="sibTrans" cxnId="{B0DF4640-01D1-4139-A5DD-D01362CF46F4}">
      <dgm:prSet/>
      <dgm:spPr/>
      <dgm:t>
        <a:bodyPr/>
        <a:lstStyle/>
        <a:p>
          <a:endParaRPr lang="en-US"/>
        </a:p>
      </dgm:t>
    </dgm:pt>
    <dgm:pt modelId="{BE750493-02E1-4201-B204-E140AD61C493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57150" indent="0"/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pendekatan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spasial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,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menggunakan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lanskap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eko-hidrologi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sebagai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dasar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dan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makro-zonasi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serta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manajemen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unit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untuk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perencanaan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tindakan</a:t>
          </a:r>
          <a:r>
            <a:rPr lang="en-US" sz="9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selanjutnya</a:t>
          </a:r>
          <a:endParaRPr lang="en-US" sz="900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7B7CF168-94AB-44F2-A8B3-5D40B5E1D883}" type="parTrans" cxnId="{494EAD9F-9F13-49AB-829A-1574128110A3}">
      <dgm:prSet/>
      <dgm:spPr/>
      <dgm:t>
        <a:bodyPr/>
        <a:lstStyle/>
        <a:p>
          <a:endParaRPr lang="en-US"/>
        </a:p>
      </dgm:t>
    </dgm:pt>
    <dgm:pt modelId="{F1A2D9D2-B6A4-4C33-B4F4-8060FBF2F838}" type="sibTrans" cxnId="{494EAD9F-9F13-49AB-829A-1574128110A3}">
      <dgm:prSet/>
      <dgm:spPr/>
      <dgm:t>
        <a:bodyPr/>
        <a:lstStyle/>
        <a:p>
          <a:endParaRPr lang="en-US"/>
        </a:p>
      </dgm:t>
    </dgm:pt>
    <dgm:pt modelId="{ED6A12C0-CB22-494B-970D-6EC28169DE29}">
      <dgm:prSet phldrT="[Text]" custT="1"/>
      <dgm:spPr>
        <a:xfrm>
          <a:off x="237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d-ID" sz="900" b="1" noProof="1">
            <a:solidFill>
              <a:srgbClr val="0070C0"/>
            </a:solidFill>
            <a:latin typeface="Calibri" pitchFamily="34" charset="0"/>
            <a:ea typeface="+mn-ea"/>
            <a:cs typeface="Arial" charset="0"/>
          </a:endParaRPr>
        </a:p>
      </dgm:t>
    </dgm:pt>
    <dgm:pt modelId="{98C281A9-E15F-450D-A24A-6964606D5539}" type="parTrans" cxnId="{A4CA2848-1775-428D-90F4-5CC1BD90B73C}">
      <dgm:prSet/>
      <dgm:spPr/>
      <dgm:t>
        <a:bodyPr/>
        <a:lstStyle/>
        <a:p>
          <a:endParaRPr lang="en-US"/>
        </a:p>
      </dgm:t>
    </dgm:pt>
    <dgm:pt modelId="{BBA5E616-77C5-4C2E-B4E4-FE50B00CBB82}" type="sibTrans" cxnId="{A4CA2848-1775-428D-90F4-5CC1BD90B73C}">
      <dgm:prSet/>
      <dgm:spPr/>
      <dgm:t>
        <a:bodyPr/>
        <a:lstStyle/>
        <a:p>
          <a:endParaRPr lang="en-US"/>
        </a:p>
      </dgm:t>
    </dgm:pt>
    <dgm:pt modelId="{A816AB20-4ED6-4FFF-972C-572D8CB6068C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xfrm>
          <a:off x="5798807" y="418038"/>
          <a:ext cx="1665107" cy="666043"/>
        </a:xfrm>
        <a:prstGeom prst="chevron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1600" b="1" dirty="0">
              <a:solidFill>
                <a:sysClr val="windowText" lastClr="000000"/>
              </a:solidFill>
              <a:latin typeface="Calibri" pitchFamily="34" charset="0"/>
              <a:ea typeface="+mn-ea"/>
              <a:cs typeface="+mn-cs"/>
            </a:rPr>
            <a:t>2017</a:t>
          </a:r>
        </a:p>
      </dgm:t>
    </dgm:pt>
    <dgm:pt modelId="{34B0BC02-B2B8-487C-BADF-EDB006CD34BD}" type="parTrans" cxnId="{8FC2DB96-776E-4686-8A10-834256432296}">
      <dgm:prSet/>
      <dgm:spPr/>
      <dgm:t>
        <a:bodyPr/>
        <a:lstStyle/>
        <a:p>
          <a:endParaRPr lang="en-US"/>
        </a:p>
      </dgm:t>
    </dgm:pt>
    <dgm:pt modelId="{41807489-4C63-45F2-8C1E-2F03D8968E6C}" type="sibTrans" cxnId="{8FC2DB96-776E-4686-8A10-834256432296}">
      <dgm:prSet/>
      <dgm:spPr/>
      <dgm:t>
        <a:bodyPr/>
        <a:lstStyle/>
        <a:p>
          <a:endParaRPr lang="en-US"/>
        </a:p>
      </dgm:t>
    </dgm:pt>
    <dgm:pt modelId="{ED92CC42-C9AD-43F8-9EE5-F6ECD7357082}">
      <dgm:prSet phldrT="[Text]" custT="1"/>
      <dgm:spPr>
        <a:xfrm>
          <a:off x="579880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Pedoman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Peningkatan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Irigasi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Rawa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Lebak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dan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Pasang</a:t>
          </a:r>
          <a:r>
            <a:rPr lang="en-US" sz="1600" b="1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Surut</a:t>
          </a:r>
          <a:endParaRPr lang="en-US" sz="16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F51006DE-98BC-4BEE-8CDF-C6444DFA9E36}" type="parTrans" cxnId="{E7605CE8-349A-47AE-A662-C990111C8B9F}">
      <dgm:prSet/>
      <dgm:spPr/>
      <dgm:t>
        <a:bodyPr/>
        <a:lstStyle/>
        <a:p>
          <a:endParaRPr lang="en-US"/>
        </a:p>
      </dgm:t>
    </dgm:pt>
    <dgm:pt modelId="{54EED0A4-226C-41F7-B832-8B2988395433}" type="sibTrans" cxnId="{E7605CE8-349A-47AE-A662-C990111C8B9F}">
      <dgm:prSet/>
      <dgm:spPr/>
      <dgm:t>
        <a:bodyPr/>
        <a:lstStyle/>
        <a:p>
          <a:endParaRPr lang="en-US"/>
        </a:p>
      </dgm:t>
    </dgm:pt>
    <dgm:pt modelId="{F34B9B60-B348-44C6-8491-7F7411C1105C}">
      <dgm:prSet phldrT="[Text]" custT="1"/>
      <dgm:spPr>
        <a:xfrm>
          <a:off x="579880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Surat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Edaran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Dirjen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SDA No. 19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Tahun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2017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Tentang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Pedoman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Peningkatan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Irigasi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Rawa</a:t>
          </a:r>
          <a:r>
            <a:rPr lang="en-US" sz="10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Pasang</a:t>
          </a:r>
          <a:r>
            <a:rPr lang="en-US" sz="10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Surut</a:t>
          </a:r>
          <a:endParaRPr lang="en-US" sz="105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1AC0AD3D-8637-4D8F-AB13-DD018AFB01E9}" type="parTrans" cxnId="{D6A1247C-ADCF-4E0C-9A17-DE111A30C078}">
      <dgm:prSet/>
      <dgm:spPr/>
      <dgm:t>
        <a:bodyPr/>
        <a:lstStyle/>
        <a:p>
          <a:endParaRPr lang="en-US"/>
        </a:p>
      </dgm:t>
    </dgm:pt>
    <dgm:pt modelId="{13108893-BAC0-419E-A6F7-DA5D2BC98B77}" type="sibTrans" cxnId="{D6A1247C-ADCF-4E0C-9A17-DE111A30C078}">
      <dgm:prSet/>
      <dgm:spPr/>
      <dgm:t>
        <a:bodyPr/>
        <a:lstStyle/>
        <a:p>
          <a:endParaRPr lang="en-US"/>
        </a:p>
      </dgm:t>
    </dgm:pt>
    <dgm:pt modelId="{347DFAEA-6BAA-4427-8EFF-720B8D6E2B2A}">
      <dgm:prSet phldrT="[Text]" custT="1"/>
      <dgm:spPr>
        <a:xfrm>
          <a:off x="579880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60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975A6E9A-2CEE-486C-89C4-2283AF6BB953}" type="parTrans" cxnId="{16735369-DA3A-4B6D-8D9B-FC7DAC0FDF6E}">
      <dgm:prSet/>
      <dgm:spPr/>
      <dgm:t>
        <a:bodyPr/>
        <a:lstStyle/>
        <a:p>
          <a:endParaRPr lang="en-US"/>
        </a:p>
      </dgm:t>
    </dgm:pt>
    <dgm:pt modelId="{A03A4C7E-F660-47C1-8409-7409A471D69F}" type="sibTrans" cxnId="{16735369-DA3A-4B6D-8D9B-FC7DAC0FDF6E}">
      <dgm:prSet/>
      <dgm:spPr/>
      <dgm:t>
        <a:bodyPr/>
        <a:lstStyle/>
        <a:p>
          <a:endParaRPr lang="en-US"/>
        </a:p>
      </dgm:t>
    </dgm:pt>
    <dgm:pt modelId="{6076CA7E-330F-4BC1-9EBD-3DB33FF753A4}">
      <dgm:prSet phldrT="[Text]" custT="1"/>
      <dgm:spPr>
        <a:xfrm>
          <a:off x="579880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Surat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Edaran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Dirjen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SDA No. 20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Tahun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2017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Tentang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Pedoman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Peningkatan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Irigasi</a:t>
          </a:r>
          <a:r>
            <a:rPr lang="en-US" sz="105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Rawa</a:t>
          </a:r>
          <a:r>
            <a:rPr lang="en-US" sz="10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Lebak</a:t>
          </a:r>
          <a:endParaRPr lang="en-US" sz="105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54C0FC50-4439-44B6-B713-816E13347050}" type="parTrans" cxnId="{8B024837-4970-41C3-86B0-A5D02DDC5CF5}">
      <dgm:prSet/>
      <dgm:spPr/>
      <dgm:t>
        <a:bodyPr/>
        <a:lstStyle/>
        <a:p>
          <a:endParaRPr lang="en-US"/>
        </a:p>
      </dgm:t>
    </dgm:pt>
    <dgm:pt modelId="{C1536641-1D1B-422F-8177-4DFEABDDBD3C}" type="sibTrans" cxnId="{8B024837-4970-41C3-86B0-A5D02DDC5CF5}">
      <dgm:prSet/>
      <dgm:spPr/>
      <dgm:t>
        <a:bodyPr/>
        <a:lstStyle/>
        <a:p>
          <a:endParaRPr lang="en-US"/>
        </a:p>
      </dgm:t>
    </dgm:pt>
    <dgm:pt modelId="{C0E8B6F0-ACE2-46B0-8334-7293B629CD7D}">
      <dgm:prSet phldrT="[Text]" custT="1"/>
      <dgm:spPr>
        <a:xfrm>
          <a:off x="5798807" y="1167336"/>
          <a:ext cx="1332086" cy="387562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en-US" sz="1050" b="1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gm:t>
    </dgm:pt>
    <dgm:pt modelId="{46FD015E-2A33-4BED-A7D3-73902DF3D7A1}" type="parTrans" cxnId="{6873CEB5-1AA8-4DCB-B406-251A9BB16431}">
      <dgm:prSet/>
      <dgm:spPr/>
      <dgm:t>
        <a:bodyPr/>
        <a:lstStyle/>
        <a:p>
          <a:endParaRPr lang="en-US"/>
        </a:p>
      </dgm:t>
    </dgm:pt>
    <dgm:pt modelId="{040F046B-1C4F-4B03-B970-B0F7E30AE45F}" type="sibTrans" cxnId="{6873CEB5-1AA8-4DCB-B406-251A9BB16431}">
      <dgm:prSet/>
      <dgm:spPr/>
      <dgm:t>
        <a:bodyPr/>
        <a:lstStyle/>
        <a:p>
          <a:endParaRPr lang="en-US"/>
        </a:p>
      </dgm:t>
    </dgm:pt>
    <dgm:pt modelId="{C8F4DD3D-0915-47A4-8E6F-9EA64F1722B8}" type="pres">
      <dgm:prSet presAssocID="{26E157C0-9BA5-402E-9813-3AD4C25E9770}" presName="Name0" presStyleCnt="0">
        <dgm:presLayoutVars>
          <dgm:dir/>
          <dgm:animLvl val="lvl"/>
          <dgm:resizeHandles val="exact"/>
        </dgm:presLayoutVars>
      </dgm:prSet>
      <dgm:spPr/>
    </dgm:pt>
    <dgm:pt modelId="{A92FEB0F-2C55-4EBD-B4A3-06F252BC1FB4}" type="pres">
      <dgm:prSet presAssocID="{937AD0D4-BA41-40B5-A4DD-EDF85C29EBA7}" presName="composite" presStyleCnt="0"/>
      <dgm:spPr/>
    </dgm:pt>
    <dgm:pt modelId="{F944D04F-B903-48D6-B0EC-9DEE89E2A932}" type="pres">
      <dgm:prSet presAssocID="{937AD0D4-BA41-40B5-A4DD-EDF85C29EBA7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85AB5EF-93F0-4409-9CE4-93B023A39762}" type="pres">
      <dgm:prSet presAssocID="{937AD0D4-BA41-40B5-A4DD-EDF85C29EBA7}" presName="desTx" presStyleLbl="revTx" presStyleIdx="0" presStyleCnt="6">
        <dgm:presLayoutVars>
          <dgm:bulletEnabled val="1"/>
        </dgm:presLayoutVars>
      </dgm:prSet>
      <dgm:spPr/>
    </dgm:pt>
    <dgm:pt modelId="{6B867598-1436-4291-B3D4-73693D9562E2}" type="pres">
      <dgm:prSet presAssocID="{A04576C3-822B-4141-80E8-55EB4C431C4C}" presName="space" presStyleCnt="0"/>
      <dgm:spPr/>
    </dgm:pt>
    <dgm:pt modelId="{782A97C1-4071-4FDD-B89F-0F217B6B0CCF}" type="pres">
      <dgm:prSet presAssocID="{6B936FD8-E8C6-43C6-A1A5-DC2C83B261E4}" presName="composite" presStyleCnt="0"/>
      <dgm:spPr/>
    </dgm:pt>
    <dgm:pt modelId="{60FBA43B-8369-455C-B997-0F80F777CF08}" type="pres">
      <dgm:prSet presAssocID="{6B936FD8-E8C6-43C6-A1A5-DC2C83B261E4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302FA3AB-011A-4A2D-91CA-0B083FF4F4A1}" type="pres">
      <dgm:prSet presAssocID="{6B936FD8-E8C6-43C6-A1A5-DC2C83B261E4}" presName="desTx" presStyleLbl="revTx" presStyleIdx="1" presStyleCnt="6">
        <dgm:presLayoutVars>
          <dgm:bulletEnabled val="1"/>
        </dgm:presLayoutVars>
      </dgm:prSet>
      <dgm:spPr/>
    </dgm:pt>
    <dgm:pt modelId="{DE61BA02-4ED5-4D4B-98D5-2E1563EE289C}" type="pres">
      <dgm:prSet presAssocID="{C0464894-A583-47AB-8618-8EB29AF7B345}" presName="space" presStyleCnt="0"/>
      <dgm:spPr/>
    </dgm:pt>
    <dgm:pt modelId="{C25C9574-A184-4C4B-B54A-11C2CF2EA815}" type="pres">
      <dgm:prSet presAssocID="{1B3AF900-61F3-4FE0-A1EB-CD1FBDE7F83F}" presName="composite" presStyleCnt="0"/>
      <dgm:spPr/>
    </dgm:pt>
    <dgm:pt modelId="{C31AEA13-7AD5-4DF5-BE0D-62861EFE6C84}" type="pres">
      <dgm:prSet presAssocID="{1B3AF900-61F3-4FE0-A1EB-CD1FBDE7F83F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472C683-868B-4E6B-92E9-083A8C440681}" type="pres">
      <dgm:prSet presAssocID="{1B3AF900-61F3-4FE0-A1EB-CD1FBDE7F83F}" presName="desTx" presStyleLbl="revTx" presStyleIdx="2" presStyleCnt="6">
        <dgm:presLayoutVars>
          <dgm:bulletEnabled val="1"/>
        </dgm:presLayoutVars>
      </dgm:prSet>
      <dgm:spPr/>
    </dgm:pt>
    <dgm:pt modelId="{142BE182-DCD0-45DF-A6CE-64782F6D3C6A}" type="pres">
      <dgm:prSet presAssocID="{F1ABA880-E37E-4E0B-8F58-9E5ADD345C30}" presName="space" presStyleCnt="0"/>
      <dgm:spPr/>
    </dgm:pt>
    <dgm:pt modelId="{B73962A8-9725-4251-B978-AC8DE44BD5E4}" type="pres">
      <dgm:prSet presAssocID="{5EA55988-2849-432C-B317-520E9BD6480C}" presName="composite" presStyleCnt="0"/>
      <dgm:spPr/>
    </dgm:pt>
    <dgm:pt modelId="{5275D5FB-F58B-4479-A6A7-F3CAE77A83CD}" type="pres">
      <dgm:prSet presAssocID="{5EA55988-2849-432C-B317-520E9BD6480C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4E385F5-2631-4587-B89F-E622355542EB}" type="pres">
      <dgm:prSet presAssocID="{5EA55988-2849-432C-B317-520E9BD6480C}" presName="desTx" presStyleLbl="revTx" presStyleIdx="3" presStyleCnt="6">
        <dgm:presLayoutVars>
          <dgm:bulletEnabled val="1"/>
        </dgm:presLayoutVars>
      </dgm:prSet>
      <dgm:spPr/>
    </dgm:pt>
    <dgm:pt modelId="{D63C1B4D-3F60-4B2F-B5EA-3B8C52F15B68}" type="pres">
      <dgm:prSet presAssocID="{5ED29ACD-3BA1-47B1-89BA-94AF74DF2B98}" presName="space" presStyleCnt="0"/>
      <dgm:spPr/>
    </dgm:pt>
    <dgm:pt modelId="{EAB4EF99-560F-4794-8341-D0EB49D5D02A}" type="pres">
      <dgm:prSet presAssocID="{A816AB20-4ED6-4FFF-972C-572D8CB6068C}" presName="composite" presStyleCnt="0"/>
      <dgm:spPr/>
    </dgm:pt>
    <dgm:pt modelId="{83E049D5-5CD5-47D3-831B-80D46ABC26D6}" type="pres">
      <dgm:prSet presAssocID="{A816AB20-4ED6-4FFF-972C-572D8CB6068C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AF678B8-09A6-4F7C-A5B7-12DBA13F7579}" type="pres">
      <dgm:prSet presAssocID="{A816AB20-4ED6-4FFF-972C-572D8CB6068C}" presName="desTx" presStyleLbl="revTx" presStyleIdx="4" presStyleCnt="6">
        <dgm:presLayoutVars>
          <dgm:bulletEnabled val="1"/>
        </dgm:presLayoutVars>
      </dgm:prSet>
      <dgm:spPr/>
    </dgm:pt>
    <dgm:pt modelId="{B6F22188-0616-461D-BA50-4CCF0E8D9A17}" type="pres">
      <dgm:prSet presAssocID="{41807489-4C63-45F2-8C1E-2F03D8968E6C}" presName="space" presStyleCnt="0"/>
      <dgm:spPr/>
    </dgm:pt>
    <dgm:pt modelId="{A2F3D2EB-1ED4-42AA-9DE9-2D3AC6089D7E}" type="pres">
      <dgm:prSet presAssocID="{EB9CEE84-51CC-4EC4-8B22-ABB8110BDB5A}" presName="composite" presStyleCnt="0"/>
      <dgm:spPr/>
    </dgm:pt>
    <dgm:pt modelId="{595258FB-5D32-44E8-972A-7B8FF4524F7F}" type="pres">
      <dgm:prSet presAssocID="{EB9CEE84-51CC-4EC4-8B22-ABB8110BDB5A}" presName="par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C9F71010-D7D8-4C19-B9EA-5F96BB95C133}" type="pres">
      <dgm:prSet presAssocID="{EB9CEE84-51CC-4EC4-8B22-ABB8110BDB5A}" presName="desTx" presStyleLbl="revTx" presStyleIdx="5" presStyleCnt="6">
        <dgm:presLayoutVars>
          <dgm:bulletEnabled val="1"/>
        </dgm:presLayoutVars>
      </dgm:prSet>
      <dgm:spPr/>
    </dgm:pt>
  </dgm:ptLst>
  <dgm:cxnLst>
    <dgm:cxn modelId="{ADC9EA01-D5FA-47C9-B5B2-1A050F651720}" type="presOf" srcId="{8B209D38-2484-4C58-995A-40B7566AEE9F}" destId="{302FA3AB-011A-4A2D-91CA-0B083FF4F4A1}" srcOrd="0" destOrd="0" presId="urn:microsoft.com/office/officeart/2005/8/layout/chevron1"/>
    <dgm:cxn modelId="{F43B7403-63D2-4EC7-B07A-ED5EA1A56AFA}" srcId="{6B936FD8-E8C6-43C6-A1A5-DC2C83B261E4}" destId="{8B209D38-2484-4C58-995A-40B7566AEE9F}" srcOrd="0" destOrd="0" parTransId="{55F77D35-262E-4801-AED3-9F924AA4B562}" sibTransId="{C5F3AE82-4C9F-498F-ACC5-A9D7452CD13B}"/>
    <dgm:cxn modelId="{E1F3B007-EEA7-44A0-9628-8D6EFD5E5539}" type="presOf" srcId="{9C473DD3-9128-40BF-A4BB-103F0B97F96E}" destId="{C472C683-868B-4E6B-92E9-083A8C440681}" srcOrd="0" destOrd="4" presId="urn:microsoft.com/office/officeart/2005/8/layout/chevron1"/>
    <dgm:cxn modelId="{25CC5109-DCED-49C0-BEDD-C45E97376E83}" type="presOf" srcId="{B1B2948D-55D2-4A16-87A1-8684351BF16F}" destId="{302FA3AB-011A-4A2D-91CA-0B083FF4F4A1}" srcOrd="0" destOrd="1" presId="urn:microsoft.com/office/officeart/2005/8/layout/chevron1"/>
    <dgm:cxn modelId="{0FB13A0F-1945-4E52-94CB-AED1458B4726}" type="presOf" srcId="{F34B9B60-B348-44C6-8491-7F7411C1105C}" destId="{6AF678B8-09A6-4F7C-A5B7-12DBA13F7579}" srcOrd="0" destOrd="2" presId="urn:microsoft.com/office/officeart/2005/8/layout/chevron1"/>
    <dgm:cxn modelId="{4D249E0F-FD07-49A4-9814-CF2D0E33ACC5}" srcId="{937AD0D4-BA41-40B5-A4DD-EDF85C29EBA7}" destId="{2883D258-5D06-4839-B030-7D34E4249C48}" srcOrd="0" destOrd="0" parTransId="{F2D05891-7E8E-4E1D-8E29-6C3E74DFDFD3}" sibTransId="{5155902F-99FE-4D00-B31C-FD8B5CF77084}"/>
    <dgm:cxn modelId="{C12FC211-3484-47C2-BA77-959208E56131}" srcId="{1B3AF900-61F3-4FE0-A1EB-CD1FBDE7F83F}" destId="{B331AD1C-4DC5-4E6A-BE08-056F2263FC77}" srcOrd="3" destOrd="0" parTransId="{EECFD96F-1AB3-41E2-85AF-F3A1891A4E45}" sibTransId="{54641368-9446-489C-BE38-D90799AC9D11}"/>
    <dgm:cxn modelId="{EA180213-E4C7-4933-91D2-E463E5ACCB3C}" type="presOf" srcId="{2883D258-5D06-4839-B030-7D34E4249C48}" destId="{C85AB5EF-93F0-4409-9CE4-93B023A39762}" srcOrd="0" destOrd="0" presId="urn:microsoft.com/office/officeart/2005/8/layout/chevron1"/>
    <dgm:cxn modelId="{FA1EF614-ABBF-4836-95C1-73C3087FA09A}" srcId="{6B936FD8-E8C6-43C6-A1A5-DC2C83B261E4}" destId="{B1B2948D-55D2-4A16-87A1-8684351BF16F}" srcOrd="1" destOrd="0" parTransId="{0328DF9C-4524-4CD6-BBE0-908C95D66642}" sibTransId="{C06968BC-ECA0-4CCE-9F7F-5F6721A9F941}"/>
    <dgm:cxn modelId="{064E2416-A3B7-4065-9E47-BA592C44056E}" type="presOf" srcId="{BBE5EBC6-753E-4265-9366-CB9072D35DF1}" destId="{C472C683-868B-4E6B-92E9-083A8C440681}" srcOrd="0" destOrd="1" presId="urn:microsoft.com/office/officeart/2005/8/layout/chevron1"/>
    <dgm:cxn modelId="{65631919-FA3C-4754-B22C-ADA732378404}" srcId="{5EA55988-2849-432C-B317-520E9BD6480C}" destId="{060BDA17-BB10-427F-9557-E811CB6F0F3D}" srcOrd="4" destOrd="0" parTransId="{BBCDD305-903E-49DD-A407-24892AC90A3E}" sibTransId="{F52C81CE-8232-4A0E-AADE-40DC5046935B}"/>
    <dgm:cxn modelId="{4C85E91A-F512-4849-AA99-B084D911B4C7}" type="presOf" srcId="{B331AD1C-4DC5-4E6A-BE08-056F2263FC77}" destId="{C472C683-868B-4E6B-92E9-083A8C440681}" srcOrd="0" destOrd="3" presId="urn:microsoft.com/office/officeart/2005/8/layout/chevron1"/>
    <dgm:cxn modelId="{DC48AF22-D5DC-4047-AA56-6DBF3124E9C2}" type="presOf" srcId="{E30D46DB-E896-4557-BAAD-7AA97AED1E1C}" destId="{C85AB5EF-93F0-4409-9CE4-93B023A39762}" srcOrd="0" destOrd="2" presId="urn:microsoft.com/office/officeart/2005/8/layout/chevron1"/>
    <dgm:cxn modelId="{B5C82F23-034E-461B-A70C-FEAB9DB2D6B4}" srcId="{6B936FD8-E8C6-43C6-A1A5-DC2C83B261E4}" destId="{99161B0D-D88A-424B-9E20-41B209D0EEAE}" srcOrd="3" destOrd="0" parTransId="{BF6EDB66-81F9-4930-B753-D3501CB2F809}" sibTransId="{16D552EB-125F-4774-9C21-B8872CFE8887}"/>
    <dgm:cxn modelId="{848F5624-A465-4308-BAF5-4F3985E91995}" type="presOf" srcId="{C0E8B6F0-ACE2-46B0-8334-7293B629CD7D}" destId="{6AF678B8-09A6-4F7C-A5B7-12DBA13F7579}" srcOrd="0" destOrd="3" presId="urn:microsoft.com/office/officeart/2005/8/layout/chevron1"/>
    <dgm:cxn modelId="{324C992C-36AF-4A39-B3E8-D2C9532FA100}" srcId="{1B3AF900-61F3-4FE0-A1EB-CD1FBDE7F83F}" destId="{BBE5EBC6-753E-4265-9366-CB9072D35DF1}" srcOrd="1" destOrd="0" parTransId="{00CCB0E7-EAB1-413A-B73B-19CF5F9B40F5}" sibTransId="{D4B53666-2F0C-48A8-853E-D07A6AD36B2B}"/>
    <dgm:cxn modelId="{5D74FB2D-22E2-4996-8487-9F5691F81D55}" type="presOf" srcId="{6B936FD8-E8C6-43C6-A1A5-DC2C83B261E4}" destId="{60FBA43B-8369-455C-B997-0F80F777CF08}" srcOrd="0" destOrd="0" presId="urn:microsoft.com/office/officeart/2005/8/layout/chevron1"/>
    <dgm:cxn modelId="{054C7C34-698F-43C5-9750-2D20AFDF84DE}" srcId="{26E157C0-9BA5-402E-9813-3AD4C25E9770}" destId="{6B936FD8-E8C6-43C6-A1A5-DC2C83B261E4}" srcOrd="1" destOrd="0" parTransId="{4C9E3D98-565B-496B-A797-FA34FAF332DD}" sibTransId="{C0464894-A583-47AB-8618-8EB29AF7B345}"/>
    <dgm:cxn modelId="{8B024837-4970-41C3-86B0-A5D02DDC5CF5}" srcId="{A816AB20-4ED6-4FFF-972C-572D8CB6068C}" destId="{6076CA7E-330F-4BC1-9EBD-3DB33FF753A4}" srcOrd="4" destOrd="0" parTransId="{54C0FC50-4439-44B6-B713-816E13347050}" sibTransId="{C1536641-1D1B-422F-8177-4DFEABDDBD3C}"/>
    <dgm:cxn modelId="{ACE78238-47AC-4613-ABB4-170B2120FCDB}" type="presOf" srcId="{347DFAEA-6BAA-4427-8EFF-720B8D6E2B2A}" destId="{6AF678B8-09A6-4F7C-A5B7-12DBA13F7579}" srcOrd="0" destOrd="1" presId="urn:microsoft.com/office/officeart/2005/8/layout/chevron1"/>
    <dgm:cxn modelId="{8C234539-0E97-43F5-A18A-09356B61B9F9}" type="presOf" srcId="{A8047EC2-D63D-435D-B8A7-687B9841E2C2}" destId="{B4E385F5-2631-4587-B89F-E622355542EB}" srcOrd="0" destOrd="5" presId="urn:microsoft.com/office/officeart/2005/8/layout/chevron1"/>
    <dgm:cxn modelId="{F17C523A-7695-4FC1-892C-4CB680AF9A9C}" type="presOf" srcId="{3A8987F6-3BFA-43BF-9232-63455EC9C411}" destId="{B4E385F5-2631-4587-B89F-E622355542EB}" srcOrd="0" destOrd="0" presId="urn:microsoft.com/office/officeart/2005/8/layout/chevron1"/>
    <dgm:cxn modelId="{B0DF4640-01D1-4139-A5DD-D01362CF46F4}" srcId="{937AD0D4-BA41-40B5-A4DD-EDF85C29EBA7}" destId="{B74A3CE8-1D25-4CD2-A421-7E708589E08B}" srcOrd="3" destOrd="0" parTransId="{9A947E19-6E31-4EBD-9C83-ED5BC5C461B7}" sibTransId="{FF7F8B12-0281-497C-9C40-F2F1C4D8E36B}"/>
    <dgm:cxn modelId="{6E4AFD40-1D5C-40D2-96E8-B8C462E71D4A}" type="presOf" srcId="{6923C668-0EFE-46BA-86DA-E64EB71D6ECD}" destId="{302FA3AB-011A-4A2D-91CA-0B083FF4F4A1}" srcOrd="0" destOrd="2" presId="urn:microsoft.com/office/officeart/2005/8/layout/chevron1"/>
    <dgm:cxn modelId="{5D83DB5F-7F88-4801-BF5A-A78C39BAD50B}" srcId="{26E157C0-9BA5-402E-9813-3AD4C25E9770}" destId="{5EA55988-2849-432C-B317-520E9BD6480C}" srcOrd="3" destOrd="0" parTransId="{D82CE56F-F2FB-41F5-BDE8-A436A0C3833D}" sibTransId="{5ED29ACD-3BA1-47B1-89BA-94AF74DF2B98}"/>
    <dgm:cxn modelId="{BE7C0741-DEE8-49FD-8961-AE19CC394FF7}" type="presOf" srcId="{FC2ED54D-5D51-4C70-B2C9-CAB2AE012E85}" destId="{C85AB5EF-93F0-4409-9CE4-93B023A39762}" srcOrd="0" destOrd="6" presId="urn:microsoft.com/office/officeart/2005/8/layout/chevron1"/>
    <dgm:cxn modelId="{2312C241-9A8C-41E1-943B-A2BCA0B24340}" type="presOf" srcId="{5EA55988-2849-432C-B317-520E9BD6480C}" destId="{5275D5FB-F58B-4479-A6A7-F3CAE77A83CD}" srcOrd="0" destOrd="0" presId="urn:microsoft.com/office/officeart/2005/8/layout/chevron1"/>
    <dgm:cxn modelId="{54529362-BCD0-4E21-9B5F-EBCB446A765B}" srcId="{5EA55988-2849-432C-B317-520E9BD6480C}" destId="{3A8987F6-3BFA-43BF-9232-63455EC9C411}" srcOrd="0" destOrd="0" parTransId="{DD0E5BB9-A72C-42B8-84A3-7D9E4EF05493}" sibTransId="{4BD8290E-C20C-46B2-904E-814D23D10C96}"/>
    <dgm:cxn modelId="{CEEF7265-6E68-4399-9099-FF02F149442D}" srcId="{937AD0D4-BA41-40B5-A4DD-EDF85C29EBA7}" destId="{2E5BFEDB-6EB9-411B-B90D-244CF8258D12}" srcOrd="1" destOrd="0" parTransId="{4A7A7CC4-CC58-44CD-9243-F7CDBC1604CB}" sibTransId="{234C1CE5-375A-47B3-B80C-F11EA86E269C}"/>
    <dgm:cxn modelId="{F302FB47-3AF1-4F2C-B28C-70DFC9D2DF57}" type="presOf" srcId="{060BDA17-BB10-427F-9557-E811CB6F0F3D}" destId="{B4E385F5-2631-4587-B89F-E622355542EB}" srcOrd="0" destOrd="4" presId="urn:microsoft.com/office/officeart/2005/8/layout/chevron1"/>
    <dgm:cxn modelId="{A4CA2848-1775-428D-90F4-5CC1BD90B73C}" srcId="{937AD0D4-BA41-40B5-A4DD-EDF85C29EBA7}" destId="{ED6A12C0-CB22-494B-970D-6EC28169DE29}" srcOrd="5" destOrd="0" parTransId="{98C281A9-E15F-450D-A24A-6964606D5539}" sibTransId="{BBA5E616-77C5-4C2E-B4E4-FE50B00CBB82}"/>
    <dgm:cxn modelId="{B9310349-3EBC-414F-BBF6-D019C88A261B}" type="presOf" srcId="{9B626BDF-D1D8-40C5-93A0-4030B1219630}" destId="{B4E385F5-2631-4587-B89F-E622355542EB}" srcOrd="0" destOrd="6" presId="urn:microsoft.com/office/officeart/2005/8/layout/chevron1"/>
    <dgm:cxn modelId="{16735369-DA3A-4B6D-8D9B-FC7DAC0FDF6E}" srcId="{A816AB20-4ED6-4FFF-972C-572D8CB6068C}" destId="{347DFAEA-6BAA-4427-8EFF-720B8D6E2B2A}" srcOrd="1" destOrd="0" parTransId="{975A6E9A-2CEE-486C-89C4-2283AF6BB953}" sibTransId="{A03A4C7E-F660-47C1-8409-7409A471D69F}"/>
    <dgm:cxn modelId="{BBB3F549-2FE3-4E14-A5C2-0B18147390FE}" srcId="{26E157C0-9BA5-402E-9813-3AD4C25E9770}" destId="{EB9CEE84-51CC-4EC4-8B22-ABB8110BDB5A}" srcOrd="5" destOrd="0" parTransId="{16CE7F6E-EF43-440F-9AF8-BAE1DF75F2A5}" sibTransId="{035DEAEC-96A5-4B08-A801-839C3462780C}"/>
    <dgm:cxn modelId="{770D5C56-42AD-422F-8D04-80F00E60AFB3}" type="presOf" srcId="{ED6A12C0-CB22-494B-970D-6EC28169DE29}" destId="{C85AB5EF-93F0-4409-9CE4-93B023A39762}" srcOrd="0" destOrd="5" presId="urn:microsoft.com/office/officeart/2005/8/layout/chevron1"/>
    <dgm:cxn modelId="{7E4C0F77-CC2C-4302-BD6E-2C043AED1106}" srcId="{937AD0D4-BA41-40B5-A4DD-EDF85C29EBA7}" destId="{E30D46DB-E896-4557-BAAD-7AA97AED1E1C}" srcOrd="2" destOrd="0" parTransId="{99A9F62D-5FE8-4B28-8AAA-F7DA3946F394}" sibTransId="{0D688B2D-1A12-4747-9988-677592384E7E}"/>
    <dgm:cxn modelId="{278FD459-1D84-4BF6-9E3A-30FBB25E3FA8}" srcId="{937AD0D4-BA41-40B5-A4DD-EDF85C29EBA7}" destId="{FC2ED54D-5D51-4C70-B2C9-CAB2AE012E85}" srcOrd="6" destOrd="0" parTransId="{73E90864-A0A2-42C5-85DD-E8E52FD2A532}" sibTransId="{91BB57E0-3497-4290-84C1-01409F8DEB64}"/>
    <dgm:cxn modelId="{D6A1247C-ADCF-4E0C-9A17-DE111A30C078}" srcId="{A816AB20-4ED6-4FFF-972C-572D8CB6068C}" destId="{F34B9B60-B348-44C6-8491-7F7411C1105C}" srcOrd="2" destOrd="0" parTransId="{1AC0AD3D-8637-4D8F-AB13-DD018AFB01E9}" sibTransId="{13108893-BAC0-419E-A6F7-DA5D2BC98B77}"/>
    <dgm:cxn modelId="{93ACE97F-DD81-4DDE-9B58-781828438A65}" type="presOf" srcId="{785DB538-F1BC-4931-9184-485C9AC3C83A}" destId="{C9F71010-D7D8-4C19-B9EA-5F96BB95C133}" srcOrd="0" destOrd="0" presId="urn:microsoft.com/office/officeart/2005/8/layout/chevron1"/>
    <dgm:cxn modelId="{63D34283-A46D-470A-B01A-B5FE4312847A}" type="presOf" srcId="{BE750493-02E1-4201-B204-E140AD61C493}" destId="{C85AB5EF-93F0-4409-9CE4-93B023A39762}" srcOrd="0" destOrd="4" presId="urn:microsoft.com/office/officeart/2005/8/layout/chevron1"/>
    <dgm:cxn modelId="{BE1F908A-851C-4502-96C4-291063028FD8}" type="presOf" srcId="{1B3AF900-61F3-4FE0-A1EB-CD1FBDE7F83F}" destId="{C31AEA13-7AD5-4DF5-BE0D-62861EFE6C84}" srcOrd="0" destOrd="0" presId="urn:microsoft.com/office/officeart/2005/8/layout/chevron1"/>
    <dgm:cxn modelId="{EE572B92-F3D7-40EE-8FB5-1EA5204FD975}" type="presOf" srcId="{99161B0D-D88A-424B-9E20-41B209D0EEAE}" destId="{302FA3AB-011A-4A2D-91CA-0B083FF4F4A1}" srcOrd="0" destOrd="3" presId="urn:microsoft.com/office/officeart/2005/8/layout/chevron1"/>
    <dgm:cxn modelId="{411B5D93-E4A5-46A6-AB9B-AC9969232F4F}" srcId="{5EA55988-2849-432C-B317-520E9BD6480C}" destId="{BE7B0460-0AF2-42AA-9A51-3EB146DD7C2C}" srcOrd="2" destOrd="0" parTransId="{9B9818D1-379D-4A85-A6DF-9E135275F7B5}" sibTransId="{2C285AB8-9FD6-4D8B-9101-D0B7A49C0C23}"/>
    <dgm:cxn modelId="{E9A3C394-E278-45CC-BE8D-D0EB80CE6A71}" type="presOf" srcId="{EB9CEE84-51CC-4EC4-8B22-ABB8110BDB5A}" destId="{595258FB-5D32-44E8-972A-7B8FF4524F7F}" srcOrd="0" destOrd="0" presId="urn:microsoft.com/office/officeart/2005/8/layout/chevron1"/>
    <dgm:cxn modelId="{EFEFFC94-A994-4E6A-A4AA-A493FB7C7815}" srcId="{EB9CEE84-51CC-4EC4-8B22-ABB8110BDB5A}" destId="{785DB538-F1BC-4931-9184-485C9AC3C83A}" srcOrd="0" destOrd="0" parTransId="{6ED77BC8-B995-4271-8204-1F6D1D204913}" sibTransId="{027EE3EE-F4EF-4AEB-8EE6-818492F0A337}"/>
    <dgm:cxn modelId="{8FC2DB96-776E-4686-8A10-834256432296}" srcId="{26E157C0-9BA5-402E-9813-3AD4C25E9770}" destId="{A816AB20-4ED6-4FFF-972C-572D8CB6068C}" srcOrd="4" destOrd="0" parTransId="{34B0BC02-B2B8-487C-BADF-EDB006CD34BD}" sibTransId="{41807489-4C63-45F2-8C1E-2F03D8968E6C}"/>
    <dgm:cxn modelId="{E8B1DB9A-DB76-46F9-B82F-958A0B0E1EC5}" type="presOf" srcId="{B74A3CE8-1D25-4CD2-A421-7E708589E08B}" destId="{C85AB5EF-93F0-4409-9CE4-93B023A39762}" srcOrd="0" destOrd="3" presId="urn:microsoft.com/office/officeart/2005/8/layout/chevron1"/>
    <dgm:cxn modelId="{494EAD9F-9F13-49AB-829A-1574128110A3}" srcId="{937AD0D4-BA41-40B5-A4DD-EDF85C29EBA7}" destId="{BE750493-02E1-4201-B204-E140AD61C493}" srcOrd="4" destOrd="0" parTransId="{7B7CF168-94AB-44F2-A8B3-5D40B5E1D883}" sibTransId="{F1A2D9D2-B6A4-4C33-B4F4-8060FBF2F838}"/>
    <dgm:cxn modelId="{2A5011A6-737E-40BD-BECF-20F19E411ACC}" srcId="{5EA55988-2849-432C-B317-520E9BD6480C}" destId="{A8047EC2-D63D-435D-B8A7-687B9841E2C2}" srcOrd="5" destOrd="0" parTransId="{1550AB42-04FB-47FD-8E79-D4A8F19F3980}" sibTransId="{C6D90EB9-1D89-4743-AF5F-53B3833107B5}"/>
    <dgm:cxn modelId="{C0EA35A6-AD7C-4138-B5B7-2A4B788DCBBA}" srcId="{26E157C0-9BA5-402E-9813-3AD4C25E9770}" destId="{937AD0D4-BA41-40B5-A4DD-EDF85C29EBA7}" srcOrd="0" destOrd="0" parTransId="{158488D2-947B-48EF-B979-5CB567E678E3}" sibTransId="{A04576C3-822B-4141-80E8-55EB4C431C4C}"/>
    <dgm:cxn modelId="{234F28AD-AA4B-4CFD-8CD4-0C72B9B9CE50}" srcId="{5EA55988-2849-432C-B317-520E9BD6480C}" destId="{1E7E2ED6-16C4-447A-8461-59615341502D}" srcOrd="1" destOrd="0" parTransId="{06824438-E0FB-483A-89B1-61D420B833D8}" sibTransId="{14A40E3F-363F-410F-9D93-5BB191CE11B0}"/>
    <dgm:cxn modelId="{E051AEAE-0601-4393-BF44-FB728307DF68}" type="presOf" srcId="{6076CA7E-330F-4BC1-9EBD-3DB33FF753A4}" destId="{6AF678B8-09A6-4F7C-A5B7-12DBA13F7579}" srcOrd="0" destOrd="4" presId="urn:microsoft.com/office/officeart/2005/8/layout/chevron1"/>
    <dgm:cxn modelId="{219DD8AF-436C-455D-863C-9582A487ADE6}" srcId="{1B3AF900-61F3-4FE0-A1EB-CD1FBDE7F83F}" destId="{9C473DD3-9128-40BF-A4BB-103F0B97F96E}" srcOrd="4" destOrd="0" parTransId="{DFD89014-B5C5-4DDC-95B5-1FB538C256AC}" sibTransId="{9093F3D7-A04F-4336-B397-3670278309D8}"/>
    <dgm:cxn modelId="{6873CEB5-1AA8-4DCB-B406-251A9BB16431}" srcId="{A816AB20-4ED6-4FFF-972C-572D8CB6068C}" destId="{C0E8B6F0-ACE2-46B0-8334-7293B629CD7D}" srcOrd="3" destOrd="0" parTransId="{46FD015E-2A33-4BED-A7D3-73902DF3D7A1}" sibTransId="{040F046B-1C4F-4B03-B970-B0F7E30AE45F}"/>
    <dgm:cxn modelId="{60782CB6-CDFA-45FA-9B6B-2E780AC6E02F}" type="presOf" srcId="{A816AB20-4ED6-4FFF-972C-572D8CB6068C}" destId="{83E049D5-5CD5-47D3-831B-80D46ABC26D6}" srcOrd="0" destOrd="0" presId="urn:microsoft.com/office/officeart/2005/8/layout/chevron1"/>
    <dgm:cxn modelId="{ACB834C0-5E96-4B03-AB24-02DC9A266C44}" type="presOf" srcId="{BE7B0460-0AF2-42AA-9A51-3EB146DD7C2C}" destId="{B4E385F5-2631-4587-B89F-E622355542EB}" srcOrd="0" destOrd="2" presId="urn:microsoft.com/office/officeart/2005/8/layout/chevron1"/>
    <dgm:cxn modelId="{330CADC0-D451-4FB2-9381-EB842EF9D636}" srcId="{26E157C0-9BA5-402E-9813-3AD4C25E9770}" destId="{1B3AF900-61F3-4FE0-A1EB-CD1FBDE7F83F}" srcOrd="2" destOrd="0" parTransId="{CAFC0A20-89D0-4E91-A226-43F989ACBDD0}" sibTransId="{F1ABA880-E37E-4E0B-8F58-9E5ADD345C30}"/>
    <dgm:cxn modelId="{30016FC2-3E9D-4049-9402-BAAA7B35C1E1}" type="presOf" srcId="{799A4513-B596-47CC-9A71-E62C33BD81FB}" destId="{C472C683-868B-4E6B-92E9-083A8C440681}" srcOrd="0" destOrd="2" presId="urn:microsoft.com/office/officeart/2005/8/layout/chevron1"/>
    <dgm:cxn modelId="{221D1DC4-A916-4ABB-9D17-9B2827798972}" type="presOf" srcId="{26E157C0-9BA5-402E-9813-3AD4C25E9770}" destId="{C8F4DD3D-0915-47A4-8E6F-9EA64F1722B8}" srcOrd="0" destOrd="0" presId="urn:microsoft.com/office/officeart/2005/8/layout/chevron1"/>
    <dgm:cxn modelId="{733AA8C6-AF35-4A7C-B735-0F31A7E0D563}" type="presOf" srcId="{F580047B-8EFD-4648-A368-D61938165B7F}" destId="{B4E385F5-2631-4587-B89F-E622355542EB}" srcOrd="0" destOrd="3" presId="urn:microsoft.com/office/officeart/2005/8/layout/chevron1"/>
    <dgm:cxn modelId="{11969FC8-955B-48F6-BDE3-6418D6440962}" type="presOf" srcId="{EB7DFE00-A0E0-437F-9801-3256BDC8A454}" destId="{C472C683-868B-4E6B-92E9-083A8C440681}" srcOrd="0" destOrd="0" presId="urn:microsoft.com/office/officeart/2005/8/layout/chevron1"/>
    <dgm:cxn modelId="{11E6BCCB-6908-4917-835D-CB7CCA9CA425}" srcId="{6B936FD8-E8C6-43C6-A1A5-DC2C83B261E4}" destId="{6923C668-0EFE-46BA-86DA-E64EB71D6ECD}" srcOrd="2" destOrd="0" parTransId="{BD22A25C-620B-4429-9438-A03108D10643}" sibTransId="{A391BE9C-1C6D-499A-BD6A-C0C921000854}"/>
    <dgm:cxn modelId="{8B27F9CD-B63D-41DF-8084-1C854619C861}" srcId="{5EA55988-2849-432C-B317-520E9BD6480C}" destId="{F580047B-8EFD-4648-A368-D61938165B7F}" srcOrd="3" destOrd="0" parTransId="{C58464A3-26CD-4106-8359-F493BFE8A975}" sibTransId="{70A85263-0FC0-4CB3-86EA-B05E773A7842}"/>
    <dgm:cxn modelId="{C5129CD5-4D28-417F-8A4E-EDB2B08759A4}" srcId="{1B3AF900-61F3-4FE0-A1EB-CD1FBDE7F83F}" destId="{EB7DFE00-A0E0-437F-9801-3256BDC8A454}" srcOrd="0" destOrd="0" parTransId="{A2BAA9BF-7EB4-41D2-AB08-5C85C2B03FD5}" sibTransId="{15FB89B2-3434-4BC9-AB11-29764873A10F}"/>
    <dgm:cxn modelId="{D79D71E1-6193-43C4-BAE2-4E4715AFFAB5}" srcId="{5EA55988-2849-432C-B317-520E9BD6480C}" destId="{9B626BDF-D1D8-40C5-93A0-4030B1219630}" srcOrd="6" destOrd="0" parTransId="{B284AA39-8129-4195-8EF3-51A1903F31FA}" sibTransId="{CC77282D-922D-4A2C-BBBC-183431E97162}"/>
    <dgm:cxn modelId="{AE9520E8-6E4E-4799-ABCF-C37945FFA187}" type="presOf" srcId="{1E7E2ED6-16C4-447A-8461-59615341502D}" destId="{B4E385F5-2631-4587-B89F-E622355542EB}" srcOrd="0" destOrd="1" presId="urn:microsoft.com/office/officeart/2005/8/layout/chevron1"/>
    <dgm:cxn modelId="{E7605CE8-349A-47AE-A662-C990111C8B9F}" srcId="{A816AB20-4ED6-4FFF-972C-572D8CB6068C}" destId="{ED92CC42-C9AD-43F8-9EE5-F6ECD7357082}" srcOrd="0" destOrd="0" parTransId="{F51006DE-98BC-4BEE-8CDF-C6444DFA9E36}" sibTransId="{54EED0A4-226C-41F7-B832-8B2988395433}"/>
    <dgm:cxn modelId="{889929EC-1BE8-4DCB-9713-D14761533188}" type="presOf" srcId="{2E5BFEDB-6EB9-411B-B90D-244CF8258D12}" destId="{C85AB5EF-93F0-4409-9CE4-93B023A39762}" srcOrd="0" destOrd="1" presId="urn:microsoft.com/office/officeart/2005/8/layout/chevron1"/>
    <dgm:cxn modelId="{A0F241F6-927D-4B27-84C3-977F8300D799}" srcId="{1B3AF900-61F3-4FE0-A1EB-CD1FBDE7F83F}" destId="{799A4513-B596-47CC-9A71-E62C33BD81FB}" srcOrd="2" destOrd="0" parTransId="{05275659-84F5-4EEE-BE43-7910AA3C5B84}" sibTransId="{155240A1-DAF3-493F-82A3-538C7BBF0359}"/>
    <dgm:cxn modelId="{80F165F7-25D6-4883-968C-51C683C4BF3C}" type="presOf" srcId="{937AD0D4-BA41-40B5-A4DD-EDF85C29EBA7}" destId="{F944D04F-B903-48D6-B0EC-9DEE89E2A932}" srcOrd="0" destOrd="0" presId="urn:microsoft.com/office/officeart/2005/8/layout/chevron1"/>
    <dgm:cxn modelId="{2FBC4BFE-DEEF-4FA6-B1AB-3BDE674BD81C}" type="presOf" srcId="{ED92CC42-C9AD-43F8-9EE5-F6ECD7357082}" destId="{6AF678B8-09A6-4F7C-A5B7-12DBA13F7579}" srcOrd="0" destOrd="0" presId="urn:microsoft.com/office/officeart/2005/8/layout/chevron1"/>
    <dgm:cxn modelId="{9BE3EB58-640D-41C9-BD38-C3BE32CE867D}" type="presParOf" srcId="{C8F4DD3D-0915-47A4-8E6F-9EA64F1722B8}" destId="{A92FEB0F-2C55-4EBD-B4A3-06F252BC1FB4}" srcOrd="0" destOrd="0" presId="urn:microsoft.com/office/officeart/2005/8/layout/chevron1"/>
    <dgm:cxn modelId="{2489AF09-61AF-4422-BEEA-D310D88719CE}" type="presParOf" srcId="{A92FEB0F-2C55-4EBD-B4A3-06F252BC1FB4}" destId="{F944D04F-B903-48D6-B0EC-9DEE89E2A932}" srcOrd="0" destOrd="0" presId="urn:microsoft.com/office/officeart/2005/8/layout/chevron1"/>
    <dgm:cxn modelId="{E86D9C8C-BCF2-4D1B-BE00-1569878AF533}" type="presParOf" srcId="{A92FEB0F-2C55-4EBD-B4A3-06F252BC1FB4}" destId="{C85AB5EF-93F0-4409-9CE4-93B023A39762}" srcOrd="1" destOrd="0" presId="urn:microsoft.com/office/officeart/2005/8/layout/chevron1"/>
    <dgm:cxn modelId="{6BA38168-3A3C-4AB9-929D-C6747D9FD15A}" type="presParOf" srcId="{C8F4DD3D-0915-47A4-8E6F-9EA64F1722B8}" destId="{6B867598-1436-4291-B3D4-73693D9562E2}" srcOrd="1" destOrd="0" presId="urn:microsoft.com/office/officeart/2005/8/layout/chevron1"/>
    <dgm:cxn modelId="{452755F1-38B4-447F-99D7-611EDA5CA160}" type="presParOf" srcId="{C8F4DD3D-0915-47A4-8E6F-9EA64F1722B8}" destId="{782A97C1-4071-4FDD-B89F-0F217B6B0CCF}" srcOrd="2" destOrd="0" presId="urn:microsoft.com/office/officeart/2005/8/layout/chevron1"/>
    <dgm:cxn modelId="{B0147699-D2AF-4A4B-B7B3-D9DB3A7F95EA}" type="presParOf" srcId="{782A97C1-4071-4FDD-B89F-0F217B6B0CCF}" destId="{60FBA43B-8369-455C-B997-0F80F777CF08}" srcOrd="0" destOrd="0" presId="urn:microsoft.com/office/officeart/2005/8/layout/chevron1"/>
    <dgm:cxn modelId="{9815A829-BF15-4BBB-86CF-AF7E7183A3B3}" type="presParOf" srcId="{782A97C1-4071-4FDD-B89F-0F217B6B0CCF}" destId="{302FA3AB-011A-4A2D-91CA-0B083FF4F4A1}" srcOrd="1" destOrd="0" presId="urn:microsoft.com/office/officeart/2005/8/layout/chevron1"/>
    <dgm:cxn modelId="{98DA7313-B4DC-4ACA-8549-7EFD9AE8CDF9}" type="presParOf" srcId="{C8F4DD3D-0915-47A4-8E6F-9EA64F1722B8}" destId="{DE61BA02-4ED5-4D4B-98D5-2E1563EE289C}" srcOrd="3" destOrd="0" presId="urn:microsoft.com/office/officeart/2005/8/layout/chevron1"/>
    <dgm:cxn modelId="{D80FFFE1-B89A-4863-8FA0-B33702BDF0C9}" type="presParOf" srcId="{C8F4DD3D-0915-47A4-8E6F-9EA64F1722B8}" destId="{C25C9574-A184-4C4B-B54A-11C2CF2EA815}" srcOrd="4" destOrd="0" presId="urn:microsoft.com/office/officeart/2005/8/layout/chevron1"/>
    <dgm:cxn modelId="{C21C22E8-E734-42BD-807A-0202FC6AFD32}" type="presParOf" srcId="{C25C9574-A184-4C4B-B54A-11C2CF2EA815}" destId="{C31AEA13-7AD5-4DF5-BE0D-62861EFE6C84}" srcOrd="0" destOrd="0" presId="urn:microsoft.com/office/officeart/2005/8/layout/chevron1"/>
    <dgm:cxn modelId="{0AD2F608-C0B0-46BC-8E42-15F0F4117594}" type="presParOf" srcId="{C25C9574-A184-4C4B-B54A-11C2CF2EA815}" destId="{C472C683-868B-4E6B-92E9-083A8C440681}" srcOrd="1" destOrd="0" presId="urn:microsoft.com/office/officeart/2005/8/layout/chevron1"/>
    <dgm:cxn modelId="{C1C098F4-8BE2-4498-BC66-F260D59A5F09}" type="presParOf" srcId="{C8F4DD3D-0915-47A4-8E6F-9EA64F1722B8}" destId="{142BE182-DCD0-45DF-A6CE-64782F6D3C6A}" srcOrd="5" destOrd="0" presId="urn:microsoft.com/office/officeart/2005/8/layout/chevron1"/>
    <dgm:cxn modelId="{84FC9A86-31F3-412F-A7E1-E2B85645AE38}" type="presParOf" srcId="{C8F4DD3D-0915-47A4-8E6F-9EA64F1722B8}" destId="{B73962A8-9725-4251-B978-AC8DE44BD5E4}" srcOrd="6" destOrd="0" presId="urn:microsoft.com/office/officeart/2005/8/layout/chevron1"/>
    <dgm:cxn modelId="{54E9B9D2-1655-4353-892F-3895A171D931}" type="presParOf" srcId="{B73962A8-9725-4251-B978-AC8DE44BD5E4}" destId="{5275D5FB-F58B-4479-A6A7-F3CAE77A83CD}" srcOrd="0" destOrd="0" presId="urn:microsoft.com/office/officeart/2005/8/layout/chevron1"/>
    <dgm:cxn modelId="{AEE31962-D97B-4183-8069-51B2F9C0B97A}" type="presParOf" srcId="{B73962A8-9725-4251-B978-AC8DE44BD5E4}" destId="{B4E385F5-2631-4587-B89F-E622355542EB}" srcOrd="1" destOrd="0" presId="urn:microsoft.com/office/officeart/2005/8/layout/chevron1"/>
    <dgm:cxn modelId="{B8DBD55E-302E-4247-8093-F87F49B41B4A}" type="presParOf" srcId="{C8F4DD3D-0915-47A4-8E6F-9EA64F1722B8}" destId="{D63C1B4D-3F60-4B2F-B5EA-3B8C52F15B68}" srcOrd="7" destOrd="0" presId="urn:microsoft.com/office/officeart/2005/8/layout/chevron1"/>
    <dgm:cxn modelId="{ACEA4601-1955-414C-989E-221CC354600E}" type="presParOf" srcId="{C8F4DD3D-0915-47A4-8E6F-9EA64F1722B8}" destId="{EAB4EF99-560F-4794-8341-D0EB49D5D02A}" srcOrd="8" destOrd="0" presId="urn:microsoft.com/office/officeart/2005/8/layout/chevron1"/>
    <dgm:cxn modelId="{384F9D53-5465-4B30-A157-FF6042432898}" type="presParOf" srcId="{EAB4EF99-560F-4794-8341-D0EB49D5D02A}" destId="{83E049D5-5CD5-47D3-831B-80D46ABC26D6}" srcOrd="0" destOrd="0" presId="urn:microsoft.com/office/officeart/2005/8/layout/chevron1"/>
    <dgm:cxn modelId="{7E1224CB-49F4-4286-B4C2-6E88C0E198AD}" type="presParOf" srcId="{EAB4EF99-560F-4794-8341-D0EB49D5D02A}" destId="{6AF678B8-09A6-4F7C-A5B7-12DBA13F7579}" srcOrd="1" destOrd="0" presId="urn:microsoft.com/office/officeart/2005/8/layout/chevron1"/>
    <dgm:cxn modelId="{19A8BDC4-B201-43DD-A9A9-B4E604EDCA11}" type="presParOf" srcId="{C8F4DD3D-0915-47A4-8E6F-9EA64F1722B8}" destId="{B6F22188-0616-461D-BA50-4CCF0E8D9A17}" srcOrd="9" destOrd="0" presId="urn:microsoft.com/office/officeart/2005/8/layout/chevron1"/>
    <dgm:cxn modelId="{2C507BA8-D31C-4D7D-8451-413364D98311}" type="presParOf" srcId="{C8F4DD3D-0915-47A4-8E6F-9EA64F1722B8}" destId="{A2F3D2EB-1ED4-42AA-9DE9-2D3AC6089D7E}" srcOrd="10" destOrd="0" presId="urn:microsoft.com/office/officeart/2005/8/layout/chevron1"/>
    <dgm:cxn modelId="{C1B10E0C-8ED9-48BB-A119-AAD2F9CF31AD}" type="presParOf" srcId="{A2F3D2EB-1ED4-42AA-9DE9-2D3AC6089D7E}" destId="{595258FB-5D32-44E8-972A-7B8FF4524F7F}" srcOrd="0" destOrd="0" presId="urn:microsoft.com/office/officeart/2005/8/layout/chevron1"/>
    <dgm:cxn modelId="{D02DF5CF-17C5-4D0F-86C7-7AEBFAA2B3C2}" type="presParOf" srcId="{A2F3D2EB-1ED4-42AA-9DE9-2D3AC6089D7E}" destId="{C9F71010-D7D8-4C19-B9EA-5F96BB95C13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58DDF-1A1D-4338-A576-DB6DF3326067}">
      <dsp:nvSpPr>
        <dsp:cNvPr id="0" name=""/>
        <dsp:cNvSpPr/>
      </dsp:nvSpPr>
      <dsp:spPr>
        <a:xfrm>
          <a:off x="0" y="1946462"/>
          <a:ext cx="9992412" cy="2555541"/>
        </a:xfrm>
        <a:prstGeom prst="rect">
          <a:avLst/>
        </a:pr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522" tIns="937260" rIns="775522" bIns="284480" numCol="1" spcCol="1270" anchor="t" anchorCtr="0">
          <a:noAutofit/>
        </a:bodyPr>
        <a:lstStyle/>
        <a:p>
          <a:pPr marL="285750" lvl="1" indent="-285750" algn="l" defTabSz="177800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4000" kern="1200" dirty="0" err="1"/>
            <a:t>Pengelolaan</a:t>
          </a:r>
          <a:r>
            <a:rPr lang="en-AU" sz="4000" kern="1200" dirty="0"/>
            <a:t> </a:t>
          </a:r>
          <a:r>
            <a:rPr lang="en-AU" sz="4000" kern="1200" dirty="0" err="1"/>
            <a:t>Rawa</a:t>
          </a:r>
          <a:endParaRPr lang="en-AU" sz="4000" kern="1200" dirty="0"/>
        </a:p>
        <a:p>
          <a:pPr marL="285750" lvl="1" indent="-285750" algn="l" defTabSz="1778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4000" kern="1200" dirty="0" err="1"/>
            <a:t>Pengelolaan</a:t>
          </a:r>
          <a:r>
            <a:rPr lang="en-AU" sz="4000" kern="1200" dirty="0"/>
            <a:t> </a:t>
          </a:r>
          <a:r>
            <a:rPr lang="en-AU" sz="4000" kern="1200" dirty="0" err="1"/>
            <a:t>Tambak</a:t>
          </a:r>
          <a:endParaRPr lang="en-AU" sz="4000" kern="1200" dirty="0"/>
        </a:p>
      </dsp:txBody>
      <dsp:txXfrm>
        <a:off x="0" y="1946462"/>
        <a:ext cx="9992412" cy="2555541"/>
      </dsp:txXfrm>
    </dsp:sp>
    <dsp:sp modelId="{17C9435C-7ED2-45E4-BAE0-6F22E4FAA24E}">
      <dsp:nvSpPr>
        <dsp:cNvPr id="0" name=""/>
        <dsp:cNvSpPr/>
      </dsp:nvSpPr>
      <dsp:spPr>
        <a:xfrm>
          <a:off x="254611" y="1369542"/>
          <a:ext cx="6994688" cy="11129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383" tIns="0" rIns="264383" bIns="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800" b="1" kern="1200" dirty="0"/>
            <a:t>OUTLINE</a:t>
          </a:r>
          <a:endParaRPr lang="en-AU" sz="4800" kern="1200" dirty="0"/>
        </a:p>
      </dsp:txBody>
      <dsp:txXfrm>
        <a:off x="308942" y="1423873"/>
        <a:ext cx="6886026" cy="1004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4D7D3-2EBE-4C8C-B500-C07652882404}">
      <dsp:nvSpPr>
        <dsp:cNvPr id="0" name=""/>
        <dsp:cNvSpPr/>
      </dsp:nvSpPr>
      <dsp:spPr>
        <a:xfrm>
          <a:off x="0" y="364365"/>
          <a:ext cx="8458200" cy="990675"/>
        </a:xfrm>
        <a:prstGeom prst="rect">
          <a:avLst/>
        </a:prstGeom>
        <a:solidFill>
          <a:schemeClr val="lt1">
            <a:hueOff val="0"/>
            <a:satOff val="0"/>
            <a:lumOff val="0"/>
            <a:alpha val="26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450" tIns="354076" rIns="65645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/>
            <a:t>Membangun </a:t>
          </a:r>
          <a:r>
            <a:rPr lang="id-ID" altLang="en-US" sz="1700" kern="1200"/>
            <a:t> jaringan drainase </a:t>
          </a:r>
          <a:r>
            <a:rPr lang="en-US" altLang="en-US" sz="1700" kern="1200"/>
            <a:t>terbuka </a:t>
          </a:r>
          <a:endParaRPr lang="en-US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/>
            <a:t>Produktivitas lahan tidak terlalu tinggi</a:t>
          </a:r>
          <a:r>
            <a:rPr lang="id-ID" altLang="en-US" sz="1700" kern="1200"/>
            <a:t> (1,5 – 2,5 ton/ha)</a:t>
          </a:r>
          <a:endParaRPr lang="en-US" altLang="en-US" sz="1700" kern="1200" dirty="0"/>
        </a:p>
      </dsp:txBody>
      <dsp:txXfrm>
        <a:off x="0" y="364365"/>
        <a:ext cx="8458200" cy="990675"/>
      </dsp:txXfrm>
    </dsp:sp>
    <dsp:sp modelId="{E26CFEED-4EDE-4E53-80D7-DA5D6FE701B9}">
      <dsp:nvSpPr>
        <dsp:cNvPr id="0" name=""/>
        <dsp:cNvSpPr/>
      </dsp:nvSpPr>
      <dsp:spPr>
        <a:xfrm>
          <a:off x="422910" y="113445"/>
          <a:ext cx="592074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790" tIns="0" rIns="2237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/>
            <a:t>Tahap Pengembangan I</a:t>
          </a:r>
          <a:r>
            <a:rPr lang="en-US" altLang="en-US" sz="1700" kern="1200"/>
            <a:t> </a:t>
          </a:r>
          <a:endParaRPr lang="en-US" sz="1700" kern="1200"/>
        </a:p>
      </dsp:txBody>
      <dsp:txXfrm>
        <a:off x="447408" y="137943"/>
        <a:ext cx="5871744" cy="452844"/>
      </dsp:txXfrm>
    </dsp:sp>
    <dsp:sp modelId="{456F23B6-DA48-4E0D-B63C-A4D7A81A33EF}">
      <dsp:nvSpPr>
        <dsp:cNvPr id="0" name=""/>
        <dsp:cNvSpPr/>
      </dsp:nvSpPr>
      <dsp:spPr>
        <a:xfrm>
          <a:off x="0" y="1697760"/>
          <a:ext cx="8458200" cy="1472625"/>
        </a:xfrm>
        <a:prstGeom prst="rect">
          <a:avLst/>
        </a:prstGeom>
        <a:solidFill>
          <a:schemeClr val="lt1">
            <a:hueOff val="0"/>
            <a:satOff val="0"/>
            <a:lumOff val="0"/>
            <a:alpha val="11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450" tIns="354076" rIns="65645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/>
            <a:t>Jaringan </a:t>
          </a:r>
          <a:r>
            <a:rPr lang="id-ID" altLang="en-US" sz="1700" kern="1200"/>
            <a:t>drainase </a:t>
          </a:r>
          <a:r>
            <a:rPr lang="en-US" altLang="en-US" sz="1700" kern="1200"/>
            <a:t>dilengkapi dengan bangunan-bangunan pengatur air </a:t>
          </a:r>
          <a:r>
            <a:rPr lang="id-ID" altLang="en-US" sz="1700" kern="1200"/>
            <a:t>sederhana</a:t>
          </a:r>
          <a:endParaRPr lang="en-US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/>
            <a:t>Meningkatkan mutu lahan guna mewujudkan produksi pertanian yang lebih baik, untuk menunjang kehidupan petani secara layak </a:t>
          </a:r>
          <a:r>
            <a:rPr lang="id-ID" altLang="en-US" sz="1700" kern="1200"/>
            <a:t> (2,5 – 3,5 ton/ha)</a:t>
          </a:r>
          <a:endParaRPr lang="en-US" altLang="en-US" sz="1700" kern="1200" dirty="0"/>
        </a:p>
      </dsp:txBody>
      <dsp:txXfrm>
        <a:off x="0" y="1697760"/>
        <a:ext cx="8458200" cy="1472625"/>
      </dsp:txXfrm>
    </dsp:sp>
    <dsp:sp modelId="{9196E6AC-D07A-4C6B-8131-009CA933E0C3}">
      <dsp:nvSpPr>
        <dsp:cNvPr id="0" name=""/>
        <dsp:cNvSpPr/>
      </dsp:nvSpPr>
      <dsp:spPr>
        <a:xfrm>
          <a:off x="422910" y="1446840"/>
          <a:ext cx="592074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790" tIns="0" rIns="2237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/>
            <a:t>Tahap Pengembangan II</a:t>
          </a:r>
          <a:r>
            <a:rPr lang="en-US" altLang="en-US" sz="1700" kern="1200"/>
            <a:t> </a:t>
          </a:r>
          <a:endParaRPr lang="en-US" altLang="en-US" sz="1700" kern="1200" dirty="0"/>
        </a:p>
      </dsp:txBody>
      <dsp:txXfrm>
        <a:off x="447408" y="1471338"/>
        <a:ext cx="5871744" cy="452844"/>
      </dsp:txXfrm>
    </dsp:sp>
    <dsp:sp modelId="{87D1833D-7288-47E7-B08C-AE0D3515A83F}">
      <dsp:nvSpPr>
        <dsp:cNvPr id="0" name=""/>
        <dsp:cNvSpPr/>
      </dsp:nvSpPr>
      <dsp:spPr>
        <a:xfrm>
          <a:off x="0" y="3513105"/>
          <a:ext cx="8458200" cy="2088450"/>
        </a:xfrm>
        <a:prstGeom prst="rect">
          <a:avLst/>
        </a:prstGeom>
        <a:solidFill>
          <a:schemeClr val="lt1">
            <a:hueOff val="0"/>
            <a:satOff val="0"/>
            <a:lumOff val="0"/>
            <a:alpha val="42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6450" tIns="354076" rIns="65645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 dirty="0" err="1"/>
            <a:t>Pengelolaan</a:t>
          </a:r>
          <a:r>
            <a:rPr lang="en-US" altLang="en-US" sz="1700" kern="1200" dirty="0"/>
            <a:t> air yang </a:t>
          </a:r>
          <a:r>
            <a:rPr lang="en-US" altLang="en-US" sz="1700" kern="1200" dirty="0" err="1"/>
            <a:t>terkendali</a:t>
          </a:r>
          <a:r>
            <a:rPr lang="en-US" altLang="en-US" sz="1700" kern="1200" dirty="0"/>
            <a:t> </a:t>
          </a:r>
          <a:r>
            <a:rPr lang="en-US" altLang="en-US" sz="1700" kern="1200" dirty="0" err="1"/>
            <a:t>penuh</a:t>
          </a:r>
          <a:r>
            <a:rPr lang="en-US" altLang="en-US" sz="1700" kern="1200" dirty="0"/>
            <a:t>, </a:t>
          </a:r>
          <a:r>
            <a:rPr lang="en-US" altLang="en-US" sz="1700" kern="1200" dirty="0" err="1"/>
            <a:t>kebutuhan</a:t>
          </a:r>
          <a:r>
            <a:rPr lang="en-US" altLang="en-US" sz="1700" kern="1200" dirty="0"/>
            <a:t> air </a:t>
          </a:r>
          <a:r>
            <a:rPr lang="en-US" altLang="en-US" sz="1700" kern="1200" dirty="0" err="1"/>
            <a:t>tanaman</a:t>
          </a:r>
          <a:r>
            <a:rPr lang="en-US" altLang="en-US" sz="1700" kern="1200" dirty="0"/>
            <a:t> </a:t>
          </a:r>
          <a:r>
            <a:rPr lang="en-US" altLang="en-US" sz="1700" kern="1200" dirty="0" err="1"/>
            <a:t>bisa</a:t>
          </a:r>
          <a:r>
            <a:rPr lang="en-US" altLang="en-US" sz="1700" kern="1200" dirty="0"/>
            <a:t> </a:t>
          </a:r>
          <a:r>
            <a:rPr lang="en-US" altLang="en-US" sz="1700" kern="1200" dirty="0" err="1"/>
            <a:t>terpenuhi</a:t>
          </a:r>
          <a:r>
            <a:rPr lang="en-US" altLang="en-US" sz="1700" kern="1200" dirty="0"/>
            <a:t>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/>
            <a:t>dengan baik, </a:t>
          </a:r>
          <a:endParaRPr lang="en-US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/>
            <a:t>Umumnya mengacu kepada sistem polder. </a:t>
          </a:r>
          <a:endParaRPr lang="en-US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700" kern="1200" dirty="0" err="1"/>
            <a:t>Produktivitas</a:t>
          </a:r>
          <a:r>
            <a:rPr lang="en-US" altLang="en-US" sz="1700" kern="1200" dirty="0"/>
            <a:t> </a:t>
          </a:r>
          <a:r>
            <a:rPr lang="en-US" altLang="en-US" sz="1700" kern="1200" dirty="0" err="1"/>
            <a:t>lahan</a:t>
          </a:r>
          <a:r>
            <a:rPr lang="en-US" altLang="en-US" sz="1700" kern="1200" dirty="0"/>
            <a:t> yang </a:t>
          </a:r>
          <a:r>
            <a:rPr lang="en-US" altLang="en-US" sz="1700" kern="1200" dirty="0" err="1"/>
            <a:t>tinggi</a:t>
          </a:r>
          <a:r>
            <a:rPr lang="id-ID" altLang="en-US" sz="1700" kern="1200" dirty="0"/>
            <a:t> (3,5 – </a:t>
          </a:r>
          <a:r>
            <a:rPr lang="en-US" altLang="en-US" sz="1700" kern="1200" dirty="0"/>
            <a:t>6</a:t>
          </a:r>
          <a:r>
            <a:rPr lang="id-ID" altLang="en-US" sz="1700" kern="1200" dirty="0"/>
            <a:t> ton/ha)</a:t>
          </a:r>
          <a:endParaRPr lang="en-US" alt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altLang="en-US" sz="1700" kern="1200"/>
            <a:t>Memerlukan  prasarana rawa, kelembagaan, manajemen O&amp;P , ketersediaan air dan SDM yang memadai</a:t>
          </a:r>
          <a:endParaRPr lang="en-US" altLang="en-US" sz="1700" kern="1200" dirty="0"/>
        </a:p>
      </dsp:txBody>
      <dsp:txXfrm>
        <a:off x="0" y="3513105"/>
        <a:ext cx="8458200" cy="2088450"/>
      </dsp:txXfrm>
    </dsp:sp>
    <dsp:sp modelId="{3611C227-3D7A-45DB-8972-3AF124EA7806}">
      <dsp:nvSpPr>
        <dsp:cNvPr id="0" name=""/>
        <dsp:cNvSpPr/>
      </dsp:nvSpPr>
      <dsp:spPr>
        <a:xfrm>
          <a:off x="422910" y="3262185"/>
          <a:ext cx="592074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790" tIns="0" rIns="22379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/>
            <a:t>Tahap Pengembangan III</a:t>
          </a:r>
          <a:r>
            <a:rPr lang="en-US" altLang="en-US" sz="1700" kern="1200"/>
            <a:t> </a:t>
          </a:r>
          <a:endParaRPr lang="en-US" altLang="en-US" sz="1700" kern="1200" dirty="0"/>
        </a:p>
      </dsp:txBody>
      <dsp:txXfrm>
        <a:off x="447408" y="3286683"/>
        <a:ext cx="5871744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4D04F-B903-48D6-B0EC-9DEE89E2A932}">
      <dsp:nvSpPr>
        <dsp:cNvPr id="0" name=""/>
        <dsp:cNvSpPr/>
      </dsp:nvSpPr>
      <dsp:spPr>
        <a:xfrm>
          <a:off x="7590" y="805313"/>
          <a:ext cx="2090407" cy="836162"/>
        </a:xfrm>
        <a:prstGeom prst="chevron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2008</a:t>
          </a:r>
        </a:p>
      </dsp:txBody>
      <dsp:txXfrm>
        <a:off x="425671" y="805313"/>
        <a:ext cx="1254245" cy="836162"/>
      </dsp:txXfrm>
    </dsp:sp>
    <dsp:sp modelId="{C85AB5EF-93F0-4409-9CE4-93B023A39762}">
      <dsp:nvSpPr>
        <dsp:cNvPr id="0" name=""/>
        <dsp:cNvSpPr/>
      </dsp:nvSpPr>
      <dsp:spPr>
        <a:xfrm>
          <a:off x="7590" y="1745996"/>
          <a:ext cx="1672325" cy="303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400" b="1" kern="1200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National Lowland Development Strategy</a:t>
          </a:r>
          <a:r>
            <a:rPr lang="en-US" sz="1400" b="1" kern="1200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 </a:t>
          </a:r>
          <a:r>
            <a:rPr lang="id-ID" sz="1400" b="1" kern="1200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(NLDS)</a:t>
          </a:r>
          <a:endParaRPr lang="en-US" sz="105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05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perumusan roadmap untuk daerah rawa di Indonesia</a:t>
          </a:r>
          <a:r>
            <a:rPr lang="id-ID" sz="1050" b="1" kern="1200" noProof="1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rPr>
            <a:t> </a:t>
          </a:r>
          <a:endParaRPr lang="en-US" sz="105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05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d-ID" sz="1400" b="1" kern="1200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Masterplan Ex-Mega Rice Project (EM</a:t>
          </a:r>
          <a:r>
            <a:rPr lang="en-US" sz="1400" b="1" kern="1200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R</a:t>
          </a:r>
          <a:r>
            <a:rPr lang="id-ID" sz="1400" b="1" kern="1200" noProof="1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rPr>
            <a:t>P)</a:t>
          </a:r>
          <a:endParaRPr lang="en-US" sz="800" b="1" kern="1200" noProof="1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sv-SE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pedoman teknis dan lainnya untuk rehabilitasi dan pembangunan berkelanjutan</a:t>
          </a:r>
          <a:endParaRPr lang="en-US" sz="900" b="1" kern="1200" noProof="1">
            <a:solidFill>
              <a:prstClr val="black"/>
            </a:solidFill>
            <a:latin typeface="Calibri" pitchFamily="34" charset="0"/>
            <a:ea typeface="+mn-ea"/>
            <a:cs typeface="Arial" charset="0"/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pendekatan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spasial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,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menggunakan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lanskap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eko-hidrologi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sebagai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dasar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dan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makro-zonasi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serta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manajemen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unit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untuk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perencanaan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tindakan</a:t>
          </a:r>
          <a:r>
            <a:rPr lang="en-US" sz="9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</a:t>
          </a:r>
          <a:r>
            <a:rPr lang="en-US" sz="900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selanjutnya</a:t>
          </a:r>
          <a:endParaRPr lang="en-US" sz="900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id-ID" sz="900" b="1" kern="1200" noProof="1">
            <a:solidFill>
              <a:srgbClr val="0070C0"/>
            </a:solidFill>
            <a:latin typeface="Calibri" pitchFamily="34" charset="0"/>
            <a:ea typeface="+mn-ea"/>
            <a:cs typeface="Arial" charset="0"/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590" y="1745996"/>
        <a:ext cx="1672325" cy="3039864"/>
      </dsp:txXfrm>
    </dsp:sp>
    <dsp:sp modelId="{60FBA43B-8369-455C-B997-0F80F777CF08}">
      <dsp:nvSpPr>
        <dsp:cNvPr id="0" name=""/>
        <dsp:cNvSpPr/>
      </dsp:nvSpPr>
      <dsp:spPr>
        <a:xfrm>
          <a:off x="1881997" y="805313"/>
          <a:ext cx="2090407" cy="836162"/>
        </a:xfrm>
        <a:prstGeom prst="chevron">
          <a:avLst/>
        </a:prstGeom>
        <a:gradFill rotWithShape="1">
          <a:gsLst>
            <a:gs pos="0">
              <a:srgbClr val="C0504D">
                <a:shade val="51000"/>
                <a:satMod val="130000"/>
              </a:srgbClr>
            </a:gs>
            <a:gs pos="80000">
              <a:srgbClr val="C0504D">
                <a:shade val="93000"/>
                <a:satMod val="130000"/>
              </a:srgbClr>
            </a:gs>
            <a:gs pos="100000">
              <a:srgbClr val="C0504D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C0504D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2012</a:t>
          </a:r>
        </a:p>
      </dsp:txBody>
      <dsp:txXfrm>
        <a:off x="2300078" y="805313"/>
        <a:ext cx="1254245" cy="836162"/>
      </dsp:txXfrm>
    </dsp:sp>
    <dsp:sp modelId="{302FA3AB-011A-4A2D-91CA-0B083FF4F4A1}">
      <dsp:nvSpPr>
        <dsp:cNvPr id="0" name=""/>
        <dsp:cNvSpPr/>
      </dsp:nvSpPr>
      <dsp:spPr>
        <a:xfrm>
          <a:off x="1881997" y="1745996"/>
          <a:ext cx="1672325" cy="303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WACLIMAD (</a:t>
          </a:r>
          <a:r>
            <a:rPr lang="en-US" sz="1400" b="1" i="0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Water Management for Climate Change Mitigation and Adaptive Development)</a:t>
          </a:r>
          <a:endParaRPr lang="en-US" sz="14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rPr>
            <a:t>Riau, Jambi, Sumatera Selatan, Kalimantan Tengah </a:t>
          </a:r>
          <a:r>
            <a:rPr lang="en-US" sz="1200" b="1" kern="1200" dirty="0" err="1">
              <a:solidFill>
                <a:srgbClr val="FF0000"/>
              </a:solidFill>
              <a:latin typeface="Calibri" pitchFamily="34" charset="0"/>
              <a:ea typeface="+mn-ea"/>
              <a:cs typeface="+mn-cs"/>
            </a:rPr>
            <a:t>dan</a:t>
          </a:r>
          <a:r>
            <a:rPr lang="en-US" sz="12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rPr>
            <a:t> Kalimantan Selatan</a:t>
          </a:r>
        </a:p>
      </dsp:txBody>
      <dsp:txXfrm>
        <a:off x="1881997" y="1745996"/>
        <a:ext cx="1672325" cy="3039864"/>
      </dsp:txXfrm>
    </dsp:sp>
    <dsp:sp modelId="{C31AEA13-7AD5-4DF5-BE0D-62861EFE6C84}">
      <dsp:nvSpPr>
        <dsp:cNvPr id="0" name=""/>
        <dsp:cNvSpPr/>
      </dsp:nvSpPr>
      <dsp:spPr>
        <a:xfrm>
          <a:off x="3756405" y="805313"/>
          <a:ext cx="2090407" cy="836162"/>
        </a:xfrm>
        <a:prstGeom prst="chevron">
          <a:avLst/>
        </a:prstGeom>
        <a:gradFill rotWithShape="1">
          <a:gsLst>
            <a:gs pos="0">
              <a:srgbClr val="8064A2">
                <a:shade val="51000"/>
                <a:satMod val="130000"/>
              </a:srgbClr>
            </a:gs>
            <a:gs pos="80000">
              <a:srgbClr val="8064A2">
                <a:shade val="93000"/>
                <a:satMod val="130000"/>
              </a:srgbClr>
            </a:gs>
            <a:gs pos="100000">
              <a:srgbClr val="8064A2">
                <a:shade val="94000"/>
                <a:satMod val="135000"/>
              </a:srgbClr>
            </a:gs>
          </a:gsLst>
          <a:lin ang="16200000" scaled="0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2013</a:t>
          </a:r>
        </a:p>
      </dsp:txBody>
      <dsp:txXfrm>
        <a:off x="4174486" y="805313"/>
        <a:ext cx="1254245" cy="836162"/>
      </dsp:txXfrm>
    </dsp:sp>
    <dsp:sp modelId="{C472C683-868B-4E6B-92E9-083A8C440681}">
      <dsp:nvSpPr>
        <dsp:cNvPr id="0" name=""/>
        <dsp:cNvSpPr/>
      </dsp:nvSpPr>
      <dsp:spPr>
        <a:xfrm>
          <a:off x="3756405" y="1745996"/>
          <a:ext cx="1672325" cy="303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QANS (Quick Assessment and Nationwide Screening)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000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Fokus pada propinsi Riau dan Kalimantan Barat</a:t>
          </a:r>
          <a:endParaRPr lang="en-US" sz="1000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>
            <a:solidFill>
              <a:prstClr val="black"/>
            </a:solidFill>
            <a:latin typeface="Calibri"/>
            <a:ea typeface="+mn-ea"/>
            <a:cs typeface="+mn-cs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1000" kern="1200" dirty="0">
              <a:solidFill>
                <a:prstClr val="black"/>
              </a:solidFill>
              <a:latin typeface="Calibri"/>
              <a:ea typeface="+mn-ea"/>
              <a:cs typeface="+mn-cs"/>
            </a:rPr>
            <a:t>isu penting, seperti tingkat keakuratan peta gambut, identifikasi mata pencaharian yang cocok untuk daerah adaptif, penilaian daerah pertanian yang masih di bawah, identifikasi ketidakkonsistenan dan celah pada perundang-undangan</a:t>
          </a:r>
          <a:endParaRPr lang="en-US" sz="1000" kern="1200" dirty="0">
            <a:solidFill>
              <a:prstClr val="black"/>
            </a:solidFill>
            <a:latin typeface="Calibri"/>
            <a:ea typeface="+mn-ea"/>
            <a:cs typeface="+mn-cs"/>
          </a:endParaRPr>
        </a:p>
      </dsp:txBody>
      <dsp:txXfrm>
        <a:off x="3756405" y="1745996"/>
        <a:ext cx="1672325" cy="3039864"/>
      </dsp:txXfrm>
    </dsp:sp>
    <dsp:sp modelId="{5275D5FB-F58B-4479-A6A7-F3CAE77A83CD}">
      <dsp:nvSpPr>
        <dsp:cNvPr id="0" name=""/>
        <dsp:cNvSpPr/>
      </dsp:nvSpPr>
      <dsp:spPr>
        <a:xfrm>
          <a:off x="5630812" y="805313"/>
          <a:ext cx="2090407" cy="836162"/>
        </a:xfrm>
        <a:prstGeom prst="chevron">
          <a:avLst/>
        </a:prstGeom>
        <a:gradFill rotWithShape="1">
          <a:gsLst>
            <a:gs pos="0">
              <a:srgbClr val="F79646">
                <a:tint val="50000"/>
                <a:satMod val="300000"/>
              </a:srgbClr>
            </a:gs>
            <a:gs pos="35000">
              <a:srgbClr val="F79646">
                <a:tint val="37000"/>
                <a:satMod val="300000"/>
              </a:srgbClr>
            </a:gs>
            <a:gs pos="100000">
              <a:srgbClr val="F79646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79646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2013-2015</a:t>
          </a:r>
        </a:p>
      </dsp:txBody>
      <dsp:txXfrm>
        <a:off x="6048893" y="805313"/>
        <a:ext cx="1254245" cy="836162"/>
      </dsp:txXfrm>
    </dsp:sp>
    <dsp:sp modelId="{B4E385F5-2631-4587-B89F-E622355542EB}">
      <dsp:nvSpPr>
        <dsp:cNvPr id="0" name=""/>
        <dsp:cNvSpPr/>
      </dsp:nvSpPr>
      <dsp:spPr>
        <a:xfrm>
          <a:off x="5630812" y="1745996"/>
          <a:ext cx="1672325" cy="303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Pemetaan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dan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Klasifikasi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Rawa</a:t>
          </a:r>
          <a:endParaRPr lang="en-US" sz="16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Fokus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di </a:t>
          </a:r>
          <a:r>
            <a:rPr lang="en-US" sz="1400" b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Pulau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Sumatera 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(</a:t>
          </a:r>
          <a:r>
            <a:rPr lang="en-US" sz="1400" b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Tahun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2013)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Fokus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di </a:t>
          </a:r>
          <a:r>
            <a:rPr lang="en-US" sz="1400" b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Pulau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Kalimantan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(2014)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itchFamily="34" charset="0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Fokus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di </a:t>
          </a:r>
          <a:r>
            <a:rPr lang="en-US" sz="14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Provinsi</a:t>
          </a: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 Papua </a:t>
          </a: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(2015)</a:t>
          </a:r>
        </a:p>
      </dsp:txBody>
      <dsp:txXfrm>
        <a:off x="5630812" y="1745996"/>
        <a:ext cx="1672325" cy="3039864"/>
      </dsp:txXfrm>
    </dsp:sp>
    <dsp:sp modelId="{83E049D5-5CD5-47D3-831B-80D46ABC26D6}">
      <dsp:nvSpPr>
        <dsp:cNvPr id="0" name=""/>
        <dsp:cNvSpPr/>
      </dsp:nvSpPr>
      <dsp:spPr>
        <a:xfrm>
          <a:off x="7505219" y="805313"/>
          <a:ext cx="2090407" cy="836162"/>
        </a:xfrm>
        <a:prstGeom prst="chevron">
          <a:avLst/>
        </a:prstGeom>
        <a:gradFill rotWithShape="1">
          <a:gsLst>
            <a:gs pos="0">
              <a:srgbClr val="8064A2">
                <a:tint val="50000"/>
                <a:satMod val="300000"/>
              </a:srgbClr>
            </a:gs>
            <a:gs pos="35000">
              <a:srgbClr val="8064A2">
                <a:tint val="37000"/>
                <a:satMod val="300000"/>
              </a:srgbClr>
            </a:gs>
            <a:gs pos="100000">
              <a:srgbClr val="8064A2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8064A2">
              <a:shade val="95000"/>
              <a:satMod val="10500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/>
              </a:solidFill>
              <a:latin typeface="Calibri" pitchFamily="34" charset="0"/>
              <a:ea typeface="+mn-ea"/>
              <a:cs typeface="+mn-cs"/>
            </a:rPr>
            <a:t>2017</a:t>
          </a:r>
        </a:p>
      </dsp:txBody>
      <dsp:txXfrm>
        <a:off x="7923300" y="805313"/>
        <a:ext cx="1254245" cy="836162"/>
      </dsp:txXfrm>
    </dsp:sp>
    <dsp:sp modelId="{6AF678B8-09A6-4F7C-A5B7-12DBA13F7579}">
      <dsp:nvSpPr>
        <dsp:cNvPr id="0" name=""/>
        <dsp:cNvSpPr/>
      </dsp:nvSpPr>
      <dsp:spPr>
        <a:xfrm>
          <a:off x="7505219" y="1745996"/>
          <a:ext cx="1672325" cy="303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Pedoman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Peningkatan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Irigasi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Rawa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Lebak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dan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Pasang</a:t>
          </a:r>
          <a:r>
            <a:rPr lang="en-US" sz="1600" b="1" kern="1200" dirty="0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 </a:t>
          </a:r>
          <a:r>
            <a:rPr lang="en-US" sz="1600" b="1" kern="1200" dirty="0" err="1">
              <a:solidFill>
                <a:srgbClr val="0070C0"/>
              </a:solidFill>
              <a:latin typeface="Calibri" pitchFamily="34" charset="0"/>
              <a:ea typeface="+mn-ea"/>
              <a:cs typeface="+mn-cs"/>
            </a:rPr>
            <a:t>Surut</a:t>
          </a:r>
          <a:endParaRPr lang="en-US" sz="16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Surat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Edaran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Dirjen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SDA No. 19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Tahun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2017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Tentang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Pedoman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Peningkatan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Irigasi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Rawa</a:t>
          </a:r>
          <a:r>
            <a:rPr lang="en-US" sz="10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Pasang</a:t>
          </a:r>
          <a:r>
            <a:rPr lang="en-US" sz="10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Surut</a:t>
          </a:r>
          <a:endParaRPr lang="en-US" sz="105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5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Surat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Edaran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Dirjen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SDA No. 20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Tahun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2017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Tentang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Pedoman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Peningkatan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Irigasi</a:t>
          </a:r>
          <a:r>
            <a:rPr lang="en-US" sz="105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Rawa</a:t>
          </a:r>
          <a:r>
            <a:rPr lang="en-US" sz="10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n-US" sz="105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Lebak</a:t>
          </a:r>
          <a:endParaRPr lang="en-US" sz="1050" b="1" kern="1200" dirty="0">
            <a:solidFill>
              <a:srgbClr val="0070C0"/>
            </a:solidFill>
            <a:latin typeface="Calibri" pitchFamily="34" charset="0"/>
            <a:ea typeface="+mn-ea"/>
            <a:cs typeface="+mn-cs"/>
          </a:endParaRPr>
        </a:p>
      </dsp:txBody>
      <dsp:txXfrm>
        <a:off x="7505219" y="1745996"/>
        <a:ext cx="1672325" cy="3039864"/>
      </dsp:txXfrm>
    </dsp:sp>
    <dsp:sp modelId="{595258FB-5D32-44E8-972A-7B8FF4524F7F}">
      <dsp:nvSpPr>
        <dsp:cNvPr id="0" name=""/>
        <dsp:cNvSpPr/>
      </dsp:nvSpPr>
      <dsp:spPr>
        <a:xfrm>
          <a:off x="9379627" y="805313"/>
          <a:ext cx="2090407" cy="836162"/>
        </a:xfrm>
        <a:prstGeom prst="chevron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ysClr val="window" lastClr="FFFFFF"/>
              </a:solidFill>
              <a:latin typeface="Calibri" pitchFamily="34" charset="0"/>
              <a:ea typeface="+mn-ea"/>
              <a:cs typeface="+mn-cs"/>
            </a:rPr>
            <a:t>NOW</a:t>
          </a:r>
          <a:endParaRPr lang="en-US" sz="1400" b="1" kern="1200" dirty="0">
            <a:solidFill>
              <a:sysClr val="window" lastClr="FFFFFF"/>
            </a:solidFill>
            <a:latin typeface="Calibri" pitchFamily="34" charset="0"/>
            <a:ea typeface="+mn-ea"/>
            <a:cs typeface="+mn-cs"/>
          </a:endParaRPr>
        </a:p>
      </dsp:txBody>
      <dsp:txXfrm>
        <a:off x="9797708" y="805313"/>
        <a:ext cx="1254245" cy="836162"/>
      </dsp:txXfrm>
    </dsp:sp>
    <dsp:sp modelId="{C9F71010-D7D8-4C19-B9EA-5F96BB95C133}">
      <dsp:nvSpPr>
        <dsp:cNvPr id="0" name=""/>
        <dsp:cNvSpPr/>
      </dsp:nvSpPr>
      <dsp:spPr>
        <a:xfrm>
          <a:off x="9379627" y="1745996"/>
          <a:ext cx="1672325" cy="30398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itchFamily="34" charset="0"/>
              <a:ea typeface="+mn-ea"/>
              <a:cs typeface="+mn-cs"/>
            </a:rPr>
            <a:t>What’s Next?</a:t>
          </a:r>
        </a:p>
      </dsp:txBody>
      <dsp:txXfrm>
        <a:off x="9379627" y="1745996"/>
        <a:ext cx="1672325" cy="3039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6007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066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857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23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399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61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856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881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407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59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44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6875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29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123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8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12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59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35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16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755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55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4236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24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48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64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30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08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62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8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52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28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3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80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00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983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47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90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492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527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486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55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82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14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205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56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84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711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99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49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54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18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9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488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80018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76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6829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95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772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6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40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60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98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27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85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031C6-F521-4D8C-9EBD-7231BF70F46C}" type="datetimeFigureOut">
              <a:rPr lang="en-AU" smtClean="0"/>
              <a:t>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4B0B-6F04-41BF-87A3-C2C0BEA581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143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FE572F-1082-498C-A4BE-29C5E509327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F0-F9F7-4FD5-AD2A-F44CDA669709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69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37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7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8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E398A-7F0A-491D-9AA0-5E515DDBB3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ACA64-B403-4843-B35E-E832337E2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5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18" Type="http://schemas.openxmlformats.org/officeDocument/2006/relationships/image" Target="../media/image29.emf"/><Relationship Id="rId3" Type="http://schemas.openxmlformats.org/officeDocument/2006/relationships/image" Target="../media/image14.emf"/><Relationship Id="rId21" Type="http://schemas.openxmlformats.org/officeDocument/2006/relationships/image" Target="../media/image32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17" Type="http://schemas.openxmlformats.org/officeDocument/2006/relationships/image" Target="../media/image28.emf"/><Relationship Id="rId2" Type="http://schemas.openxmlformats.org/officeDocument/2006/relationships/image" Target="../media/image13.jpeg"/><Relationship Id="rId16" Type="http://schemas.openxmlformats.org/officeDocument/2006/relationships/image" Target="../media/image27.emf"/><Relationship Id="rId20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19" Type="http://schemas.openxmlformats.org/officeDocument/2006/relationships/image" Target="../media/image30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Relationship Id="rId22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566219" y="2063224"/>
            <a:ext cx="82525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AU" altLang="en-US" sz="4000" b="1" dirty="0"/>
              <a:t>KEBIJAKAN PENGELOLAAN RAWA</a:t>
            </a:r>
          </a:p>
          <a:p>
            <a:pPr algn="ctr"/>
            <a:r>
              <a:rPr lang="en-AU" altLang="en-US" sz="4000" b="1" dirty="0"/>
              <a:t>DI INDONESIA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63165" y="407713"/>
            <a:ext cx="9781500" cy="1143000"/>
            <a:chOff x="1097176" y="228600"/>
            <a:chExt cx="9781500" cy="114300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038" y="228600"/>
              <a:ext cx="1925638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2349" y="228600"/>
              <a:ext cx="1830388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941" y="228600"/>
              <a:ext cx="1927225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783" y="228600"/>
              <a:ext cx="1925638" cy="114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1" descr="https://encrypted-tbn2.gstatic.com/images?q=tbn:ANd9GcSzdKVHMoPVvLo8ER0Lo8ZqrFd6FwGq2zuyqba_bkc1B02u4o-BPQ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5"/>
            <a:stretch>
              <a:fillRect/>
            </a:stretch>
          </p:blipFill>
          <p:spPr bwMode="auto">
            <a:xfrm>
              <a:off x="1097176" y="228600"/>
              <a:ext cx="1925638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9834" y="4481061"/>
            <a:ext cx="11947898" cy="1353301"/>
          </a:xfrm>
        </p:spPr>
        <p:txBody>
          <a:bodyPr>
            <a:noAutofit/>
          </a:bodyPr>
          <a:lstStyle/>
          <a:p>
            <a:pPr algn="r"/>
            <a:r>
              <a:rPr lang="en-US" sz="1600" dirty="0"/>
              <a:t>                         </a:t>
            </a:r>
            <a:r>
              <a:rPr lang="en-US" sz="1600" b="1" dirty="0"/>
              <a:t>DISAMPAIKAN PADA ACARA KEGIATAN PELATIHAN PERENCANAAN TEKNIS RAWA (</a:t>
            </a:r>
            <a:r>
              <a:rPr lang="en-US" sz="1600" b="1" i="1" dirty="0"/>
              <a:t>DISTANCE LEARNING</a:t>
            </a:r>
            <a:r>
              <a:rPr lang="en-US" sz="1600" b="1" dirty="0"/>
              <a:t>)</a:t>
            </a:r>
          </a:p>
          <a:p>
            <a:pPr algn="r"/>
            <a:r>
              <a:rPr lang="en-US" sz="1600" b="1" dirty="0"/>
              <a:t>PUSAT PENGEMBANGAN KOMPETENSI SUMBER DAYA AIR &amp; PERMUKIMAN - BADAN PENGEMBANGAN SUMBER DAYA MANUSIA</a:t>
            </a:r>
          </a:p>
          <a:p>
            <a:pPr algn="r"/>
            <a:r>
              <a:rPr lang="en-US" sz="1600" b="1" dirty="0"/>
              <a:t>BALAI PENGEMBANGAN KOMPETENSI PUPR WILAYAH II PALEMBANG, 30 JUNI 2021</a:t>
            </a:r>
          </a:p>
          <a:p>
            <a:pPr algn="r"/>
            <a:endParaRPr lang="en-US" sz="16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877962" y="3527006"/>
            <a:ext cx="9940528" cy="466135"/>
          </a:xfrm>
          <a:prstGeom prst="rect">
            <a:avLst/>
          </a:prstGeom>
        </p:spPr>
        <p:txBody>
          <a:bodyPr vert="horz" lIns="9144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OLEH: SURYADARMA HASYIM, ST, MT.</a:t>
            </a:r>
            <a:endParaRPr lang="en-US" sz="1400" b="1" dirty="0"/>
          </a:p>
        </p:txBody>
      </p:sp>
      <p:pic>
        <p:nvPicPr>
          <p:cNvPr id="13" name="Picture 7" descr="PU Embosed copy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156" y="5910845"/>
            <a:ext cx="790575" cy="74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24893" y="5769125"/>
            <a:ext cx="7875588" cy="99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000" b="1" dirty="0">
                <a:solidFill>
                  <a:schemeClr val="tx1"/>
                </a:solidFill>
              </a:rPr>
              <a:t>DIREKTORAT IRIGASI DAN RAWA</a:t>
            </a:r>
          </a:p>
          <a:p>
            <a:pPr algn="r">
              <a:defRPr/>
            </a:pPr>
            <a:r>
              <a:rPr lang="en-US" b="1" dirty="0">
                <a:solidFill>
                  <a:schemeClr val="tx1"/>
                </a:solidFill>
              </a:rPr>
              <a:t>D</a:t>
            </a:r>
            <a:r>
              <a:rPr lang="id-ID" b="1" dirty="0">
                <a:solidFill>
                  <a:schemeClr val="tx1"/>
                </a:solidFill>
              </a:rPr>
              <a:t>IREKTORAT JENDERAL SUMBER DAYA AIR</a:t>
            </a:r>
            <a:endParaRPr lang="en-AU" b="1" dirty="0"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id-ID" b="1" dirty="0">
                <a:solidFill>
                  <a:schemeClr val="tx1"/>
                </a:solidFill>
              </a:rPr>
              <a:t>KEMENTERIAN PEKERJAAN UMUM</a:t>
            </a:r>
            <a:r>
              <a:rPr lang="en-AU" b="1" dirty="0">
                <a:solidFill>
                  <a:schemeClr val="tx1"/>
                </a:solidFill>
              </a:rPr>
              <a:t> DAN PERUMAHAN RAKYAT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566219" y="3386663"/>
            <a:ext cx="80231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86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mbar terka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" y="2565401"/>
            <a:ext cx="1115536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892424" y="201613"/>
            <a:ext cx="5443537" cy="604837"/>
            <a:chOff x="5335571" y="107188"/>
            <a:chExt cx="6700367" cy="605133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5335571" y="164366"/>
              <a:ext cx="6700367" cy="49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rmAutofit fontScale="62500" lnSpcReduction="2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kegiatan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DI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daerah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irigasi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rawa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periode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2015-2019</a:t>
              </a:r>
              <a:endParaRPr lang="en-US" sz="1400" b="1" dirty="0">
                <a:latin typeface="Perpetua Titling MT" panose="020205020605050208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5470398" y="712321"/>
              <a:ext cx="6479562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cxnSpLocks/>
            </p:cNvCxnSpPr>
            <p:nvPr/>
          </p:nvCxnSpPr>
          <p:spPr>
            <a:xfrm>
              <a:off x="5470398" y="107188"/>
              <a:ext cx="6479562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06" y="1166812"/>
            <a:ext cx="4219575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187531" y="3328987"/>
            <a:ext cx="2063750" cy="2308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  <a:cs typeface="Arial" pitchFamily="34" charset="0"/>
              </a:rPr>
              <a:t>Pulau</a:t>
            </a:r>
            <a:r>
              <a:rPr lang="en-AU" b="1" dirty="0">
                <a:solidFill>
                  <a:schemeClr val="tx1"/>
                </a:solidFill>
                <a:cs typeface="Arial" pitchFamily="34" charset="0"/>
              </a:rPr>
              <a:t> Papua</a:t>
            </a:r>
          </a:p>
          <a:p>
            <a:pPr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</a:rPr>
              <a:t>Pembangunan</a:t>
            </a:r>
          </a:p>
          <a:p>
            <a:pPr marL="0" lvl="1" indent="0" eaLnBrk="1" hangingPunct="1"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2015	:   7.410 Ha</a:t>
            </a:r>
          </a:p>
          <a:p>
            <a:pPr marL="0" lvl="1" indent="0" eaLnBrk="1" hangingPunct="1"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2016	: 16.351 Ha</a:t>
            </a:r>
          </a:p>
          <a:p>
            <a:pPr marL="0" lvl="1" indent="0" eaLnBrk="1" hangingPunct="1"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2017	:   5.550 Ha</a:t>
            </a:r>
          </a:p>
          <a:p>
            <a:pPr marL="228600" lvl="1" indent="-228600" eaLnBrk="1" hangingPunct="1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 	:   4.550 Ha</a:t>
            </a:r>
          </a:p>
          <a:p>
            <a:pPr marL="228600" lvl="1" indent="-228600" eaLnBrk="1" hangingPunct="1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 	:   3.000 Ha</a:t>
            </a:r>
          </a:p>
          <a:p>
            <a:pPr marL="0" lvl="1" indent="0"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</a:rPr>
              <a:t>Total	: 36.861 Ha</a:t>
            </a:r>
          </a:p>
          <a:p>
            <a:pPr marL="0" lvl="1" indent="0"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</a:rPr>
              <a:t>Rehab/</a:t>
            </a:r>
            <a:r>
              <a:rPr lang="en-US" sz="1100" b="1" dirty="0" err="1">
                <a:solidFill>
                  <a:schemeClr val="tx1"/>
                </a:solidFill>
                <a:cs typeface="Arial" pitchFamily="34" charset="0"/>
              </a:rPr>
              <a:t>Peningkatan</a:t>
            </a:r>
            <a:endParaRPr lang="en-US" sz="1100" b="1" dirty="0">
              <a:solidFill>
                <a:schemeClr val="tx1"/>
              </a:solidFill>
              <a:cs typeface="Arial" pitchFamily="34" charset="0"/>
            </a:endParaRPr>
          </a:p>
          <a:p>
            <a:pPr marL="0" lvl="1" indent="0" eaLnBrk="1" hangingPunct="1"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2015	: 11.431 Ha</a:t>
            </a:r>
          </a:p>
          <a:p>
            <a:pPr marL="228600" lvl="1" indent="-228600" eaLnBrk="1" hangingPunct="1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 	:   5.830 Ha</a:t>
            </a:r>
          </a:p>
          <a:p>
            <a:pPr marL="228600" lvl="1" indent="-228600" eaLnBrk="1" hangingPunct="1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 	:    7.010 Ha</a:t>
            </a:r>
          </a:p>
          <a:p>
            <a:pPr marL="0" lvl="1" indent="0"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</a:rPr>
              <a:t>Total	: 24.271 Ha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8969" y="3498850"/>
            <a:ext cx="2005012" cy="1462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Sulawesi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Pembangunan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1.400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1.400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Rehab/</a:t>
            </a:r>
            <a:r>
              <a:rPr lang="en-AU" sz="1100" b="1" dirty="0" err="1">
                <a:solidFill>
                  <a:schemeClr val="tx1"/>
                </a:solidFill>
              </a:rPr>
              <a:t>Peningkatan</a:t>
            </a:r>
            <a:endParaRPr lang="en-AU" sz="11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    900 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 1.000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 1.900  Ha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5806" y="3470275"/>
            <a:ext cx="2005013" cy="2478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Kalimantan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Pembangunan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1.900  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2016	:     450   Ha   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3.300 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   	: 1.850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7.500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Rehab/</a:t>
            </a:r>
            <a:r>
              <a:rPr lang="en-AU" sz="1100" b="1" dirty="0" err="1">
                <a:solidFill>
                  <a:schemeClr val="tx1"/>
                </a:solidFill>
              </a:rPr>
              <a:t>Peningkatan</a:t>
            </a:r>
            <a:endParaRPr lang="en-AU" sz="11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21.599  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2016	: 16.299   Ha   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31.640 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   	: 27.939 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	: 27.760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125.237   Ha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7094" y="3460750"/>
            <a:ext cx="2081212" cy="1462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Sumatera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Rehab/</a:t>
            </a:r>
            <a:r>
              <a:rPr lang="en-AU" sz="1100" b="1" dirty="0" err="1">
                <a:solidFill>
                  <a:schemeClr val="tx1"/>
                </a:solidFill>
              </a:rPr>
              <a:t>Peningkatan</a:t>
            </a:r>
            <a:endParaRPr lang="en-AU" sz="11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126.493   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2016	:    27.708   Ha   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   18.761 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   	:    13.146 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	:    10.690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196.798    Ha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6596390"/>
            <a:ext cx="95408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100" i="1" dirty="0" err="1"/>
              <a:t>Sumber</a:t>
            </a:r>
            <a:r>
              <a:rPr lang="en-US" sz="1100" i="1" dirty="0"/>
              <a:t>: </a:t>
            </a:r>
            <a:r>
              <a:rPr lang="en-US" sz="1100" i="1" dirty="0" err="1"/>
              <a:t>analisa</a:t>
            </a:r>
            <a:r>
              <a:rPr lang="en-US" sz="1100" i="1" dirty="0"/>
              <a:t> </a:t>
            </a:r>
            <a:r>
              <a:rPr lang="en-US" sz="1100" i="1" dirty="0" err="1"/>
              <a:t>dan</a:t>
            </a:r>
            <a:r>
              <a:rPr lang="en-US" sz="1100" i="1" dirty="0"/>
              <a:t> </a:t>
            </a:r>
            <a:r>
              <a:rPr lang="en-US" sz="1100" i="1" dirty="0" err="1"/>
              <a:t>pengolahan</a:t>
            </a:r>
            <a:r>
              <a:rPr lang="en-US" sz="1100" i="1" dirty="0"/>
              <a:t> data e-monitoring.pu.go.id </a:t>
            </a:r>
            <a:r>
              <a:rPr lang="en-US" sz="1100" i="1" dirty="0" err="1"/>
              <a:t>subdit</a:t>
            </a:r>
            <a:r>
              <a:rPr lang="en-US" sz="1100" i="1" dirty="0"/>
              <a:t> </a:t>
            </a:r>
            <a:r>
              <a:rPr lang="en-US" sz="1100" i="1" dirty="0" err="1"/>
              <a:t>rawa</a:t>
            </a:r>
            <a:r>
              <a:rPr lang="en-US" sz="1100" i="1" dirty="0"/>
              <a:t> (2015-2019)</a:t>
            </a:r>
          </a:p>
        </p:txBody>
      </p:sp>
    </p:spTree>
    <p:extLst>
      <p:ext uri="{BB962C8B-B14F-4D97-AF65-F5344CB8AC3E}">
        <p14:creationId xmlns:p14="http://schemas.microsoft.com/office/powerpoint/2010/main" val="38921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2450" y="153085"/>
            <a:ext cx="11049000" cy="40011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0"/>
                </a:schemeClr>
              </a:gs>
              <a:gs pos="98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d-ID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SEJARAH PENGEMBANGAN DAN PENGELOLAAN RAWA DI INDONESIA</a:t>
            </a:r>
            <a:endParaRPr lang="en-AU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109663"/>
            <a:ext cx="11258550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07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19501036"/>
              </p:ext>
            </p:extLst>
          </p:nvPr>
        </p:nvGraphicFramePr>
        <p:xfrm>
          <a:off x="352424" y="1457325"/>
          <a:ext cx="11477625" cy="559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ine Callout 1 4"/>
          <p:cNvSpPr/>
          <p:nvPr/>
        </p:nvSpPr>
        <p:spPr>
          <a:xfrm>
            <a:off x="857250" y="1600199"/>
            <a:ext cx="1219200" cy="457200"/>
          </a:xfrm>
          <a:prstGeom prst="borderCallout1">
            <a:avLst>
              <a:gd name="adj1" fmla="val 102083"/>
              <a:gd name="adj2" fmla="val 48521"/>
              <a:gd name="adj3" fmla="val 141667"/>
              <a:gd name="adj4" fmla="val 48422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Bank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2647950" y="1604961"/>
            <a:ext cx="1219200" cy="457200"/>
          </a:xfrm>
          <a:prstGeom prst="borderCallout1">
            <a:avLst>
              <a:gd name="adj1" fmla="val 102083"/>
              <a:gd name="adj2" fmla="val 48521"/>
              <a:gd name="adj3" fmla="val 141667"/>
              <a:gd name="adj4" fmla="val 48422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Bank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4543425" y="1604961"/>
            <a:ext cx="1219200" cy="457200"/>
          </a:xfrm>
          <a:prstGeom prst="borderCallout1">
            <a:avLst>
              <a:gd name="adj1" fmla="val 102083"/>
              <a:gd name="adj2" fmla="val 48521"/>
              <a:gd name="adj3" fmla="val 141667"/>
              <a:gd name="adj4" fmla="val 48422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Bank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6324600" y="1600199"/>
            <a:ext cx="1219200" cy="457200"/>
          </a:xfrm>
          <a:prstGeom prst="borderCallout1">
            <a:avLst>
              <a:gd name="adj1" fmla="val 102083"/>
              <a:gd name="adj2" fmla="val 48521"/>
              <a:gd name="adj3" fmla="val 141667"/>
              <a:gd name="adj4" fmla="val 48422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APBN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8201025" y="1604961"/>
            <a:ext cx="1219200" cy="457200"/>
          </a:xfrm>
          <a:prstGeom prst="borderCallout1">
            <a:avLst>
              <a:gd name="adj1" fmla="val 102083"/>
              <a:gd name="adj2" fmla="val 48521"/>
              <a:gd name="adj3" fmla="val 141667"/>
              <a:gd name="adj4" fmla="val 48422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APBN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10077450" y="1604961"/>
            <a:ext cx="1219200" cy="457200"/>
          </a:xfrm>
          <a:prstGeom prst="borderCallout1">
            <a:avLst>
              <a:gd name="adj1" fmla="val 102083"/>
              <a:gd name="adj2" fmla="val 48521"/>
              <a:gd name="adj3" fmla="val 141667"/>
              <a:gd name="adj4" fmla="val 48422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who??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2450" y="153085"/>
            <a:ext cx="11049000" cy="52322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  <a:alpha val="0"/>
                </a:schemeClr>
              </a:gs>
              <a:gs pos="98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HISTORIKAL STUDI KEBIJAKAN PENGEMBANGAN RAWA/GAMBUT</a:t>
            </a:r>
            <a:endParaRPr lang="en-A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61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en-ID" sz="4000" b="1" dirty="0"/>
              <a:t>PEMBELAJARAN UTAMA:</a:t>
            </a:r>
            <a:endParaRPr lang="id-ID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11239500" cy="5076825"/>
          </a:xfrm>
        </p:spPr>
        <p:txBody>
          <a:bodyPr>
            <a:normAutofit/>
          </a:bodyPr>
          <a:lstStyle/>
          <a:p>
            <a:r>
              <a:rPr lang="en-US" dirty="0" err="1"/>
              <a:t>Pada</a:t>
            </a:r>
            <a:r>
              <a:rPr lang="en-US" dirty="0"/>
              <a:t> 2004-2013, LWMTL, STLD,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Induk</a:t>
            </a:r>
            <a:r>
              <a:rPr lang="en-US" dirty="0"/>
              <a:t> EMRP, WACLIMAD </a:t>
            </a:r>
            <a:r>
              <a:rPr lang="en-US" dirty="0" err="1"/>
              <a:t>dan</a:t>
            </a:r>
            <a:r>
              <a:rPr lang="en-US" dirty="0"/>
              <a:t> QANS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proyek-proyek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isu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rawa</a:t>
            </a:r>
            <a:endParaRPr lang="en-US" dirty="0"/>
          </a:p>
          <a:p>
            <a:r>
              <a:rPr lang="en-US" dirty="0" err="1"/>
              <a:t>Poin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proyek-proyek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:</a:t>
            </a:r>
            <a:endParaRPr lang="id-ID" dirty="0"/>
          </a:p>
          <a:p>
            <a:pPr lvl="1"/>
            <a:r>
              <a:rPr lang="en-US" sz="2800" dirty="0" err="1"/>
              <a:t>Kebutuhan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perencanaan</a:t>
            </a:r>
            <a:r>
              <a:rPr lang="en-US" sz="2800" dirty="0"/>
              <a:t> </a:t>
            </a:r>
            <a:r>
              <a:rPr lang="en-US" sz="2800" dirty="0" err="1"/>
              <a:t>berbasis</a:t>
            </a:r>
            <a:r>
              <a:rPr lang="en-US" sz="2800" dirty="0"/>
              <a:t> </a:t>
            </a:r>
            <a:r>
              <a:rPr lang="en-US" sz="2800" dirty="0" err="1"/>
              <a:t>sumber</a:t>
            </a:r>
            <a:r>
              <a:rPr lang="en-US" sz="2800" dirty="0"/>
              <a:t> </a:t>
            </a:r>
            <a:r>
              <a:rPr lang="en-US" sz="2800" dirty="0" err="1"/>
              <a:t>daya</a:t>
            </a:r>
            <a:endParaRPr lang="en-US" sz="2800" dirty="0"/>
          </a:p>
          <a:p>
            <a:pPr lvl="1"/>
            <a:r>
              <a:rPr lang="en-US" sz="2800" dirty="0"/>
              <a:t>Unit </a:t>
            </a:r>
            <a:r>
              <a:rPr lang="en-US" sz="2800" dirty="0" err="1"/>
              <a:t>hidrologi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kubah</a:t>
            </a:r>
            <a:r>
              <a:rPr lang="en-US" sz="2800" dirty="0"/>
              <a:t> </a:t>
            </a:r>
            <a:r>
              <a:rPr lang="en-US" sz="2800" dirty="0" err="1"/>
              <a:t>gambut</a:t>
            </a:r>
            <a:r>
              <a:rPr lang="en-US" sz="2800" dirty="0"/>
              <a:t>, </a:t>
            </a:r>
            <a:r>
              <a:rPr lang="en-US" sz="2800" dirty="0" err="1"/>
              <a:t>sebaiknya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dasar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pengaturan</a:t>
            </a:r>
            <a:r>
              <a:rPr lang="en-US" sz="2800" dirty="0"/>
              <a:t> </a:t>
            </a:r>
            <a:r>
              <a:rPr lang="en-US" sz="2800" dirty="0" err="1"/>
              <a:t>daerah</a:t>
            </a:r>
            <a:r>
              <a:rPr lang="en-US" sz="2800" dirty="0"/>
              <a:t> </a:t>
            </a:r>
            <a:r>
              <a:rPr lang="en-US" sz="2800" dirty="0" err="1"/>
              <a:t>rawa</a:t>
            </a:r>
            <a:endParaRPr lang="en-US" sz="2800" dirty="0"/>
          </a:p>
          <a:p>
            <a:pPr lvl="1"/>
            <a:r>
              <a:rPr lang="en-US" sz="2800" dirty="0" err="1"/>
              <a:t>Kebutuhan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pendekatan</a:t>
            </a:r>
            <a:r>
              <a:rPr lang="en-US" sz="2800" dirty="0"/>
              <a:t> </a:t>
            </a:r>
            <a:r>
              <a:rPr lang="en-US" sz="2800" dirty="0" err="1"/>
              <a:t>pengembangan</a:t>
            </a:r>
            <a:r>
              <a:rPr lang="en-US" sz="2800" dirty="0"/>
              <a:t> </a:t>
            </a:r>
            <a:r>
              <a:rPr lang="en-US" sz="2800" dirty="0" err="1"/>
              <a:t>tata</a:t>
            </a:r>
            <a:r>
              <a:rPr lang="en-US" sz="2800" dirty="0"/>
              <a:t> </a:t>
            </a:r>
            <a:r>
              <a:rPr lang="en-US" sz="2800" dirty="0" err="1"/>
              <a:t>ruang</a:t>
            </a:r>
            <a:r>
              <a:rPr lang="en-US" sz="2800" dirty="0"/>
              <a:t> yang </a:t>
            </a:r>
            <a:r>
              <a:rPr lang="en-US" sz="2800" dirty="0" err="1"/>
              <a:t>terintegrasi</a:t>
            </a:r>
            <a:endParaRPr lang="id-ID" sz="2800" dirty="0"/>
          </a:p>
          <a:p>
            <a:pPr lvl="1"/>
            <a:r>
              <a:rPr lang="en-US" sz="2800" dirty="0" err="1"/>
              <a:t>Kebutuhan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evaluasi</a:t>
            </a:r>
            <a:r>
              <a:rPr lang="en-US" sz="2800" dirty="0"/>
              <a:t> </a:t>
            </a:r>
            <a:r>
              <a:rPr lang="en-US" sz="2800" dirty="0" err="1"/>
              <a:t>lahan</a:t>
            </a:r>
            <a:r>
              <a:rPr lang="en-US" sz="2800" dirty="0"/>
              <a:t> yang </a:t>
            </a:r>
            <a:r>
              <a:rPr lang="en-US" sz="2800" dirty="0" err="1"/>
              <a:t>terintegrasi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dasar</a:t>
            </a:r>
            <a:r>
              <a:rPr lang="en-US" sz="2800" dirty="0"/>
              <a:t> </a:t>
            </a:r>
            <a:r>
              <a:rPr lang="en-US" sz="2800" dirty="0" err="1"/>
              <a:t>perencanaan</a:t>
            </a:r>
            <a:r>
              <a:rPr lang="en-US" sz="2800" dirty="0"/>
              <a:t> </a:t>
            </a:r>
            <a:r>
              <a:rPr lang="en-US" sz="2800" dirty="0" err="1"/>
              <a:t>Kementerian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Hidup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Kehutanan</a:t>
            </a:r>
            <a:r>
              <a:rPr lang="en-US" sz="2800" dirty="0"/>
              <a:t> yang </a:t>
            </a:r>
            <a:r>
              <a:rPr lang="en-US" sz="2800" dirty="0" err="1"/>
              <a:t>dikenal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istilah</a:t>
            </a:r>
            <a:r>
              <a:rPr lang="en-US" sz="2800" dirty="0"/>
              <a:t> </a:t>
            </a:r>
            <a:r>
              <a:rPr lang="en-US" sz="2800" dirty="0" err="1"/>
              <a:t>Kesatuan</a:t>
            </a:r>
            <a:r>
              <a:rPr lang="en-US" sz="2800" dirty="0"/>
              <a:t> </a:t>
            </a:r>
            <a:r>
              <a:rPr lang="en-US" sz="2800" dirty="0" err="1"/>
              <a:t>Hidrologi</a:t>
            </a:r>
            <a:r>
              <a:rPr lang="en-US" sz="2800" dirty="0"/>
              <a:t> </a:t>
            </a:r>
            <a:r>
              <a:rPr lang="en-US" sz="2800" dirty="0" err="1"/>
              <a:t>Gambut</a:t>
            </a:r>
            <a:r>
              <a:rPr lang="en-US" sz="2800" dirty="0"/>
              <a:t> (KHG)</a:t>
            </a:r>
            <a:endParaRPr lang="id-ID" sz="2800" dirty="0"/>
          </a:p>
        </p:txBody>
      </p:sp>
      <p:sp>
        <p:nvSpPr>
          <p:cNvPr id="6" name="Rectangle 5"/>
          <p:cNvSpPr/>
          <p:nvPr/>
        </p:nvSpPr>
        <p:spPr>
          <a:xfrm rot="5400000" flipH="1">
            <a:off x="5986621" y="-3903822"/>
            <a:ext cx="45719" cy="101171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415" tIns="34208" rIns="68415" bIns="3420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12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>
                <a:defRPr/>
              </a:pPr>
              <a:r>
                <a:rPr lang="en-US" sz="2400" b="1" cap="all" dirty="0">
                  <a:latin typeface="Calibri" pitchFamily="34" charset="0"/>
                  <a:cs typeface="Calibri" pitchFamily="34" charset="0"/>
                </a:rPr>
                <a:t>PROYEKSI PENGELOLAAN RAWA (1) </a:t>
              </a:r>
              <a:endParaRPr lang="en-AU" sz="2400" b="1" cap="all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266700" y="898525"/>
            <a:ext cx="1151572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 err="1">
                <a:latin typeface="Arial Narrow"/>
                <a:ea typeface="Calibri"/>
                <a:cs typeface="Times New Roman"/>
              </a:rPr>
              <a:t>Menyusun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arah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kebijakan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pengelolaan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tambak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untuk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25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tahun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depan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</a:t>
            </a: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UcPeriod"/>
              <a:defRPr/>
            </a:pPr>
            <a:r>
              <a:rPr lang="id-ID" sz="2000" dirty="0">
                <a:latin typeface="Arial Narrow"/>
                <a:ea typeface="Calibri"/>
                <a:cs typeface="Times New Roman"/>
              </a:rPr>
              <a:t>Pengelolaan rawa sangat terkait dengan isu lingkungan hidup dan kehutanan mengingat pada sebagian rawa terdapat gambut dan/atau berada pada kawasan hutan.</a:t>
            </a:r>
            <a:endParaRPr lang="en-US" sz="2000" dirty="0">
              <a:latin typeface="Arial Narrow"/>
              <a:ea typeface="Calibri"/>
              <a:cs typeface="Times New Roman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UcPeriod"/>
              <a:defRPr/>
            </a:pPr>
            <a:r>
              <a:rPr lang="en-US" sz="2000" dirty="0" err="1">
                <a:latin typeface="Arial Narrow"/>
                <a:ea typeface="Calibri"/>
                <a:cs typeface="Times New Roman"/>
              </a:rPr>
              <a:t>Selama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ini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konsep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pengembangan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pengelolaan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irigasi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mengikuti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kebijakan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yang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diterapkan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untuk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irigasi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permukaan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 Ada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indikasi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bahwa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banyak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konsep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irigasi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permukaan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yang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kurang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/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tidak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relevan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diterapkan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pada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</a:t>
            </a:r>
            <a:endParaRPr lang="en-AU" sz="2000" dirty="0">
              <a:latin typeface="Arial Narrow"/>
              <a:ea typeface="Calibri"/>
              <a:cs typeface="Times New Roman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  <a:defRPr/>
            </a:pPr>
            <a:r>
              <a:rPr lang="en-US" sz="2000" dirty="0" err="1">
                <a:latin typeface="Arial Narrow"/>
                <a:ea typeface="Calibri"/>
                <a:cs typeface="Times New Roman"/>
              </a:rPr>
              <a:t>Selain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sebagai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jaringan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irigasi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,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pengertian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sebagai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wadah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air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fungsinya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sebagai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sumber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air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perlu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juga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dipertimbangkan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</a:t>
            </a:r>
            <a:endParaRPr lang="en-AU" sz="2000" dirty="0">
              <a:latin typeface="Arial Narrow"/>
              <a:ea typeface="Calibri"/>
              <a:cs typeface="Times New Roman"/>
            </a:endParaRP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en-US" sz="2000" dirty="0" err="1">
                <a:latin typeface="Arial Narrow"/>
                <a:ea typeface="Calibri"/>
                <a:cs typeface="Times New Roman"/>
              </a:rPr>
              <a:t>Menyusun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konsep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peraturan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perundang-undangan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terkait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Meskipun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ada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kelemahan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yaitu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dengan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belum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ditetapkannya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Undang-Undang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tentang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Sumber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Daya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Air.</a:t>
            </a: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en-US" sz="2000" dirty="0" err="1">
                <a:latin typeface="Arial Narrow"/>
                <a:ea typeface="Calibri"/>
                <a:cs typeface="Times New Roman"/>
              </a:rPr>
              <a:t>Sebagai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tindak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lanjut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Permen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No.29/PRT/M/2015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tentang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,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akan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dilakukan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b="1" dirty="0" err="1">
                <a:latin typeface="Arial Narrow"/>
                <a:ea typeface="Calibri"/>
                <a:cs typeface="Times New Roman"/>
              </a:rPr>
              <a:t>Penetapan</a:t>
            </a:r>
            <a:r>
              <a:rPr lang="en-US" sz="2000" b="1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b="1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b="1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b="1" dirty="0" err="1">
                <a:latin typeface="Arial Narrow"/>
                <a:ea typeface="Calibri"/>
                <a:cs typeface="Times New Roman"/>
              </a:rPr>
              <a:t>oleh</a:t>
            </a:r>
            <a:r>
              <a:rPr lang="en-US" sz="2000" b="1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b="1" dirty="0" err="1">
                <a:latin typeface="Arial Narrow"/>
                <a:ea typeface="Calibri"/>
                <a:cs typeface="Times New Roman"/>
              </a:rPr>
              <a:t>Menteri</a:t>
            </a:r>
            <a:r>
              <a:rPr lang="en-US" sz="2000" b="1" dirty="0">
                <a:latin typeface="Arial Narrow"/>
                <a:ea typeface="Calibri"/>
                <a:cs typeface="Times New Roman"/>
              </a:rPr>
              <a:t> PUPR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id-ID" sz="2000" dirty="0">
                <a:latin typeface="Arial Narrow"/>
                <a:ea typeface="Calibri"/>
                <a:cs typeface="Times New Roman"/>
              </a:rPr>
              <a:t>dengan memperhatikan rekomendasi Menteri LH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Kehutanan</a:t>
            </a:r>
            <a:r>
              <a:rPr lang="id-ID" sz="2000" dirty="0">
                <a:latin typeface="Arial Narrow"/>
                <a:ea typeface="Calibri"/>
                <a:cs typeface="Times New Roman"/>
              </a:rPr>
              <a:t> pada rawa bergambut dan memperhatikan rekomendasi Menteri Kehutanan pada rawa yang berada di kawasan hutan.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Menyusun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Kriteria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Perencanaan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Rawa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dimana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dibutuhkan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sebagai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acuan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standart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dalam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perencanaan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daerah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rawa</a:t>
            </a:r>
            <a:r>
              <a:rPr lang="en-US" altLang="en-US" sz="2000" dirty="0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 di </a:t>
            </a:r>
            <a:r>
              <a:rPr lang="en-US" altLang="en-US" sz="2000" dirty="0" err="1">
                <a:solidFill>
                  <a:srgbClr val="000000"/>
                </a:solidFill>
                <a:latin typeface="Arial Narrow" pitchFamily="34" charset="0"/>
                <a:cs typeface="Calibri" pitchFamily="34" charset="0"/>
              </a:rPr>
              <a:t>indonesia</a:t>
            </a:r>
            <a:endParaRPr lang="en-US" altLang="en-US" sz="2000" dirty="0">
              <a:solidFill>
                <a:srgbClr val="000000"/>
              </a:solidFill>
              <a:latin typeface="Arial Narrow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1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082058" y="230480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>
                <a:defRPr/>
              </a:pPr>
              <a:r>
                <a:rPr lang="en-US" sz="2400" b="1" cap="all" dirty="0">
                  <a:latin typeface="Calibri" pitchFamily="34" charset="0"/>
                  <a:cs typeface="Calibri" pitchFamily="34" charset="0"/>
                </a:rPr>
                <a:t>PROYEKSI PENGELOLAAN RAWA (2) </a:t>
              </a:r>
              <a:endParaRPr lang="en-AU" sz="2400" b="1" cap="all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1950" y="1298575"/>
            <a:ext cx="11334512" cy="466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Calibri" pitchFamily="34" charset="0"/>
              <a:buAutoNum type="arabicPeriod" startAt="5"/>
            </a:pPr>
            <a:r>
              <a:rPr lang="en-US" alt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Penyusunan</a:t>
            </a:r>
            <a:r>
              <a:rPr lang="en-US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SNI </a:t>
            </a:r>
            <a:r>
              <a:rPr lang="en-US" alt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Pemetaan</a:t>
            </a:r>
            <a:r>
              <a:rPr lang="en-US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Rawa</a:t>
            </a:r>
            <a:r>
              <a:rPr lang="en-US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dimana</a:t>
            </a:r>
            <a:r>
              <a:rPr lang="en-US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dibutuhkan</a:t>
            </a:r>
            <a:r>
              <a:rPr lang="en-US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dalam</a:t>
            </a:r>
            <a:r>
              <a:rPr lang="en-US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alt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embakukan pemetaan rawa di Indonesia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yang </a:t>
            </a:r>
            <a:r>
              <a:rPr lang="en-AU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bertujuan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m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eningkatkan akurasi data luasan rawa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AU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serta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k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esepahaman dan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esepakatan atas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enggunaan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eta Gambut,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eta Kawasan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utan dan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ata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eanekaragaman </a:t>
            </a:r>
            <a:r>
              <a:rPr lang="en-AU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ayati</a:t>
            </a:r>
            <a:endParaRPr lang="en-AU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Calibri" pitchFamily="34" charset="0"/>
              <a:buAutoNum type="arabicPeriod" startAt="5"/>
            </a:pP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Untuk rawa yang telah dikembangkan namun sebenarnya berada di kawasan </a:t>
            </a:r>
            <a:r>
              <a:rPr lang="id-ID" sz="20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konservasi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pengelolaannya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dilaksanakan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melalui pendekatan </a:t>
            </a:r>
            <a:r>
              <a:rPr lang="en-US" sz="20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pengelolaan</a:t>
            </a:r>
            <a:r>
              <a:rPr lang="en-US" sz="20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adaptif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 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Sebagai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c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ontoh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lahan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p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ertanian yang sudah dikembangkan pada 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areal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gambut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yang </a:t>
            </a:r>
            <a:r>
              <a:rPr lang="en-US" sz="20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seharusnya</a:t>
            </a:r>
            <a:r>
              <a:rPr lang="en-US" sz="2000" b="1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dikonservasi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pengelolaan adaptifnya adalah pengaturan muka air tanah tidak lebih dalam dari 20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30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cm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;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atau jika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usaha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pertanian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pada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lahan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tersebut terlantar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maka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akan dikembalikan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menjadi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area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/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kawasan</a:t>
            </a:r>
            <a:r>
              <a:rPr lang="id-ID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konservasi.</a:t>
            </a:r>
            <a:endParaRPr lang="en-AU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Calibri" pitchFamily="34" charset="0"/>
              <a:buAutoNum type="arabicPeriod" startAt="5"/>
            </a:pP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Pelaksanaan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OP yang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komprehensif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dengan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kejelasan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struktur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kelembagaannya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terutama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di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tingkat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daerah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irigasi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rawa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Meskipun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PROM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sudah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digalakkan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akan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tetapi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pedomannya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khusus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daerah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irigasi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rawa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maupun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tambak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harusnya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dibuat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berbeda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dengan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PROM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irigasi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permukaan</a:t>
            </a:r>
            <a:r>
              <a:rPr lang="en-US" sz="20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AU" sz="2000" dirty="0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ts val="100"/>
              </a:spcBef>
              <a:spcAft>
                <a:spcPts val="1200"/>
              </a:spcAft>
              <a:buFont typeface="Calibri" pitchFamily="34" charset="0"/>
              <a:buAutoNum type="arabicPeriod" startAt="2"/>
            </a:pPr>
            <a:endParaRPr lang="id-ID" sz="2000" dirty="0">
              <a:solidFill>
                <a:srgbClr val="000000"/>
              </a:solidFill>
              <a:latin typeface="Arial Narrow" pitchFamily="34" charset="0"/>
              <a:ea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360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79022" y="230480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>
                <a:defRPr/>
              </a:pPr>
              <a:r>
                <a:rPr lang="en-US" sz="2400" b="1" cap="all" dirty="0">
                  <a:latin typeface="Calibri" pitchFamily="34" charset="0"/>
                  <a:cs typeface="Calibri" pitchFamily="34" charset="0"/>
                </a:rPr>
                <a:t>PROYEKSI PENGELOLAAN RAWA (3) </a:t>
              </a:r>
              <a:endParaRPr lang="en-AU" sz="2400" b="1" cap="all" dirty="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1950" y="1384300"/>
            <a:ext cx="11496675" cy="372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000" dirty="0">
                <a:latin typeface="Arial Narrow"/>
                <a:ea typeface="Calibri"/>
                <a:cs typeface="Times New Roman"/>
              </a:rPr>
              <a:t>8. 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Potensi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rawa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di Indonesia yang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telah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dikembangkan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seluas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1,8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Juta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Ha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telah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dibuat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jaringan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irigasinya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adalah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±20%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dari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total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jaringan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irigasi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keseluruhan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Meskipun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sebagian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besar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menghadapi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masalah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produktivitas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yang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rendah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,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lokasi-lokasi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yang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telah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berhasil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juga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tidak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sedikit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.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Diperlukan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dukungan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kebijakan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untuk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bisa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menghadapi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praktek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DIR yang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berhasil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tersebut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di </a:t>
            </a:r>
            <a:r>
              <a:rPr lang="en-US" sz="2000" dirty="0" err="1">
                <a:latin typeface="Arial Narrow"/>
                <a:ea typeface="Calibri"/>
                <a:cs typeface="Times New Roman"/>
              </a:rPr>
              <a:t>lokasi</a:t>
            </a:r>
            <a:r>
              <a:rPr lang="en-US" sz="2000" dirty="0">
                <a:latin typeface="Arial Narrow"/>
                <a:ea typeface="Calibri"/>
                <a:cs typeface="Times New Roman"/>
              </a:rPr>
              <a:t> yang lain.</a:t>
            </a:r>
            <a:endParaRPr lang="en-US" sz="2000" dirty="0">
              <a:solidFill>
                <a:prstClr val="black"/>
              </a:solidFill>
              <a:latin typeface="Arial Narrow" pitchFamily="34" charset="0"/>
              <a:cs typeface="Calibri" pitchFamily="34" charset="0"/>
            </a:endParaRP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9"/>
              <a:defRPr/>
            </a:pP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Upaya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pengaturan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muka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air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dan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sirkulasi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air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dengan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pembuatan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pintu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dan</a:t>
            </a:r>
            <a:r>
              <a:rPr lang="en-US" sz="2000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jalan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usaha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tani</a:t>
            </a:r>
            <a:r>
              <a:rPr lang="en-US" sz="20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 </a:t>
            </a:r>
            <a:r>
              <a:rPr lang="id-ID" sz="20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(Rehabilitasi dan Peningkatan Daerah Rawa).</a:t>
            </a:r>
            <a:endParaRPr lang="en-AU" sz="2000" b="1" dirty="0">
              <a:solidFill>
                <a:prstClr val="black"/>
              </a:solidFill>
              <a:latin typeface="Arial Narrow" pitchFamily="34" charset="0"/>
              <a:cs typeface="Calibri" pitchFamily="34" charset="0"/>
            </a:endParaRPr>
          </a:p>
          <a:p>
            <a:pPr marL="361950" lvl="1" indent="-36195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 startAt="9"/>
              <a:defRPr/>
            </a:pP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Meng-anggarkan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kegiatan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audit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teknis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rawa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dalam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rangka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update data-data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rawa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en-AU" sz="2000" dirty="0" err="1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terkini</a:t>
            </a:r>
            <a:r>
              <a:rPr lang="en-AU" sz="2000" dirty="0">
                <a:solidFill>
                  <a:srgbClr val="000000"/>
                </a:solidFill>
                <a:latin typeface="Arial Narrow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marL="0" lvl="1" indent="0" algn="just">
              <a:lnSpc>
                <a:spcPct val="115000"/>
              </a:lnSpc>
              <a:spcAft>
                <a:spcPts val="1000"/>
              </a:spcAft>
              <a:defRPr/>
            </a:pPr>
            <a:endParaRPr lang="en-AU" sz="2000" dirty="0">
              <a:latin typeface="Arial Narrow"/>
              <a:ea typeface="Calibri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ts val="100"/>
              </a:spcBef>
              <a:spcAft>
                <a:spcPts val="1200"/>
              </a:spcAft>
              <a:buFont typeface="+mj-lt"/>
              <a:buAutoNum type="arabicPeriod" startAt="2"/>
              <a:defRPr/>
            </a:pPr>
            <a:endParaRPr lang="id-ID" sz="2000" dirty="0">
              <a:solidFill>
                <a:srgbClr val="000000"/>
              </a:solidFill>
              <a:latin typeface="Arial Narrow" pitchFamily="34" charset="0"/>
              <a:ea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1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557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70000" lnSpcReduction="2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Masalah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pengembangan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pengelolaan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rawa</a:t>
              </a:r>
              <a:endParaRPr lang="en-US" sz="1400" b="1" dirty="0">
                <a:latin typeface="Perpetua Titling MT" panose="020205020605050208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055802" y="1300896"/>
            <a:ext cx="9982986" cy="5078313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58775" lvl="1" indent="-358775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AU" sz="2000" dirty="0" err="1">
                <a:ea typeface="Calibri"/>
                <a:cs typeface="Times New Roman"/>
              </a:rPr>
              <a:t>Pengembangan</a:t>
            </a:r>
            <a:r>
              <a:rPr lang="en-AU" sz="2000" dirty="0">
                <a:ea typeface="Calibri"/>
                <a:cs typeface="Times New Roman"/>
              </a:rPr>
              <a:t> </a:t>
            </a:r>
            <a:r>
              <a:rPr lang="en-AU" sz="2000" dirty="0" err="1">
                <a:ea typeface="Calibri"/>
                <a:cs typeface="Times New Roman"/>
              </a:rPr>
              <a:t>dan</a:t>
            </a:r>
            <a:r>
              <a:rPr lang="en-AU" sz="2000" dirty="0">
                <a:ea typeface="Calibri"/>
                <a:cs typeface="Times New Roman"/>
              </a:rPr>
              <a:t> p</a:t>
            </a:r>
            <a:r>
              <a:rPr lang="id-ID" sz="2000" dirty="0">
                <a:ea typeface="Calibri"/>
                <a:cs typeface="Times New Roman"/>
              </a:rPr>
              <a:t>engelolaan rawa sangat terkait dengan isu lingkungan hidup dan kehutanan mengingat pada sebagian rawa terdapat gambut dan/</a:t>
            </a:r>
            <a:r>
              <a:rPr lang="en-AU" sz="2000" dirty="0">
                <a:ea typeface="Calibri"/>
                <a:cs typeface="Times New Roman"/>
              </a:rPr>
              <a:t> </a:t>
            </a:r>
            <a:r>
              <a:rPr lang="id-ID" sz="2000" dirty="0">
                <a:ea typeface="Calibri"/>
                <a:cs typeface="Times New Roman"/>
              </a:rPr>
              <a:t>atau berada pada kawasan hutan.</a:t>
            </a:r>
            <a:endParaRPr lang="en-US" sz="2000" dirty="0">
              <a:ea typeface="Calibri"/>
              <a:cs typeface="Times New Roman"/>
            </a:endParaRPr>
          </a:p>
          <a:p>
            <a:pPr marL="358775" lvl="1" indent="-358775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ea typeface="Calibri"/>
                <a:cs typeface="Times New Roman"/>
              </a:rPr>
              <a:t>Selama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ini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konsep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pengembangan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pengelolaan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irigasi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mengikuti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kebijakan</a:t>
            </a:r>
            <a:r>
              <a:rPr lang="en-US" sz="2000" dirty="0">
                <a:ea typeface="Calibri"/>
                <a:cs typeface="Times New Roman"/>
              </a:rPr>
              <a:t> yang </a:t>
            </a:r>
            <a:r>
              <a:rPr lang="en-US" sz="2000" dirty="0" err="1">
                <a:ea typeface="Calibri"/>
                <a:cs typeface="Times New Roman"/>
              </a:rPr>
              <a:t>diterapkan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untuk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irigasi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permukaan</a:t>
            </a:r>
            <a:r>
              <a:rPr lang="en-US" sz="2000" dirty="0">
                <a:ea typeface="Calibri"/>
                <a:cs typeface="Times New Roman"/>
              </a:rPr>
              <a:t>. Ada </a:t>
            </a:r>
            <a:r>
              <a:rPr lang="en-US" sz="2000" dirty="0" err="1">
                <a:ea typeface="Calibri"/>
                <a:cs typeface="Times New Roman"/>
              </a:rPr>
              <a:t>indikasi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bahwa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banyak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konsep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irigasi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permukaan</a:t>
            </a:r>
            <a:r>
              <a:rPr lang="en-US" sz="2000" dirty="0">
                <a:ea typeface="Calibri"/>
                <a:cs typeface="Times New Roman"/>
              </a:rPr>
              <a:t> yang </a:t>
            </a:r>
            <a:r>
              <a:rPr lang="en-US" sz="2000" dirty="0" err="1">
                <a:ea typeface="Calibri"/>
                <a:cs typeface="Times New Roman"/>
              </a:rPr>
              <a:t>kurang</a:t>
            </a:r>
            <a:r>
              <a:rPr lang="en-US" sz="2000" dirty="0">
                <a:ea typeface="Calibri"/>
                <a:cs typeface="Times New Roman"/>
              </a:rPr>
              <a:t>/ </a:t>
            </a:r>
            <a:r>
              <a:rPr lang="en-US" sz="2000" dirty="0" err="1">
                <a:ea typeface="Calibri"/>
                <a:cs typeface="Times New Roman"/>
              </a:rPr>
              <a:t>tidak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relevan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diterapkan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pada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.</a:t>
            </a:r>
            <a:endParaRPr lang="en-AU" sz="2000" dirty="0">
              <a:ea typeface="Calibri"/>
              <a:cs typeface="Times New Roman"/>
            </a:endParaRPr>
          </a:p>
          <a:p>
            <a:pPr marL="358775" lvl="1" indent="-358775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ea typeface="Calibri"/>
                <a:cs typeface="Times New Roman"/>
              </a:rPr>
              <a:t>Selain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sebagai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jaringan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irigasi</a:t>
            </a:r>
            <a:r>
              <a:rPr lang="en-US" sz="2000" dirty="0">
                <a:ea typeface="Calibri"/>
                <a:cs typeface="Times New Roman"/>
              </a:rPr>
              <a:t>, </a:t>
            </a:r>
            <a:r>
              <a:rPr lang="en-US" sz="2000" dirty="0" err="1">
                <a:ea typeface="Calibri"/>
                <a:cs typeface="Times New Roman"/>
              </a:rPr>
              <a:t>pengertian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sebagai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wadah</a:t>
            </a:r>
            <a:r>
              <a:rPr lang="en-US" sz="2000" dirty="0">
                <a:ea typeface="Calibri"/>
                <a:cs typeface="Times New Roman"/>
              </a:rPr>
              <a:t> air </a:t>
            </a:r>
            <a:r>
              <a:rPr lang="en-US" sz="2000" dirty="0" err="1">
                <a:ea typeface="Calibri"/>
                <a:cs typeface="Times New Roman"/>
              </a:rPr>
              <a:t>dan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fungsinya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sebagai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sumber</a:t>
            </a:r>
            <a:r>
              <a:rPr lang="en-US" sz="2000" dirty="0">
                <a:ea typeface="Calibri"/>
                <a:cs typeface="Times New Roman"/>
              </a:rPr>
              <a:t> air </a:t>
            </a:r>
            <a:r>
              <a:rPr lang="en-US" sz="2000" dirty="0" err="1">
                <a:ea typeface="Calibri"/>
                <a:cs typeface="Times New Roman"/>
              </a:rPr>
              <a:t>perlu</a:t>
            </a:r>
            <a:r>
              <a:rPr lang="en-US" sz="2000" dirty="0">
                <a:ea typeface="Calibri"/>
                <a:cs typeface="Times New Roman"/>
              </a:rPr>
              <a:t> juga </a:t>
            </a:r>
            <a:r>
              <a:rPr lang="en-US" sz="2000" dirty="0" err="1">
                <a:ea typeface="Calibri"/>
                <a:cs typeface="Times New Roman"/>
              </a:rPr>
              <a:t>dipertimbangkan</a:t>
            </a:r>
            <a:r>
              <a:rPr lang="en-US" sz="2000" dirty="0">
                <a:ea typeface="Calibri"/>
                <a:cs typeface="Times New Roman"/>
              </a:rPr>
              <a:t>.</a:t>
            </a:r>
            <a:endParaRPr lang="en-US" sz="2000" dirty="0"/>
          </a:p>
          <a:p>
            <a:pPr marL="358775" lvl="1" indent="-358775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ea typeface="Calibri"/>
                <a:cs typeface="Times New Roman"/>
              </a:rPr>
              <a:t>Belum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adanya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Pedoman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Kriteria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Perencanaan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.</a:t>
            </a:r>
          </a:p>
          <a:p>
            <a:pPr marL="358775" lvl="1" indent="-358775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ea typeface="Calibri"/>
                <a:cs typeface="Times New Roman"/>
              </a:rPr>
              <a:t>Masih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banyak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lahan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 yang </a:t>
            </a:r>
            <a:r>
              <a:rPr lang="en-US" sz="2000" dirty="0" err="1">
                <a:ea typeface="Calibri"/>
                <a:cs typeface="Times New Roman"/>
              </a:rPr>
              <a:t>sudah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direklamasi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akan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tetapi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belum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sepenuhnya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dimanfaatkan</a:t>
            </a:r>
            <a:r>
              <a:rPr lang="en-US" sz="2000" dirty="0">
                <a:ea typeface="Calibri"/>
                <a:cs typeface="Times New Roman"/>
              </a:rPr>
              <a:t>.</a:t>
            </a:r>
          </a:p>
          <a:p>
            <a:pPr marL="358775" lvl="1" indent="-358775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ea typeface="Calibri"/>
                <a:cs typeface="Times New Roman"/>
              </a:rPr>
              <a:t>Alih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fungsi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lahan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rawa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dari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pertanian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tanaman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pangan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menjadi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lahan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perkebunan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sawit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dan</a:t>
            </a:r>
            <a:r>
              <a:rPr lang="en-US" sz="2000" dirty="0">
                <a:ea typeface="Calibri"/>
                <a:cs typeface="Times New Roman"/>
              </a:rPr>
              <a:t> </a:t>
            </a:r>
            <a:r>
              <a:rPr lang="en-US" sz="2000" dirty="0" err="1">
                <a:ea typeface="Calibri"/>
                <a:cs typeface="Times New Roman"/>
              </a:rPr>
              <a:t>lahan</a:t>
            </a:r>
            <a:r>
              <a:rPr lang="en-US" sz="2000" dirty="0">
                <a:ea typeface="Calibri"/>
                <a:cs typeface="Times New Roman"/>
              </a:rPr>
              <a:t> industry.</a:t>
            </a:r>
          </a:p>
        </p:txBody>
      </p:sp>
    </p:spTree>
    <p:extLst>
      <p:ext uri="{BB962C8B-B14F-4D97-AF65-F5344CB8AC3E}">
        <p14:creationId xmlns:p14="http://schemas.microsoft.com/office/powerpoint/2010/main" val="3854923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asil gambar untuk water abstrac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4660"/>
          <a:stretch/>
        </p:blipFill>
        <p:spPr bwMode="auto">
          <a:xfrm>
            <a:off x="1220787" y="2711182"/>
            <a:ext cx="9906000" cy="360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238250" y="1516063"/>
            <a:ext cx="990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000" b="1" dirty="0">
                <a:latin typeface="20th Century Font" pitchFamily="2" charset="0"/>
              </a:rPr>
              <a:t>PENGELOLAAN TAMBAK</a:t>
            </a:r>
          </a:p>
        </p:txBody>
      </p:sp>
    </p:spTree>
    <p:extLst>
      <p:ext uri="{BB962C8B-B14F-4D97-AF65-F5344CB8AC3E}">
        <p14:creationId xmlns:p14="http://schemas.microsoft.com/office/powerpoint/2010/main" val="362747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588"/>
            <a:ext cx="9820275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023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91968231"/>
              </p:ext>
            </p:extLst>
          </p:nvPr>
        </p:nvGraphicFramePr>
        <p:xfrm>
          <a:off x="1018095" y="471339"/>
          <a:ext cx="9992412" cy="6146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262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583363" y="174625"/>
            <a:ext cx="5443537" cy="604837"/>
            <a:chOff x="5335571" y="107188"/>
            <a:chExt cx="6700367" cy="605133"/>
          </a:xfrm>
        </p:grpSpPr>
        <p:sp>
          <p:nvSpPr>
            <p:cNvPr id="5" name="Title 1"/>
            <p:cNvSpPr txBox="1">
              <a:spLocks/>
            </p:cNvSpPr>
            <p:nvPr/>
          </p:nvSpPr>
          <p:spPr bwMode="auto">
            <a:xfrm>
              <a:off x="5335571" y="164366"/>
              <a:ext cx="6700367" cy="49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normAutofit fontScale="62500" lnSpcReduction="2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kegiatan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DI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daerah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irigasi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TAMBAK</a:t>
              </a:r>
            </a:p>
            <a:p>
              <a:pPr algn="ctr" eaLnBrk="1" hangingPunct="1">
                <a:lnSpc>
                  <a:spcPct val="100000"/>
                </a:lnSpc>
                <a:defRPr/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periode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2015-2019</a:t>
              </a:r>
              <a:endParaRPr lang="en-US" sz="1400" b="1" dirty="0">
                <a:latin typeface="Perpetua Titling MT" panose="020205020605050208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/>
            <p:cNvCxnSpPr>
              <a:cxnSpLocks/>
            </p:cNvCxnSpPr>
            <p:nvPr/>
          </p:nvCxnSpPr>
          <p:spPr>
            <a:xfrm>
              <a:off x="5470398" y="712321"/>
              <a:ext cx="6479562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5470398" y="107188"/>
              <a:ext cx="6479562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2552700" y="3017838"/>
            <a:ext cx="2063750" cy="1123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  <a:cs typeface="Arial" pitchFamily="34" charset="0"/>
              </a:rPr>
              <a:t>Pulau</a:t>
            </a:r>
            <a:r>
              <a:rPr lang="en-AU" b="1" dirty="0">
                <a:solidFill>
                  <a:schemeClr val="tx1"/>
                </a:solidFill>
                <a:cs typeface="Arial" pitchFamily="34" charset="0"/>
              </a:rPr>
              <a:t> Sumatera</a:t>
            </a:r>
          </a:p>
          <a:p>
            <a:pPr marL="0" lvl="1" indent="0"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</a:rPr>
              <a:t>Rehab/</a:t>
            </a:r>
            <a:r>
              <a:rPr lang="en-US" sz="1100" b="1" dirty="0" err="1">
                <a:solidFill>
                  <a:schemeClr val="tx1"/>
                </a:solidFill>
                <a:cs typeface="Arial" pitchFamily="34" charset="0"/>
              </a:rPr>
              <a:t>Peningkatan</a:t>
            </a:r>
            <a:endParaRPr lang="en-US" sz="1100" b="1" dirty="0">
              <a:solidFill>
                <a:schemeClr val="tx1"/>
              </a:solidFill>
              <a:cs typeface="Arial" pitchFamily="34" charset="0"/>
            </a:endParaRPr>
          </a:p>
          <a:p>
            <a:pPr marL="0" lvl="1" indent="0" eaLnBrk="1" hangingPunct="1"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2015	:   5.400 Ha</a:t>
            </a:r>
          </a:p>
          <a:p>
            <a:pPr marL="228600" lvl="1" indent="-228600" eaLnBrk="1" hangingPunct="1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 	:       952 Ha</a:t>
            </a:r>
          </a:p>
          <a:p>
            <a:pPr marL="228600" lvl="1" indent="-228600" eaLnBrk="1" hangingPunct="1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 	:    1.200 Ha</a:t>
            </a:r>
          </a:p>
          <a:p>
            <a:pPr marL="0" lvl="1" indent="0"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cs typeface="Arial" pitchFamily="34" charset="0"/>
              </a:rPr>
              <a:t>Total	:    7.552 Ha</a:t>
            </a:r>
          </a:p>
        </p:txBody>
      </p:sp>
      <p:sp>
        <p:nvSpPr>
          <p:cNvPr id="9" name="Rectangle 8"/>
          <p:cNvSpPr/>
          <p:nvPr/>
        </p:nvSpPr>
        <p:spPr>
          <a:xfrm>
            <a:off x="5202238" y="3017838"/>
            <a:ext cx="2370137" cy="1970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Kalimantan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Pembangunan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2018           	:     950 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2019	: 1.400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2.350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Rehab/</a:t>
            </a:r>
            <a:r>
              <a:rPr lang="en-AU" sz="1100" b="1" dirty="0" err="1">
                <a:solidFill>
                  <a:schemeClr val="tx1"/>
                </a:solidFill>
              </a:rPr>
              <a:t>Peningkatan</a:t>
            </a:r>
            <a:endParaRPr lang="en-AU" sz="11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  4.920  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2016	:   1.345   Ha   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  2.425 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   	:   1.450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10.140   Ha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52700" y="4651375"/>
            <a:ext cx="2081213" cy="1968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</a:t>
            </a:r>
            <a:r>
              <a:rPr lang="en-AU" b="1" dirty="0" err="1">
                <a:solidFill>
                  <a:schemeClr val="tx1"/>
                </a:solidFill>
              </a:rPr>
              <a:t>Jawa</a:t>
            </a:r>
            <a:endParaRPr lang="en-AU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Pembangunan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         200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         200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Rehab/</a:t>
            </a:r>
            <a:r>
              <a:rPr lang="en-AU" sz="1100" b="1" dirty="0" err="1">
                <a:solidFill>
                  <a:schemeClr val="tx1"/>
                </a:solidFill>
              </a:rPr>
              <a:t>Peningkatan</a:t>
            </a:r>
            <a:endParaRPr lang="en-AU" sz="11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    12.265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2016	:       6.432  Ha   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      6.033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   	:       2.943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	:       4.344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    32.017   Ha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414940"/>
              </p:ext>
            </p:extLst>
          </p:nvPr>
        </p:nvGraphicFramePr>
        <p:xfrm>
          <a:off x="3576638" y="890588"/>
          <a:ext cx="6815137" cy="201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Worksheet" r:id="rId3" imgW="7048564" imgH="2085804" progId="Excel.Sheet.12">
                  <p:embed/>
                </p:oleObj>
              </mc:Choice>
              <mc:Fallback>
                <p:oleObj name="Worksheet" r:id="rId3" imgW="7048564" imgH="208580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38" y="890588"/>
                        <a:ext cx="6815137" cy="201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202238" y="5157788"/>
            <a:ext cx="2370137" cy="1462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Nusa Tenggara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Pembangunan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2015	:        1.750 Ha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2016	:            600  Ha   </a:t>
            </a:r>
          </a:p>
          <a:p>
            <a:pPr>
              <a:defRPr/>
            </a:pPr>
            <a:r>
              <a:rPr lang="en-US" sz="1100" dirty="0">
                <a:solidFill>
                  <a:schemeClr val="tx1"/>
                </a:solidFill>
              </a:rPr>
              <a:t>2017           	:            950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   	:            660  Ha</a:t>
            </a:r>
          </a:p>
          <a:p>
            <a:pPr marL="228600" indent="-228600">
              <a:buFontTx/>
              <a:buAutoNum type="arabicPlain" startAt="2018"/>
              <a:defRPr/>
            </a:pPr>
            <a:r>
              <a:rPr lang="en-US" sz="1100" dirty="0">
                <a:solidFill>
                  <a:schemeClr val="tx1"/>
                </a:solidFill>
              </a:rPr>
              <a:t> 	:            486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        4.446  Ha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16863" y="3030538"/>
            <a:ext cx="2005012" cy="26463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bIns="0" anchor="ctr">
            <a:spAutoFit/>
          </a:bodyPr>
          <a:lstStyle/>
          <a:p>
            <a:pPr>
              <a:defRPr/>
            </a:pPr>
            <a:r>
              <a:rPr lang="en-AU" b="1" dirty="0" err="1">
                <a:solidFill>
                  <a:schemeClr val="tx1"/>
                </a:solidFill>
              </a:rPr>
              <a:t>Pulau</a:t>
            </a:r>
            <a:r>
              <a:rPr lang="en-AU" b="1" dirty="0">
                <a:solidFill>
                  <a:schemeClr val="tx1"/>
                </a:solidFill>
              </a:rPr>
              <a:t> Sulawesi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Pembangunan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9.638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2.000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  800 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  400 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  500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13.338 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Rehab/</a:t>
            </a:r>
            <a:r>
              <a:rPr lang="en-AU" sz="1100" b="1" dirty="0" err="1">
                <a:solidFill>
                  <a:schemeClr val="tx1"/>
                </a:solidFill>
              </a:rPr>
              <a:t>Peningkatan</a:t>
            </a:r>
            <a:endParaRPr lang="en-AU" sz="1100" b="1" dirty="0">
              <a:solidFill>
                <a:schemeClr val="tx1"/>
              </a:solidFill>
            </a:endParaRP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6.300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4.100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9.260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4.575  Ha</a:t>
            </a:r>
          </a:p>
          <a:p>
            <a:pPr marL="228600" indent="-228600">
              <a:buFontTx/>
              <a:buAutoNum type="arabicPlain" startAt="2015"/>
              <a:defRPr/>
            </a:pPr>
            <a:r>
              <a:rPr lang="en-US" sz="1100" dirty="0">
                <a:solidFill>
                  <a:schemeClr val="tx1"/>
                </a:solidFill>
              </a:rPr>
              <a:t> 	:    8.369  Ha</a:t>
            </a:r>
          </a:p>
          <a:p>
            <a:pPr>
              <a:defRPr/>
            </a:pPr>
            <a:r>
              <a:rPr lang="en-AU" sz="1100" b="1" dirty="0">
                <a:solidFill>
                  <a:schemeClr val="tx1"/>
                </a:solidFill>
              </a:rPr>
              <a:t>Total	:  32.604 Ha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6596390"/>
            <a:ext cx="95408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100" i="1" dirty="0" err="1"/>
              <a:t>Sumber</a:t>
            </a:r>
            <a:r>
              <a:rPr lang="en-US" sz="1100" i="1" dirty="0"/>
              <a:t>: </a:t>
            </a:r>
            <a:r>
              <a:rPr lang="en-US" sz="1100" i="1" dirty="0" err="1"/>
              <a:t>analisa</a:t>
            </a:r>
            <a:r>
              <a:rPr lang="en-US" sz="1100" i="1" dirty="0"/>
              <a:t> </a:t>
            </a:r>
            <a:r>
              <a:rPr lang="en-US" sz="1100" i="1" dirty="0" err="1"/>
              <a:t>dan</a:t>
            </a:r>
            <a:r>
              <a:rPr lang="en-US" sz="1100" i="1" dirty="0"/>
              <a:t> </a:t>
            </a:r>
            <a:r>
              <a:rPr lang="en-US" sz="1100" i="1" dirty="0" err="1"/>
              <a:t>pengolahan</a:t>
            </a:r>
            <a:r>
              <a:rPr lang="en-US" sz="1100" i="1" dirty="0"/>
              <a:t> data e-monitoring.pu.go.id </a:t>
            </a:r>
            <a:r>
              <a:rPr lang="en-US" sz="1100" i="1" dirty="0" err="1"/>
              <a:t>subdit</a:t>
            </a:r>
            <a:r>
              <a:rPr lang="en-US" sz="1100" i="1" dirty="0"/>
              <a:t> </a:t>
            </a:r>
            <a:r>
              <a:rPr lang="en-US" sz="1100" i="1" dirty="0" err="1"/>
              <a:t>rawa</a:t>
            </a:r>
            <a:r>
              <a:rPr lang="en-US" sz="1100" i="1" dirty="0"/>
              <a:t> (2015-2019)</a:t>
            </a:r>
          </a:p>
        </p:txBody>
      </p:sp>
    </p:spTree>
    <p:extLst>
      <p:ext uri="{BB962C8B-B14F-4D97-AF65-F5344CB8AC3E}">
        <p14:creationId xmlns:p14="http://schemas.microsoft.com/office/powerpoint/2010/main" val="1038074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399" y="304800"/>
            <a:ext cx="11496675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KENDALA-KENDALA DALAM PELAKSANAAN KEGIATAN TAMBAK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910418"/>
              </p:ext>
            </p:extLst>
          </p:nvPr>
        </p:nvGraphicFramePr>
        <p:xfrm>
          <a:off x="152400" y="1371600"/>
          <a:ext cx="11506200" cy="4656418"/>
        </p:xfrm>
        <a:graphic>
          <a:graphicData uri="http://schemas.openxmlformats.org/drawingml/2006/table">
            <a:tbl>
              <a:tblPr firstRow="1" bandRow="1"/>
              <a:tblGrid>
                <a:gridCol w="1150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564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0" dirty="0" err="1"/>
                        <a:t>Pedoman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perencanaan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tambak</a:t>
                      </a:r>
                      <a:r>
                        <a:rPr lang="en-US" sz="2800" b="0" dirty="0"/>
                        <a:t>, </a:t>
                      </a:r>
                      <a:r>
                        <a:rPr lang="en-US" sz="2800" b="0" dirty="0" err="1"/>
                        <a:t>skema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jaringan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tambak</a:t>
                      </a:r>
                      <a:r>
                        <a:rPr lang="en-US" sz="2800" b="0" dirty="0"/>
                        <a:t>, </a:t>
                      </a:r>
                      <a:r>
                        <a:rPr lang="en-US" sz="2800" b="0" dirty="0" err="1"/>
                        <a:t>dan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pola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tata</a:t>
                      </a:r>
                      <a:r>
                        <a:rPr lang="en-US" sz="2800" b="0" dirty="0"/>
                        <a:t> air </a:t>
                      </a:r>
                      <a:r>
                        <a:rPr lang="en-US" sz="2800" b="0" dirty="0" err="1"/>
                        <a:t>tambak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belum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ditetapkan</a:t>
                      </a:r>
                      <a:r>
                        <a:rPr lang="en-US" sz="2800" b="0" dirty="0"/>
                        <a:t>;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dirty="0" err="1"/>
                        <a:t>Khusus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untuk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kegiatan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tambak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luas</a:t>
                      </a:r>
                      <a:r>
                        <a:rPr lang="en-US" sz="2800" baseline="0" dirty="0"/>
                        <a:t> area </a:t>
                      </a:r>
                      <a:r>
                        <a:rPr lang="en-US" sz="2800" baseline="0" dirty="0" err="1"/>
                        <a:t>tambak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relatif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kecil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sehingga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terbentur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dengan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masalah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kewenangan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sementara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perhatian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Pemerintah</a:t>
                      </a:r>
                      <a:r>
                        <a:rPr lang="en-US" sz="2800" baseline="0" dirty="0"/>
                        <a:t> Daerah </a:t>
                      </a:r>
                      <a:r>
                        <a:rPr lang="en-US" sz="2800" baseline="0" dirty="0" err="1"/>
                        <a:t>untuk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pengelolaan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pengembangan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tambak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sangat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terbatas</a:t>
                      </a:r>
                      <a:r>
                        <a:rPr lang="en-US" sz="2800" baseline="0" dirty="0"/>
                        <a:t>;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0" dirty="0" err="1"/>
                        <a:t>Pelaksanaan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konstruksi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lahan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tambak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juga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sensitif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terhadap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isu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lingkungan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terkait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dengan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lokasi</a:t>
                      </a:r>
                      <a:r>
                        <a:rPr lang="en-US" sz="2800" b="0" dirty="0"/>
                        <a:t> mangrove di </a:t>
                      </a:r>
                      <a:r>
                        <a:rPr lang="en-US" sz="2800" b="0" dirty="0" err="1"/>
                        <a:t>sekitar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lahan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tambak</a:t>
                      </a:r>
                      <a:r>
                        <a:rPr lang="en-US" sz="2800" b="0" dirty="0"/>
                        <a:t>;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800" b="0" dirty="0" err="1"/>
                        <a:t>Alternatif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desain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bangunan</a:t>
                      </a:r>
                      <a:r>
                        <a:rPr lang="en-US" sz="2800" b="0" dirty="0"/>
                        <a:t> yang </a:t>
                      </a:r>
                      <a:r>
                        <a:rPr lang="en-US" sz="2800" b="0" dirty="0" err="1"/>
                        <a:t>spesifik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untuk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saluran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dan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bangunan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pada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jaringan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tambak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tidak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banyak</a:t>
                      </a:r>
                      <a:r>
                        <a:rPr lang="en-US" sz="2800" b="0" dirty="0"/>
                        <a:t> </a:t>
                      </a:r>
                      <a:r>
                        <a:rPr lang="en-US" sz="2800" b="0" dirty="0" err="1"/>
                        <a:t>tersedia</a:t>
                      </a:r>
                      <a:r>
                        <a:rPr lang="en-US" sz="2800" b="0" dirty="0"/>
                        <a:t>.</a:t>
                      </a:r>
                    </a:p>
                  </a:txBody>
                  <a:tcPr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039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199" y="304800"/>
            <a:ext cx="10677525" cy="9144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DUKUNGAN DITJEN SDA UNTUK INFRASTRUKTUR TATA AIR TAMBAK</a:t>
            </a:r>
          </a:p>
        </p:txBody>
      </p:sp>
      <p:sp>
        <p:nvSpPr>
          <p:cNvPr id="5" name="Oval 4"/>
          <p:cNvSpPr/>
          <p:nvPr/>
        </p:nvSpPr>
        <p:spPr>
          <a:xfrm>
            <a:off x="4745896" y="1614363"/>
            <a:ext cx="24384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DUKUNGAN DITJEN SDA</a:t>
            </a:r>
          </a:p>
        </p:txBody>
      </p:sp>
      <p:cxnSp>
        <p:nvCxnSpPr>
          <p:cNvPr id="6" name="Straight Connector 5"/>
          <p:cNvCxnSpPr>
            <a:stCxn id="5" idx="2"/>
          </p:cNvCxnSpPr>
          <p:nvPr/>
        </p:nvCxnSpPr>
        <p:spPr>
          <a:xfrm flipH="1">
            <a:off x="3564796" y="2185863"/>
            <a:ext cx="1181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10" idx="0"/>
          </p:cNvCxnSpPr>
          <p:nvPr/>
        </p:nvCxnSpPr>
        <p:spPr>
          <a:xfrm>
            <a:off x="3564796" y="2185863"/>
            <a:ext cx="0" cy="1104900"/>
          </a:xfrm>
          <a:prstGeom prst="line">
            <a:avLst/>
          </a:prstGeom>
          <a:ln>
            <a:tailEnd type="stealt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13" idx="0"/>
          </p:cNvCxnSpPr>
          <p:nvPr/>
        </p:nvCxnSpPr>
        <p:spPr>
          <a:xfrm>
            <a:off x="8358318" y="2185863"/>
            <a:ext cx="0" cy="1083928"/>
          </a:xfrm>
          <a:prstGeom prst="line">
            <a:avLst/>
          </a:prstGeom>
          <a:ln>
            <a:tailEnd type="stealt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184296" y="2185863"/>
            <a:ext cx="1181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383696" y="3290763"/>
            <a:ext cx="2362200" cy="685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Revitalisasi</a:t>
            </a:r>
            <a:r>
              <a:rPr lang="en-US" dirty="0"/>
              <a:t> </a:t>
            </a:r>
            <a:r>
              <a:rPr lang="en-US" dirty="0" err="1"/>
              <a:t>Tambak</a:t>
            </a:r>
            <a:r>
              <a:rPr lang="en-US" dirty="0"/>
              <a:t> </a:t>
            </a:r>
            <a:r>
              <a:rPr lang="en-US" dirty="0" err="1"/>
              <a:t>Garam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07496" y="4974366"/>
            <a:ext cx="2590800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Target </a:t>
            </a:r>
            <a:r>
              <a:rPr lang="en-US" sz="1600" dirty="0" err="1"/>
              <a:t>Produksi</a:t>
            </a:r>
            <a:r>
              <a:rPr lang="en-US" sz="1600" dirty="0"/>
              <a:t> </a:t>
            </a:r>
            <a:r>
              <a:rPr lang="en-US" sz="1600" dirty="0" err="1"/>
              <a:t>Garam</a:t>
            </a:r>
            <a:r>
              <a:rPr lang="en-US" sz="1600" dirty="0"/>
              <a:t> Rakyat </a:t>
            </a:r>
            <a:r>
              <a:rPr lang="en-US" sz="1600" dirty="0" err="1"/>
              <a:t>Tahun</a:t>
            </a:r>
            <a:r>
              <a:rPr lang="en-US" sz="1600" dirty="0"/>
              <a:t> 2018</a:t>
            </a:r>
          </a:p>
          <a:p>
            <a:pPr algn="ctr"/>
            <a:r>
              <a:rPr lang="en-US" sz="1600" dirty="0"/>
              <a:t>(1,5 </a:t>
            </a:r>
            <a:r>
              <a:rPr lang="en-US" sz="1600" dirty="0" err="1"/>
              <a:t>Juta</a:t>
            </a:r>
            <a:r>
              <a:rPr lang="en-US" sz="1600" dirty="0"/>
              <a:t> ton)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72443" y="4995738"/>
            <a:ext cx="2590800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Target </a:t>
            </a:r>
            <a:r>
              <a:rPr lang="en-US" sz="1600" dirty="0" err="1"/>
              <a:t>Produksi</a:t>
            </a:r>
            <a:r>
              <a:rPr lang="en-US" sz="1600" dirty="0"/>
              <a:t> </a:t>
            </a:r>
            <a:r>
              <a:rPr lang="en-US" sz="1600" dirty="0" err="1"/>
              <a:t>Perikanan</a:t>
            </a:r>
            <a:r>
              <a:rPr lang="en-US" sz="1600" dirty="0"/>
              <a:t> </a:t>
            </a:r>
            <a:r>
              <a:rPr lang="en-US" sz="1600" dirty="0" err="1"/>
              <a:t>Budidaya</a:t>
            </a:r>
            <a:r>
              <a:rPr lang="en-US" sz="1600" dirty="0"/>
              <a:t> Rakyat </a:t>
            </a:r>
            <a:r>
              <a:rPr lang="en-US" sz="1600" dirty="0" err="1"/>
              <a:t>Tahun</a:t>
            </a:r>
            <a:r>
              <a:rPr lang="en-US" sz="1600" dirty="0"/>
              <a:t> 2018</a:t>
            </a:r>
          </a:p>
          <a:p>
            <a:pPr algn="ctr"/>
            <a:r>
              <a:rPr lang="en-US" sz="1600" dirty="0"/>
              <a:t>(24,08 </a:t>
            </a:r>
            <a:r>
              <a:rPr lang="en-US" sz="1600" dirty="0" err="1"/>
              <a:t>Juta</a:t>
            </a:r>
            <a:r>
              <a:rPr lang="en-US" sz="1600" dirty="0"/>
              <a:t> ton)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177218" y="3269791"/>
            <a:ext cx="2362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Revitalisasi</a:t>
            </a:r>
            <a:r>
              <a:rPr lang="en-US" dirty="0"/>
              <a:t> </a:t>
            </a:r>
            <a:r>
              <a:rPr lang="en-US" dirty="0" err="1"/>
              <a:t>Tambak</a:t>
            </a:r>
            <a:r>
              <a:rPr lang="en-US" dirty="0"/>
              <a:t> </a:t>
            </a:r>
            <a:r>
              <a:rPr lang="en-US" dirty="0" err="1"/>
              <a:t>Ikan</a:t>
            </a:r>
            <a:r>
              <a:rPr lang="en-US" dirty="0"/>
              <a:t>/</a:t>
            </a:r>
            <a:r>
              <a:rPr lang="en-US" dirty="0" err="1"/>
              <a:t>Udang</a:t>
            </a:r>
            <a:endParaRPr lang="en-US" dirty="0"/>
          </a:p>
        </p:txBody>
      </p:sp>
      <p:sp>
        <p:nvSpPr>
          <p:cNvPr id="14" name="Down Arrow Callout 13"/>
          <p:cNvSpPr/>
          <p:nvPr/>
        </p:nvSpPr>
        <p:spPr>
          <a:xfrm>
            <a:off x="2307496" y="4052763"/>
            <a:ext cx="2590800" cy="921603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Ditjen</a:t>
            </a:r>
            <a:r>
              <a:rPr lang="en-US" dirty="0"/>
              <a:t> </a:t>
            </a:r>
            <a:r>
              <a:rPr lang="en-US" dirty="0" err="1"/>
              <a:t>Pengelolaan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(KKP)</a:t>
            </a:r>
          </a:p>
        </p:txBody>
      </p:sp>
      <p:sp>
        <p:nvSpPr>
          <p:cNvPr id="15" name="Down Arrow Callout 14"/>
          <p:cNvSpPr/>
          <p:nvPr/>
        </p:nvSpPr>
        <p:spPr>
          <a:xfrm>
            <a:off x="7072443" y="4052763"/>
            <a:ext cx="2590800" cy="921603"/>
          </a:xfrm>
          <a:prstGeom prst="down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Ditjen</a:t>
            </a:r>
            <a:r>
              <a:rPr lang="en-US" dirty="0"/>
              <a:t> </a:t>
            </a:r>
            <a:r>
              <a:rPr lang="en-US" dirty="0" err="1"/>
              <a:t>Perikanan</a:t>
            </a:r>
            <a:r>
              <a:rPr lang="en-US" dirty="0"/>
              <a:t> </a:t>
            </a:r>
            <a:r>
              <a:rPr lang="en-US" dirty="0" err="1"/>
              <a:t>Budidaya</a:t>
            </a:r>
            <a:r>
              <a:rPr lang="en-US" dirty="0"/>
              <a:t> (KKP)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57" y="2853650"/>
            <a:ext cx="657225" cy="65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2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420004"/>
              </p:ext>
            </p:extLst>
          </p:nvPr>
        </p:nvGraphicFramePr>
        <p:xfrm>
          <a:off x="518749" y="899699"/>
          <a:ext cx="11216050" cy="579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2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7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KENDALA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TINDAK</a:t>
                      </a:r>
                      <a:r>
                        <a:rPr lang="en-US" sz="2000" b="1" baseline="0" dirty="0"/>
                        <a:t> LANJUT</a:t>
                      </a:r>
                      <a:endParaRPr lang="en-US" sz="2000" b="1" dirty="0"/>
                    </a:p>
                  </a:txBody>
                  <a:tcPr anchor="ctr"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b="1" dirty="0" err="1"/>
                        <a:t>Pembagian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Kewenangan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Penanganan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pengembangan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pengelolaan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irigasi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tambak</a:t>
                      </a:r>
                      <a:r>
                        <a:rPr lang="en-US" sz="1500" b="1" dirty="0"/>
                        <a:t>, </a:t>
                      </a:r>
                      <a:r>
                        <a:rPr lang="en-US" sz="1500" b="1" dirty="0" err="1"/>
                        <a:t>dimana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sebagian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besar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irigasi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tambak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adalah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kewenangan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daerah</a:t>
                      </a:r>
                      <a:endParaRPr lang="en-US" sz="15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500" b="1" dirty="0" err="1"/>
                        <a:t>Perlu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payung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hukum</a:t>
                      </a:r>
                      <a:r>
                        <a:rPr lang="en-US" sz="1500" b="1" baseline="0" dirty="0"/>
                        <a:t> yang </a:t>
                      </a:r>
                      <a:r>
                        <a:rPr lang="en-US" sz="1500" b="1" baseline="0" dirty="0" err="1"/>
                        <a:t>dapat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memungkinkan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pusat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untuk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melaksanakan</a:t>
                      </a:r>
                      <a:r>
                        <a:rPr lang="en-US" sz="1500" b="1" baseline="0" dirty="0"/>
                        <a:t> yang </a:t>
                      </a:r>
                      <a:r>
                        <a:rPr lang="en-US" sz="1500" b="1" baseline="0" dirty="0" err="1"/>
                        <a:t>diluar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kewenangannya</a:t>
                      </a:r>
                      <a:endParaRPr lang="en-US" sz="1500" b="1" dirty="0"/>
                    </a:p>
                  </a:txBody>
                  <a:tcPr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097925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en-US" sz="1500" b="1" i="0" dirty="0" err="1"/>
                        <a:t>Desain</a:t>
                      </a:r>
                      <a:r>
                        <a:rPr lang="en-US" sz="1500" b="1" i="0" dirty="0"/>
                        <a:t> yang </a:t>
                      </a:r>
                      <a:r>
                        <a:rPr lang="en-US" sz="1500" b="1" i="0" dirty="0" err="1"/>
                        <a:t>dihasilkan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masih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berfokus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pada</a:t>
                      </a:r>
                      <a:r>
                        <a:rPr lang="en-US" sz="1500" b="1" i="0" dirty="0"/>
                        <a:t> scope </a:t>
                      </a:r>
                      <a:r>
                        <a:rPr lang="en-US" sz="1500" b="1" i="0" dirty="0" err="1"/>
                        <a:t>tersier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dan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belum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satu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kesatuan</a:t>
                      </a:r>
                      <a:r>
                        <a:rPr lang="en-US" sz="1500" b="1" i="0" dirty="0"/>
                        <a:t> system </a:t>
                      </a:r>
                      <a:r>
                        <a:rPr lang="en-US" sz="1500" b="1" i="0" dirty="0" err="1"/>
                        <a:t>irigasi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serta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belum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seluruhnya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sesuai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dengan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1" dirty="0"/>
                        <a:t>readiness criteria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5425" indent="-2254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500" b="1" dirty="0" err="1"/>
                        <a:t>Mempercepat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penetapan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Kriteria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Perencanaan</a:t>
                      </a:r>
                      <a:r>
                        <a:rPr lang="en-US" sz="1500" b="1" dirty="0"/>
                        <a:t> (KP) </a:t>
                      </a:r>
                      <a:r>
                        <a:rPr lang="en-US" sz="1500" b="1" dirty="0" err="1"/>
                        <a:t>Rawa</a:t>
                      </a:r>
                      <a:endParaRPr lang="en-US" sz="1500" b="1" dirty="0"/>
                    </a:p>
                    <a:p>
                      <a:pPr marL="225425" indent="-225425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1500" b="1" dirty="0" err="1"/>
                        <a:t>Mengikutsertakan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pihak</a:t>
                      </a:r>
                      <a:r>
                        <a:rPr lang="en-US" sz="1500" b="1" dirty="0"/>
                        <a:t> KKP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PUPR </a:t>
                      </a:r>
                      <a:r>
                        <a:rPr lang="en-US" sz="1500" b="1" dirty="0" err="1"/>
                        <a:t>dalam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setiap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pembahasan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desain</a:t>
                      </a:r>
                      <a:endParaRPr lang="en-US" sz="1500" b="1" dirty="0"/>
                    </a:p>
                  </a:txBody>
                  <a:tcPr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112273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en-US" sz="1500" b="1" i="0" dirty="0" err="1"/>
                        <a:t>Kelembagaan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pengelolaan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sistem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irigasi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tambak</a:t>
                      </a:r>
                      <a:r>
                        <a:rPr lang="en-US" sz="1500" b="1" i="0" baseline="0" dirty="0"/>
                        <a:t> </a:t>
                      </a:r>
                      <a:r>
                        <a:rPr lang="en-US" sz="1500" b="1" i="0" baseline="0" dirty="0" err="1"/>
                        <a:t>masih</a:t>
                      </a:r>
                      <a:r>
                        <a:rPr lang="en-US" sz="1500" b="1" i="0" baseline="0" dirty="0"/>
                        <a:t> </a:t>
                      </a:r>
                      <a:r>
                        <a:rPr lang="en-US" sz="1500" b="1" i="0" baseline="0" dirty="0" err="1"/>
                        <a:t>belum</a:t>
                      </a:r>
                      <a:r>
                        <a:rPr lang="en-US" sz="1500" b="1" i="0" baseline="0" dirty="0"/>
                        <a:t> </a:t>
                      </a:r>
                      <a:r>
                        <a:rPr lang="en-US" sz="1500" b="1" i="0" baseline="0" dirty="0" err="1"/>
                        <a:t>terbentuk</a:t>
                      </a:r>
                      <a:r>
                        <a:rPr lang="en-US" sz="1500" b="1" i="0" baseline="0" dirty="0"/>
                        <a:t> </a:t>
                      </a:r>
                      <a:r>
                        <a:rPr lang="en-US" sz="1500" b="1" i="0" baseline="0" dirty="0" err="1"/>
                        <a:t>seluruhnya</a:t>
                      </a:r>
                      <a:r>
                        <a:rPr lang="en-US" sz="1500" b="1" i="0" baseline="0" dirty="0"/>
                        <a:t>,</a:t>
                      </a:r>
                      <a:endParaRPr lang="en-US" sz="1500" b="1" i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500" b="1" dirty="0" err="1"/>
                        <a:t>Mempercepat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pembentukan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Komir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Tambak</a:t>
                      </a:r>
                      <a:r>
                        <a:rPr lang="en-US" sz="1500" b="1" baseline="0" dirty="0"/>
                        <a:t>, </a:t>
                      </a:r>
                      <a:r>
                        <a:rPr lang="en-US" sz="1500" b="1" dirty="0"/>
                        <a:t>GP3A/P3A </a:t>
                      </a:r>
                      <a:r>
                        <a:rPr lang="en-US" sz="1500" b="1" dirty="0" err="1"/>
                        <a:t>irigasi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tambak</a:t>
                      </a:r>
                      <a:endParaRPr lang="en-US" sz="1500" b="1" dirty="0"/>
                    </a:p>
                  </a:txBody>
                  <a:tcPr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924808"/>
                  </a:ext>
                </a:extLst>
              </a:tr>
              <a:tr h="12471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dirty="0" err="1"/>
                        <a:t>Banyak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terdapat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irigasi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tambak</a:t>
                      </a:r>
                      <a:r>
                        <a:rPr lang="en-US" sz="1500" b="1" i="0" dirty="0"/>
                        <a:t> yang </a:t>
                      </a:r>
                      <a:r>
                        <a:rPr lang="en-US" sz="1500" b="1" i="0" dirty="0" err="1"/>
                        <a:t>memerlukan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1" dirty="0"/>
                        <a:t>breakwater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untuk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mejaga</a:t>
                      </a:r>
                      <a:r>
                        <a:rPr lang="en-US" sz="1500" b="1" i="0" dirty="0"/>
                        <a:t> areal </a:t>
                      </a:r>
                      <a:r>
                        <a:rPr lang="en-US" sz="1500" b="1" i="0" dirty="0" err="1"/>
                        <a:t>tambak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terdampak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oleh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abrasi</a:t>
                      </a:r>
                      <a:r>
                        <a:rPr lang="en-US" sz="1500" b="1" i="0" dirty="0"/>
                        <a:t>, </a:t>
                      </a:r>
                      <a:r>
                        <a:rPr lang="en-US" sz="1500" b="1" i="0" dirty="0" err="1"/>
                        <a:t>tetapi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pembangunannya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terbentur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dengan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tanggung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jawab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dan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kewenangan</a:t>
                      </a:r>
                      <a:endParaRPr lang="en-US" sz="1500" b="1" i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/>
                        <a:t>Koordinasi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dengan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instansi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terkait</a:t>
                      </a:r>
                      <a:r>
                        <a:rPr lang="en-US" sz="1500" b="1" dirty="0"/>
                        <a:t>, </a:t>
                      </a:r>
                      <a:r>
                        <a:rPr lang="en-US" sz="1500" b="1" dirty="0" err="1"/>
                        <a:t>seperti</a:t>
                      </a:r>
                      <a:r>
                        <a:rPr lang="en-US" sz="1500" b="1" dirty="0"/>
                        <a:t> Kementerian </a:t>
                      </a:r>
                      <a:r>
                        <a:rPr lang="en-US" sz="1500" b="1" dirty="0" err="1"/>
                        <a:t>Lingkungan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Hidup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Kehutanan</a:t>
                      </a:r>
                      <a:r>
                        <a:rPr lang="en-US" sz="1500" b="1" dirty="0"/>
                        <a:t> (KLHK)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baseline="0" dirty="0" err="1"/>
                        <a:t>maupun</a:t>
                      </a:r>
                      <a:r>
                        <a:rPr lang="en-US" sz="1500" b="1" baseline="0" dirty="0"/>
                        <a:t> </a:t>
                      </a:r>
                      <a:r>
                        <a:rPr lang="en-US" sz="1500" b="1" dirty="0" err="1"/>
                        <a:t>Dinas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Lingkungan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Hidup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Kehutanan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didaerah</a:t>
                      </a:r>
                      <a:r>
                        <a:rPr lang="en-US" sz="1500" b="1" dirty="0"/>
                        <a:t>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endParaRPr lang="en-US" sz="1500" b="1" dirty="0"/>
                    </a:p>
                  </a:txBody>
                  <a:tcPr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303689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dirty="0" err="1"/>
                        <a:t>Pengembangan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tambak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didaerah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pantai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terbentur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dengan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aspek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lingkungan</a:t>
                      </a:r>
                      <a:r>
                        <a:rPr lang="en-US" sz="1500" b="1" i="0" dirty="0"/>
                        <a:t>, </a:t>
                      </a:r>
                      <a:r>
                        <a:rPr lang="en-US" sz="1500" b="1" i="0" dirty="0" err="1"/>
                        <a:t>seperti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saluran</a:t>
                      </a:r>
                      <a:r>
                        <a:rPr lang="en-US" sz="1500" b="1" i="0" dirty="0"/>
                        <a:t> yang </a:t>
                      </a:r>
                      <a:r>
                        <a:rPr lang="en-US" sz="1500" b="1" i="0" dirty="0" err="1"/>
                        <a:t>harus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melewati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kawasan</a:t>
                      </a:r>
                      <a:r>
                        <a:rPr lang="en-US" sz="1500" b="1" i="0" dirty="0"/>
                        <a:t> mangrove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500" b="1" dirty="0" err="1"/>
                        <a:t>Koordinasi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dengan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instansi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terkait</a:t>
                      </a:r>
                      <a:r>
                        <a:rPr lang="en-US" sz="1500" b="1" dirty="0"/>
                        <a:t>, </a:t>
                      </a:r>
                      <a:r>
                        <a:rPr lang="en-US" sz="1500" b="1" dirty="0" err="1"/>
                        <a:t>seperti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Dinas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Lingkungan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Hidup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Kehutanan</a:t>
                      </a:r>
                      <a:endParaRPr lang="en-US" sz="1500" b="1" dirty="0"/>
                    </a:p>
                  </a:txBody>
                  <a:tcPr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02083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dirty="0" err="1"/>
                        <a:t>Belum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i="0" dirty="0" err="1"/>
                        <a:t>adanya</a:t>
                      </a:r>
                      <a:r>
                        <a:rPr lang="en-US" sz="1500" b="1" i="0" dirty="0"/>
                        <a:t> </a:t>
                      </a:r>
                      <a:r>
                        <a:rPr lang="en-US" sz="1500" b="1" dirty="0" err="1"/>
                        <a:t>Pedoman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Perencanaan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Metode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Pelaksanaan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Tambak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dari</a:t>
                      </a:r>
                      <a:r>
                        <a:rPr lang="en-US" sz="1500" b="1" dirty="0"/>
                        <a:t> Kementerian </a:t>
                      </a:r>
                      <a:r>
                        <a:rPr lang="en-US" sz="1500" b="1" dirty="0" err="1"/>
                        <a:t>Kelautan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Perikanan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sebagai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acuan</a:t>
                      </a:r>
                      <a:r>
                        <a:rPr lang="en-US" sz="1500" b="1" dirty="0"/>
                        <a:t>/guidance Kementerian PUPR </a:t>
                      </a:r>
                      <a:r>
                        <a:rPr lang="en-US" sz="1500" b="1" dirty="0" err="1"/>
                        <a:t>dalam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melakukan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pekerjaan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jaringan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irigasi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tambak</a:t>
                      </a:r>
                      <a:r>
                        <a:rPr lang="en-US" sz="1500" b="1" dirty="0"/>
                        <a:t>.</a:t>
                      </a:r>
                      <a:endParaRPr lang="en-US" sz="1500" b="1" i="0" dirty="0"/>
                    </a:p>
                  </a:txBody>
                  <a:tcP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500" b="1" dirty="0" err="1"/>
                        <a:t>Perlu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mempercepat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penyusunan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pedoman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Perencanaan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Pelaksanaan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Pengembangan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dan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Pengelolaan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Irigasi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Tambak</a:t>
                      </a:r>
                      <a:endParaRPr lang="en-US" sz="1500" b="1" dirty="0"/>
                    </a:p>
                  </a:txBody>
                  <a:tcPr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76380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3400" y="253484"/>
            <a:ext cx="11153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KENDALA DAN TINDAK LANJUT</a:t>
            </a:r>
          </a:p>
        </p:txBody>
      </p:sp>
    </p:spTree>
    <p:extLst>
      <p:ext uri="{BB962C8B-B14F-4D97-AF65-F5344CB8AC3E}">
        <p14:creationId xmlns:p14="http://schemas.microsoft.com/office/powerpoint/2010/main" val="48393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31479" y="3367043"/>
            <a:ext cx="8985298" cy="22980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428215" indent="-428215">
              <a:spcBef>
                <a:spcPts val="650"/>
              </a:spcBef>
              <a:buFontTx/>
              <a:buChar char="•"/>
            </a:pP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Penyiapan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SID</a:t>
            </a:r>
            <a:r>
              <a:rPr lang="id-ID" altLang="zh-CN" sz="2000" dirty="0">
                <a:latin typeface="Calibri" pitchFamily="34" charset="0"/>
                <a:cs typeface="Calibri" pitchFamily="34" charset="0"/>
              </a:rPr>
              <a:t> tata air tambak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ditingkat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Primer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Sekunder</a:t>
            </a:r>
            <a:endParaRPr lang="en-US" altLang="zh-CN" sz="2000" dirty="0">
              <a:latin typeface="Calibri" pitchFamily="34" charset="0"/>
              <a:cs typeface="Calibri" pitchFamily="34" charset="0"/>
            </a:endParaRPr>
          </a:p>
          <a:p>
            <a:pPr marL="428215" indent="-428215" eaLnBrk="0" hangingPunct="0">
              <a:spcBef>
                <a:spcPts val="650"/>
              </a:spcBef>
              <a:buFontTx/>
              <a:buChar char="•"/>
            </a:pP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Pembangunan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saluran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d-ID" altLang="zh-CN" sz="2000" dirty="0">
                <a:latin typeface="Calibri" pitchFamily="34" charset="0"/>
                <a:cs typeface="Calibri" pitchFamily="34" charset="0"/>
              </a:rPr>
              <a:t>bangunan pengambilan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pembawa</a:t>
            </a:r>
            <a:r>
              <a:rPr lang="id-ID" altLang="zh-CN" sz="2000" dirty="0">
                <a:latin typeface="Calibri" pitchFamily="34" charset="0"/>
                <a:cs typeface="Calibri" pitchFamily="34" charset="0"/>
              </a:rPr>
              <a:t> air laut/asin</a:t>
            </a:r>
            <a:endParaRPr lang="en-US" altLang="zh-CN" sz="2000" dirty="0">
              <a:latin typeface="Calibri" pitchFamily="34" charset="0"/>
              <a:cs typeface="Calibri" pitchFamily="34" charset="0"/>
            </a:endParaRPr>
          </a:p>
          <a:p>
            <a:pPr marL="428215" indent="-428215" eaLnBrk="0" hangingPunct="0">
              <a:spcBef>
                <a:spcPts val="650"/>
              </a:spcBef>
              <a:buFontTx/>
              <a:buChar char="•"/>
            </a:pP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Pembangunan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saluran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d-ID" altLang="zh-CN" sz="2000" dirty="0">
                <a:latin typeface="Calibri" pitchFamily="34" charset="0"/>
                <a:cs typeface="Calibri" pitchFamily="34" charset="0"/>
              </a:rPr>
              <a:t>bangunan pengambilan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pembawa</a:t>
            </a:r>
            <a:r>
              <a:rPr lang="id-ID" altLang="zh-CN" sz="2000" dirty="0">
                <a:latin typeface="Calibri" pitchFamily="34" charset="0"/>
                <a:cs typeface="Calibri" pitchFamily="34" charset="0"/>
              </a:rPr>
              <a:t> air tawar/fresh water</a:t>
            </a:r>
            <a:endParaRPr lang="en-US" altLang="zh-CN" sz="2000" dirty="0">
              <a:latin typeface="Calibri" pitchFamily="34" charset="0"/>
              <a:cs typeface="Calibri" pitchFamily="34" charset="0"/>
            </a:endParaRPr>
          </a:p>
          <a:p>
            <a:pPr marL="428215" indent="-428215" eaLnBrk="0" hangingPunct="0">
              <a:spcBef>
                <a:spcPts val="650"/>
              </a:spcBef>
              <a:buFontTx/>
              <a:buChar char="•"/>
            </a:pP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Pembangunan b</a:t>
            </a:r>
            <a:r>
              <a:rPr lang="id-ID" altLang="zh-CN" sz="2000" dirty="0">
                <a:latin typeface="Calibri" pitchFamily="34" charset="0"/>
                <a:cs typeface="Calibri" pitchFamily="34" charset="0"/>
              </a:rPr>
              <a:t>angunan pencampuran air laut dan air tawar (jika dibutuhkan)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428215" indent="-428215" eaLnBrk="0" hangingPunct="0">
              <a:spcBef>
                <a:spcPts val="650"/>
              </a:spcBef>
              <a:buFontTx/>
              <a:buChar char="•"/>
            </a:pP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Pembuatan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jalan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inspeksi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jalan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usaha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tata</a:t>
            </a:r>
            <a:r>
              <a:rPr lang="en-US" altLang="zh-CN" sz="2000" dirty="0">
                <a:latin typeface="Calibri" pitchFamily="34" charset="0"/>
                <a:cs typeface="Calibri" pitchFamily="34" charset="0"/>
              </a:rPr>
              <a:t> air </a:t>
            </a:r>
            <a:r>
              <a:rPr lang="en-US" altLang="zh-CN" sz="2000" dirty="0" err="1">
                <a:latin typeface="Calibri" pitchFamily="34" charset="0"/>
                <a:cs typeface="Calibri" pitchFamily="34" charset="0"/>
              </a:rPr>
              <a:t>tambak</a:t>
            </a:r>
            <a:endParaRPr lang="en-US" altLang="zh-C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1431479" y="1770162"/>
            <a:ext cx="8985298" cy="707886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0"/>
                </a:schemeClr>
              </a:gs>
              <a:gs pos="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d-ID" sz="2000" dirty="0">
                <a:latin typeface="Calibri" pitchFamily="34" charset="0"/>
                <a:cs typeface="Calibri" pitchFamily="34" charset="0"/>
              </a:rPr>
              <a:t>Terkait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tata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air </a:t>
            </a:r>
            <a:r>
              <a:rPr lang="id-ID" sz="2000" dirty="0">
                <a:latin typeface="Calibri" pitchFamily="34" charset="0"/>
                <a:cs typeface="Calibri" pitchFamily="34" charset="0"/>
              </a:rPr>
              <a:t>tambak, Kementerian PU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PR</a:t>
            </a:r>
            <a:r>
              <a:rPr lang="id-ID" sz="2000" dirty="0">
                <a:latin typeface="Calibri" pitchFamily="34" charset="0"/>
                <a:cs typeface="Calibri" pitchFamily="34" charset="0"/>
              </a:rPr>
              <a:t> akan mendukung pengembangan dan rehabilitasi jaringan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infrastruktur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d-ID" sz="2000" dirty="0">
                <a:latin typeface="Calibri" pitchFamily="34" charset="0"/>
                <a:cs typeface="Calibri" pitchFamily="34" charset="0"/>
              </a:rPr>
              <a:t>tata air tambak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yang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terdiri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dari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:</a:t>
            </a:r>
          </a:p>
        </p:txBody>
      </p:sp>
      <p:sp>
        <p:nvSpPr>
          <p:cNvPr id="6" name="Down Arrow 5"/>
          <p:cNvSpPr/>
          <p:nvPr/>
        </p:nvSpPr>
        <p:spPr>
          <a:xfrm>
            <a:off x="5276478" y="2640772"/>
            <a:ext cx="1224136" cy="57606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00050" y="338435"/>
            <a:ext cx="11258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DUKUNGAN KEMENTERIAN PEKERJAAN UMUM DAN PERUMAHAN RAKYAT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TERHADAP INFRASTRUKTUR TATA AIR TAMBAK</a:t>
            </a:r>
            <a:endParaRPr lang="id-ID" sz="2400" b="1" dirty="0"/>
          </a:p>
        </p:txBody>
      </p:sp>
    </p:spTree>
    <p:extLst>
      <p:ext uri="{BB962C8B-B14F-4D97-AF65-F5344CB8AC3E}">
        <p14:creationId xmlns:p14="http://schemas.microsoft.com/office/powerpoint/2010/main" val="4260847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KEBIJAKAN PENGELOLAAN SISTEM IRIGASI RAWA</a:t>
            </a:r>
            <a:endParaRPr lang="en-US" dirty="0"/>
          </a:p>
        </p:txBody>
      </p:sp>
      <p:sp>
        <p:nvSpPr>
          <p:cNvPr id="6" name="TextBox 30"/>
          <p:cNvSpPr txBox="1">
            <a:spLocks noGrp="1"/>
          </p:cNvSpPr>
          <p:nvPr>
            <p:ph idx="1"/>
          </p:nvPr>
        </p:nvSpPr>
        <p:spPr>
          <a:xfrm>
            <a:off x="1844871" y="2880846"/>
            <a:ext cx="1468602" cy="688263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RAWA ALAMI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0"/>
          <p:cNvSpPr txBox="1">
            <a:spLocks/>
          </p:cNvSpPr>
          <p:nvPr/>
        </p:nvSpPr>
        <p:spPr>
          <a:xfrm>
            <a:off x="6603684" y="2880845"/>
            <a:ext cx="3120420" cy="815957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RAWA YANG SUDAH DIKEMBANGKAN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30"/>
          <p:cNvSpPr txBox="1">
            <a:spLocks/>
          </p:cNvSpPr>
          <p:nvPr/>
        </p:nvSpPr>
        <p:spPr>
          <a:xfrm>
            <a:off x="4430755" y="1959322"/>
            <a:ext cx="1468602" cy="498744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RAWA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0"/>
          <p:cNvSpPr txBox="1">
            <a:spLocks/>
          </p:cNvSpPr>
          <p:nvPr/>
        </p:nvSpPr>
        <p:spPr>
          <a:xfrm>
            <a:off x="1451580" y="4345853"/>
            <a:ext cx="2196192" cy="491618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(1) KONSERVASI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0"/>
          <p:cNvSpPr txBox="1">
            <a:spLocks/>
          </p:cNvSpPr>
          <p:nvPr/>
        </p:nvSpPr>
        <p:spPr>
          <a:xfrm>
            <a:off x="6847270" y="4345853"/>
            <a:ext cx="2640860" cy="1012728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(2) PENGEMBANGAN (DENGAN KONSEP 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OPOR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Elbow Connector 8"/>
          <p:cNvCxnSpPr>
            <a:stCxn id="5" idx="1"/>
            <a:endCxn id="6" idx="0"/>
          </p:cNvCxnSpPr>
          <p:nvPr/>
        </p:nvCxnSpPr>
        <p:spPr>
          <a:xfrm rot="10800000" flipV="1">
            <a:off x="2579173" y="2208694"/>
            <a:ext cx="1851583" cy="6721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5" idx="3"/>
            <a:endCxn id="4" idx="0"/>
          </p:cNvCxnSpPr>
          <p:nvPr/>
        </p:nvCxnSpPr>
        <p:spPr>
          <a:xfrm>
            <a:off x="5899357" y="2208694"/>
            <a:ext cx="2264537" cy="6721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</p:cNvCxnSpPr>
          <p:nvPr/>
        </p:nvCxnSpPr>
        <p:spPr>
          <a:xfrm>
            <a:off x="2579172" y="3569109"/>
            <a:ext cx="0" cy="776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2"/>
            <a:endCxn id="8" idx="0"/>
          </p:cNvCxnSpPr>
          <p:nvPr/>
        </p:nvCxnSpPr>
        <p:spPr>
          <a:xfrm>
            <a:off x="8163894" y="3696802"/>
            <a:ext cx="3806" cy="649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673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KEBIJAKAN PENGELOLAAN SISTEM IRIGASI RAWA</a:t>
            </a:r>
            <a:endParaRPr lang="en-US" dirty="0"/>
          </a:p>
        </p:txBody>
      </p:sp>
      <p:sp>
        <p:nvSpPr>
          <p:cNvPr id="6" name="TextBox 30"/>
          <p:cNvSpPr txBox="1">
            <a:spLocks noGrp="1"/>
          </p:cNvSpPr>
          <p:nvPr>
            <p:ph idx="1"/>
          </p:nvPr>
        </p:nvSpPr>
        <p:spPr>
          <a:xfrm>
            <a:off x="1844871" y="2880847"/>
            <a:ext cx="1468602" cy="459486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RAWA ALAMI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0"/>
          <p:cNvSpPr txBox="1">
            <a:spLocks/>
          </p:cNvSpPr>
          <p:nvPr/>
        </p:nvSpPr>
        <p:spPr>
          <a:xfrm>
            <a:off x="6603684" y="2911259"/>
            <a:ext cx="3120420" cy="649051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RAWA YANG SUDAH DIKEMBANGKAN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Elbow Connector 8"/>
          <p:cNvCxnSpPr>
            <a:stCxn id="5" idx="1"/>
            <a:endCxn id="6" idx="0"/>
          </p:cNvCxnSpPr>
          <p:nvPr/>
        </p:nvCxnSpPr>
        <p:spPr>
          <a:xfrm rot="10800000" flipV="1">
            <a:off x="2579173" y="2208693"/>
            <a:ext cx="1851583" cy="67215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5" idx="3"/>
            <a:endCxn id="4" idx="0"/>
          </p:cNvCxnSpPr>
          <p:nvPr/>
        </p:nvCxnSpPr>
        <p:spPr>
          <a:xfrm>
            <a:off x="5899357" y="2208694"/>
            <a:ext cx="2264537" cy="6721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</p:cNvCxnSpPr>
          <p:nvPr/>
        </p:nvCxnSpPr>
        <p:spPr>
          <a:xfrm>
            <a:off x="2579172" y="3340333"/>
            <a:ext cx="0" cy="1005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2"/>
            <a:endCxn id="8" idx="0"/>
          </p:cNvCxnSpPr>
          <p:nvPr/>
        </p:nvCxnSpPr>
        <p:spPr>
          <a:xfrm>
            <a:off x="8163894" y="3696802"/>
            <a:ext cx="0" cy="649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0"/>
          <p:cNvSpPr txBox="1">
            <a:spLocks/>
          </p:cNvSpPr>
          <p:nvPr/>
        </p:nvSpPr>
        <p:spPr>
          <a:xfrm>
            <a:off x="4047775" y="1951702"/>
            <a:ext cx="2694035" cy="644014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(3) PENGENDALIAN DAYA RUSAK AIR PADA RAWA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30"/>
          <p:cNvSpPr txBox="1">
            <a:spLocks/>
          </p:cNvSpPr>
          <p:nvPr/>
        </p:nvSpPr>
        <p:spPr>
          <a:xfrm>
            <a:off x="1540072" y="4345853"/>
            <a:ext cx="2255182" cy="716889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DILAKUKAN DENGAN PENGAWASAN DAN PEMANTAUAN RAWA. </a:t>
            </a:r>
          </a:p>
        </p:txBody>
      </p:sp>
      <p:sp>
        <p:nvSpPr>
          <p:cNvPr id="26" name="TextBox 30"/>
          <p:cNvSpPr txBox="1">
            <a:spLocks/>
          </p:cNvSpPr>
          <p:nvPr/>
        </p:nvSpPr>
        <p:spPr>
          <a:xfrm>
            <a:off x="6253216" y="4345853"/>
            <a:ext cx="4614925" cy="1135208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DILAKUKAN DENGAN CARA: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A. PENCEGAHAN DAYA RUSAK AIR;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B. PENANGGULANGAN DAYA RUSAK AIR; DAN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C. PEMULIHAN AKIBAT DAYA RUSAK AIR. </a:t>
            </a:r>
          </a:p>
        </p:txBody>
      </p:sp>
    </p:spTree>
    <p:extLst>
      <p:ext uri="{BB962C8B-B14F-4D97-AF65-F5344CB8AC3E}">
        <p14:creationId xmlns:p14="http://schemas.microsoft.com/office/powerpoint/2010/main" val="3131154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4" y="279901"/>
            <a:ext cx="11533239" cy="62466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KONSEP </a:t>
            </a:r>
            <a:r>
              <a:rPr lang="en-GB" b="1" i="1" dirty="0"/>
              <a:t>OPOR </a:t>
            </a:r>
            <a:r>
              <a:rPr lang="en-GB" b="1" dirty="0"/>
              <a:t>UNTUK RAWA YG SUDAH DIKEMBANGKAN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717" y="1052052"/>
            <a:ext cx="9978821" cy="566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6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3037"/>
          </a:xfrm>
        </p:spPr>
        <p:txBody>
          <a:bodyPr anchor="t">
            <a:normAutofit/>
          </a:bodyPr>
          <a:lstStyle/>
          <a:p>
            <a:pPr marL="182563">
              <a:tabLst>
                <a:tab pos="3136900" algn="l"/>
              </a:tabLst>
            </a:pP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Contoh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Kondisi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Daerah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Irigasi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Rawa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yang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belum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optimal (DIR.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Dadahup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Kalteng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Intersection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antara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SPP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Kanan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dg Sal.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Sekunder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Bawah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ID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4478"/>
            <a:ext cx="11145473" cy="587352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263774" y="696145"/>
            <a:ext cx="8807531" cy="4863827"/>
            <a:chOff x="3022036" y="717165"/>
            <a:chExt cx="8807531" cy="48638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2756" t="15071" r="10577" b="10855"/>
            <a:stretch/>
          </p:blipFill>
          <p:spPr>
            <a:xfrm>
              <a:off x="8439544" y="717165"/>
              <a:ext cx="3390023" cy="264845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8" name="Oval 27"/>
            <p:cNvSpPr/>
            <p:nvPr/>
          </p:nvSpPr>
          <p:spPr>
            <a:xfrm>
              <a:off x="8784501" y="2215832"/>
              <a:ext cx="579676" cy="528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5484868" y="2544552"/>
              <a:ext cx="3685801" cy="30364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4805081" y="2406188"/>
              <a:ext cx="4160246" cy="5720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7010401" y="2332041"/>
              <a:ext cx="2160267" cy="18485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3022036" y="2600447"/>
              <a:ext cx="5943291" cy="1615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8964784" y="4671143"/>
            <a:ext cx="1282262" cy="672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Sekunder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326307" y="1855420"/>
            <a:ext cx="1282262" cy="672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Sekunder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519983" y="2317003"/>
            <a:ext cx="1282262" cy="672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Sekunder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0570" y="5027240"/>
            <a:ext cx="1282262" cy="672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Sekunder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475122" y="3704413"/>
            <a:ext cx="1670351" cy="672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Hulu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267406" y="6042686"/>
            <a:ext cx="3341163" cy="6726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Saluran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Sekunder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Bawah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Blok A5</a:t>
            </a:r>
          </a:p>
        </p:txBody>
      </p:sp>
    </p:spTree>
    <p:extLst>
      <p:ext uri="{BB962C8B-B14F-4D97-AF65-F5344CB8AC3E}">
        <p14:creationId xmlns:p14="http://schemas.microsoft.com/office/powerpoint/2010/main" val="3922168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3563006"/>
            <a:ext cx="7008053" cy="33163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667" t="20314" r="7115" b="2422"/>
          <a:stretch/>
        </p:blipFill>
        <p:spPr>
          <a:xfrm>
            <a:off x="39695" y="657254"/>
            <a:ext cx="6957848" cy="366829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</a:t>
            </a:r>
            <a:r>
              <a:rPr lang="en-US" sz="2800" b="1" dirty="0" err="1"/>
              <a:t>Kondisi</a:t>
            </a:r>
            <a:r>
              <a:rPr lang="en-US" sz="2800" b="1" dirty="0"/>
              <a:t> Daerah </a:t>
            </a:r>
            <a:r>
              <a:rPr lang="en-US" sz="2800" b="1" dirty="0" err="1"/>
              <a:t>Irigasi</a:t>
            </a:r>
            <a:r>
              <a:rPr lang="en-US" sz="2800" b="1" dirty="0"/>
              <a:t> </a:t>
            </a:r>
            <a:r>
              <a:rPr lang="en-US" sz="2800" b="1" dirty="0" err="1"/>
              <a:t>Rawa</a:t>
            </a:r>
            <a:r>
              <a:rPr lang="en-US" sz="2800" b="1" dirty="0"/>
              <a:t> yang </a:t>
            </a:r>
            <a:r>
              <a:rPr lang="en-US" sz="2800" b="1" dirty="0" err="1"/>
              <a:t>belum</a:t>
            </a:r>
            <a:r>
              <a:rPr lang="en-US" sz="2800" b="1" dirty="0"/>
              <a:t> optimal (DIR. </a:t>
            </a:r>
            <a:r>
              <a:rPr lang="en-US" sz="2800" b="1" dirty="0" err="1"/>
              <a:t>Dadahup</a:t>
            </a:r>
            <a:r>
              <a:rPr lang="en-US" sz="2800" b="1" dirty="0"/>
              <a:t> di </a:t>
            </a:r>
            <a:r>
              <a:rPr lang="en-US" sz="2800" b="1" dirty="0" err="1"/>
              <a:t>Kalteng</a:t>
            </a:r>
            <a:r>
              <a:rPr lang="en-US" sz="2800" b="1" dirty="0"/>
              <a:t>)</a:t>
            </a:r>
            <a:br>
              <a:rPr lang="en-US" sz="2800" b="1" dirty="0"/>
            </a:br>
            <a:r>
              <a:rPr lang="en-US" sz="2800" b="1" dirty="0"/>
              <a:t> GAMBARAN UMUM KONDISI EXISTING SAL. PRIMER PEMBANTU KIRI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3781276"/>
            <a:ext cx="5486400" cy="45194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Citra Drone SPP Kiri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Air SPP Ki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7819" y="6354138"/>
            <a:ext cx="5591394" cy="451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Kondisi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SPP Kiri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bagian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hilir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Bangunan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Air SPP Kiri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1774" t="27036" r="76866" b="10149"/>
          <a:stretch/>
        </p:blipFill>
        <p:spPr>
          <a:xfrm>
            <a:off x="8145517" y="761365"/>
            <a:ext cx="4025571" cy="609663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888828" y="3026979"/>
            <a:ext cx="6339279" cy="16543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380347" y="4616039"/>
            <a:ext cx="5901613" cy="884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8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asil gambar untuk water abstrac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1" b="24660"/>
          <a:stretch/>
        </p:blipFill>
        <p:spPr bwMode="auto">
          <a:xfrm>
            <a:off x="1220787" y="2711182"/>
            <a:ext cx="9906000" cy="360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238250" y="1516063"/>
            <a:ext cx="990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000" b="1" dirty="0">
                <a:latin typeface="20th Century Font" pitchFamily="2" charset="0"/>
              </a:rPr>
              <a:t>PENGEMBANGAN RAWA</a:t>
            </a:r>
          </a:p>
        </p:txBody>
      </p:sp>
    </p:spTree>
    <p:extLst>
      <p:ext uri="{BB962C8B-B14F-4D97-AF65-F5344CB8AC3E}">
        <p14:creationId xmlns:p14="http://schemas.microsoft.com/office/powerpoint/2010/main" val="1647456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3" y="2750119"/>
            <a:ext cx="3881120" cy="24622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623" y="5347819"/>
            <a:ext cx="1781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Koordinat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UTM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= 253373.78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= 9711516.32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49444" y="1"/>
            <a:ext cx="8642556" cy="893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563" lvl="0" algn="r">
              <a:tabLst>
                <a:tab pos="3136900" algn="l"/>
              </a:tabLst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Contoh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Kondisi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Daerah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Irigasi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Rawa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belum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optimal</a:t>
            </a:r>
          </a:p>
          <a:p>
            <a:pPr marL="182563" lvl="0" algn="r">
              <a:tabLst>
                <a:tab pos="3136900" algn="l"/>
              </a:tabLst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(DIR.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Dadahup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Kalteng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  <a:b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182563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69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Pintu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Pengatur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Barito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Kuripan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)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982" y="5616672"/>
            <a:ext cx="3966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Kondisi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berfungsi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Ditumbuhi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pepohonan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semak-semak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982" y="893038"/>
            <a:ext cx="6840305" cy="4560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3" y="94703"/>
            <a:ext cx="3315490" cy="2520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470878" y="446519"/>
            <a:ext cx="341650" cy="3140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>
            <a:stCxn id="14" idx="5"/>
          </p:cNvCxnSpPr>
          <p:nvPr/>
        </p:nvCxnSpPr>
        <p:spPr>
          <a:xfrm flipH="1">
            <a:off x="2470878" y="714609"/>
            <a:ext cx="291617" cy="2587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12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4623" y="5403761"/>
            <a:ext cx="1781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Koordinat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UTM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= 251456.64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= 9712399.21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97" y="5789349"/>
            <a:ext cx="10952480" cy="893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563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69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Pintu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SPP Kiri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0502" y="5542260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Kondisi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berfungsi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3" y="94703"/>
            <a:ext cx="3315490" cy="2520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262466" y="352891"/>
            <a:ext cx="341650" cy="31408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3" y="2709405"/>
            <a:ext cx="4149625" cy="263845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4" idx="6"/>
          </p:cNvCxnSpPr>
          <p:nvPr/>
        </p:nvCxnSpPr>
        <p:spPr>
          <a:xfrm flipH="1">
            <a:off x="2529388" y="509935"/>
            <a:ext cx="74728" cy="32618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4000" t="4814" r="6167" b="3629"/>
          <a:stretch/>
        </p:blipFill>
        <p:spPr>
          <a:xfrm>
            <a:off x="4418677" y="893038"/>
            <a:ext cx="7574229" cy="489631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20312" y="-33786"/>
            <a:ext cx="10952480" cy="893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563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6900" algn="l"/>
              </a:tabLst>
              <a:defRPr/>
            </a:pP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8881" y="121455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Contoh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Kondisi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Daerah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Irigasi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Rawa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yang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belum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optimal (DIR.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Dadahup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di 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Kalteng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)</a:t>
            </a:r>
            <a:b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3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557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70000" lnSpcReduction="2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Potensi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pemanfaatan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rawa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di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indonesia</a:t>
              </a:r>
              <a:endParaRPr lang="id-ID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358917" y="1073596"/>
            <a:ext cx="10677021" cy="5662740"/>
            <a:chOff x="293688" y="1280985"/>
            <a:chExt cx="10677021" cy="5662740"/>
          </a:xfrm>
        </p:grpSpPr>
        <p:sp>
          <p:nvSpPr>
            <p:cNvPr id="9" name="Rectangle 8"/>
            <p:cNvSpPr/>
            <p:nvPr/>
          </p:nvSpPr>
          <p:spPr>
            <a:xfrm>
              <a:off x="3827876" y="1280985"/>
              <a:ext cx="2377440" cy="54864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LUAS LAHAN RAWA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33.393.570 Ha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88100" y="2197100"/>
              <a:ext cx="2378075" cy="5492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RAWA LEBAK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13.296.770 Ha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4650" y="2198688"/>
              <a:ext cx="2378075" cy="5492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RAWA PASANG SURUT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20.096.800 Ha</a:t>
              </a:r>
            </a:p>
          </p:txBody>
        </p:sp>
        <p:cxnSp>
          <p:nvCxnSpPr>
            <p:cNvPr id="12" name="Elbow Connector 11"/>
            <p:cNvCxnSpPr>
              <a:endCxn id="11" idx="0"/>
            </p:cNvCxnSpPr>
            <p:nvPr/>
          </p:nvCxnSpPr>
          <p:spPr>
            <a:xfrm rot="5400000">
              <a:off x="3740150" y="922338"/>
              <a:ext cx="369888" cy="21828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endCxn id="10" idx="0"/>
            </p:cNvCxnSpPr>
            <p:nvPr/>
          </p:nvCxnSpPr>
          <p:spPr>
            <a:xfrm rot="16200000" flipH="1">
              <a:off x="6112669" y="732631"/>
              <a:ext cx="368300" cy="256063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575300" y="3073400"/>
              <a:ext cx="1833563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BELUM 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11.850.255 HA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1625" y="3062288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4.349.806 HA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08900" y="3074988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1.446.515 HA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40013" y="3063875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BELUM 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15.746.994 HA</a:t>
              </a:r>
            </a:p>
          </p:txBody>
        </p:sp>
        <p:cxnSp>
          <p:nvCxnSpPr>
            <p:cNvPr id="18" name="Elbow Connector 17"/>
            <p:cNvCxnSpPr>
              <a:stCxn id="11" idx="2"/>
              <a:endCxn id="15" idx="0"/>
            </p:cNvCxnSpPr>
            <p:nvPr/>
          </p:nvCxnSpPr>
          <p:spPr>
            <a:xfrm rot="5400000">
              <a:off x="1881188" y="2109788"/>
              <a:ext cx="314325" cy="15906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1" idx="2"/>
              <a:endCxn id="17" idx="0"/>
            </p:cNvCxnSpPr>
            <p:nvPr/>
          </p:nvCxnSpPr>
          <p:spPr>
            <a:xfrm rot="16200000" flipH="1">
              <a:off x="3074195" y="2507456"/>
              <a:ext cx="315912" cy="7969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10" idx="2"/>
              <a:endCxn id="14" idx="0"/>
            </p:cNvCxnSpPr>
            <p:nvPr/>
          </p:nvCxnSpPr>
          <p:spPr>
            <a:xfrm rot="5400000">
              <a:off x="6870700" y="2366963"/>
              <a:ext cx="327025" cy="10858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0" idx="2"/>
              <a:endCxn id="16" idx="0"/>
            </p:cNvCxnSpPr>
            <p:nvPr/>
          </p:nvCxnSpPr>
          <p:spPr>
            <a:xfrm rot="16200000" flipH="1">
              <a:off x="7949406" y="2374107"/>
              <a:ext cx="328613" cy="10731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04800" y="3856038"/>
              <a:ext cx="1881188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PEMERINTAH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1.452.569 HA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712075" y="3868738"/>
              <a:ext cx="1881188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PEMERINTAH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347.431 HA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6388" y="4676775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726.811 HA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13663" y="4689475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227.303 HA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57475" y="3857625"/>
              <a:ext cx="1882775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MASYARAKAT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2.897.237 HA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40375" y="3871913"/>
              <a:ext cx="1882775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MASYARAKAT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1.099.084 HA</a:t>
              </a:r>
            </a:p>
          </p:txBody>
        </p:sp>
        <p:cxnSp>
          <p:nvCxnSpPr>
            <p:cNvPr id="28" name="Elbow Connector 27"/>
            <p:cNvCxnSpPr>
              <a:stCxn id="15" idx="2"/>
              <a:endCxn id="26" idx="0"/>
            </p:cNvCxnSpPr>
            <p:nvPr/>
          </p:nvCxnSpPr>
          <p:spPr>
            <a:xfrm rot="16200000" flipH="1">
              <a:off x="2251869" y="2510632"/>
              <a:ext cx="338137" cy="23558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15" idx="2"/>
              <a:endCxn id="22" idx="0"/>
            </p:cNvCxnSpPr>
            <p:nvPr/>
          </p:nvCxnSpPr>
          <p:spPr>
            <a:xfrm rot="16200000" flipH="1">
              <a:off x="1075532" y="3686969"/>
              <a:ext cx="336550" cy="15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16" idx="2"/>
              <a:endCxn id="23" idx="0"/>
            </p:cNvCxnSpPr>
            <p:nvPr/>
          </p:nvCxnSpPr>
          <p:spPr>
            <a:xfrm rot="16200000" flipH="1">
              <a:off x="8482807" y="3699669"/>
              <a:ext cx="336550" cy="15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16" idx="2"/>
              <a:endCxn id="27" idx="0"/>
            </p:cNvCxnSpPr>
            <p:nvPr/>
          </p:nvCxnSpPr>
          <p:spPr>
            <a:xfrm rot="5400000">
              <a:off x="7396163" y="2617788"/>
              <a:ext cx="339725" cy="21685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689225" y="4678363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BLM 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725.758 HA</a:t>
              </a:r>
            </a:p>
          </p:txBody>
        </p:sp>
        <p:cxnSp>
          <p:nvCxnSpPr>
            <p:cNvPr id="33" name="Elbow Connector 32"/>
            <p:cNvCxnSpPr>
              <a:stCxn id="22" idx="2"/>
              <a:endCxn id="24" idx="0"/>
            </p:cNvCxnSpPr>
            <p:nvPr/>
          </p:nvCxnSpPr>
          <p:spPr>
            <a:xfrm rot="16200000" flipH="1">
              <a:off x="1064419" y="4493419"/>
              <a:ext cx="363537" cy="31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22" idx="2"/>
              <a:endCxn id="32" idx="0"/>
            </p:cNvCxnSpPr>
            <p:nvPr/>
          </p:nvCxnSpPr>
          <p:spPr>
            <a:xfrm rot="16200000" flipH="1">
              <a:off x="2255044" y="3302794"/>
              <a:ext cx="365125" cy="238601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5575300" y="4681538"/>
              <a:ext cx="1881188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BLM 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120.128 HA</a:t>
              </a:r>
            </a:p>
          </p:txBody>
        </p:sp>
        <p:cxnSp>
          <p:nvCxnSpPr>
            <p:cNvPr id="36" name="Elbow Connector 35"/>
            <p:cNvCxnSpPr>
              <a:stCxn id="23" idx="2"/>
              <a:endCxn id="35" idx="0"/>
            </p:cNvCxnSpPr>
            <p:nvPr/>
          </p:nvCxnSpPr>
          <p:spPr>
            <a:xfrm rot="5400000">
              <a:off x="7406482" y="3436144"/>
              <a:ext cx="355600" cy="21351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23" idx="2"/>
              <a:endCxn id="25" idx="0"/>
            </p:cNvCxnSpPr>
            <p:nvPr/>
          </p:nvCxnSpPr>
          <p:spPr>
            <a:xfrm rot="16200000" flipH="1">
              <a:off x="8471694" y="4506119"/>
              <a:ext cx="363537" cy="31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293688" y="5756275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Sawah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488.852 Ha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49375" y="5761038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Ladang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48.651 Ha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5513" y="5749925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Tambak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76.057 Ha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03475" y="5753100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Kebun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112.801 Ha</a:t>
              </a:r>
            </a:p>
          </p:txBody>
        </p:sp>
        <p:cxnSp>
          <p:nvCxnSpPr>
            <p:cNvPr id="42" name="Elbow Connector 41"/>
            <p:cNvCxnSpPr>
              <a:stCxn id="24" idx="2"/>
              <a:endCxn id="40" idx="0"/>
            </p:cNvCxnSpPr>
            <p:nvPr/>
          </p:nvCxnSpPr>
          <p:spPr>
            <a:xfrm rot="16200000" flipH="1">
              <a:off x="2296319" y="4085431"/>
              <a:ext cx="615950" cy="271303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24" idx="2"/>
              <a:endCxn id="41" idx="0"/>
            </p:cNvCxnSpPr>
            <p:nvPr/>
          </p:nvCxnSpPr>
          <p:spPr>
            <a:xfrm rot="16200000" flipH="1">
              <a:off x="1763712" y="4618038"/>
              <a:ext cx="619125" cy="16510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stCxn id="24" idx="2"/>
              <a:endCxn id="39" idx="0"/>
            </p:cNvCxnSpPr>
            <p:nvPr/>
          </p:nvCxnSpPr>
          <p:spPr>
            <a:xfrm rot="16200000" flipH="1">
              <a:off x="1232693" y="5149057"/>
              <a:ext cx="627063" cy="5969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24" idx="2"/>
              <a:endCxn id="38" idx="0"/>
            </p:cNvCxnSpPr>
            <p:nvPr/>
          </p:nvCxnSpPr>
          <p:spPr>
            <a:xfrm rot="5400000">
              <a:off x="707232" y="5215731"/>
              <a:ext cx="622300" cy="4587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472113" y="5759450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Sawah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171.994 Ha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526213" y="5764213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Ladang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23.663 Ha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42350" y="5753100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Tambak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5.015 Ha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580313" y="5754688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Kebun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26.631 Ha</a:t>
              </a:r>
            </a:p>
          </p:txBody>
        </p:sp>
        <p:cxnSp>
          <p:nvCxnSpPr>
            <p:cNvPr id="50" name="Elbow Connector 49"/>
            <p:cNvCxnSpPr>
              <a:stCxn id="25" idx="2"/>
              <a:endCxn id="48" idx="0"/>
            </p:cNvCxnSpPr>
            <p:nvPr/>
          </p:nvCxnSpPr>
          <p:spPr>
            <a:xfrm rot="16200000" flipH="1">
              <a:off x="8593137" y="5208588"/>
              <a:ext cx="606425" cy="4826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25" idx="2"/>
              <a:endCxn id="49" idx="0"/>
            </p:cNvCxnSpPr>
            <p:nvPr/>
          </p:nvCxnSpPr>
          <p:spPr>
            <a:xfrm rot="5400000">
              <a:off x="8061325" y="5160963"/>
              <a:ext cx="608013" cy="5794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>
              <a:stCxn id="25" idx="2"/>
              <a:endCxn id="47" idx="0"/>
            </p:cNvCxnSpPr>
            <p:nvPr/>
          </p:nvCxnSpPr>
          <p:spPr>
            <a:xfrm rot="5400000">
              <a:off x="7529513" y="4638675"/>
              <a:ext cx="617538" cy="16335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>
              <a:stCxn id="25" idx="2"/>
              <a:endCxn id="46" idx="0"/>
            </p:cNvCxnSpPr>
            <p:nvPr/>
          </p:nvCxnSpPr>
          <p:spPr>
            <a:xfrm rot="5400000">
              <a:off x="7004844" y="4109244"/>
              <a:ext cx="612775" cy="26876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1"/>
            <p:cNvSpPr txBox="1">
              <a:spLocks noChangeArrowheads="1"/>
            </p:cNvSpPr>
            <p:nvPr/>
          </p:nvSpPr>
          <p:spPr bwMode="auto">
            <a:xfrm>
              <a:off x="6686047" y="6689725"/>
              <a:ext cx="4284662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r>
                <a:rPr lang="en-US" altLang="en-US" sz="1000" i="1" dirty="0" err="1">
                  <a:latin typeface="Arial" panose="020B0604020202020204" pitchFamily="34" charset="0"/>
                </a:rPr>
                <a:t>Sumber</a:t>
              </a:r>
              <a:r>
                <a:rPr lang="en-US" altLang="en-US" sz="1000" i="1" dirty="0">
                  <a:latin typeface="Arial" panose="020B0604020202020204" pitchFamily="34" charset="0"/>
                </a:rPr>
                <a:t>: Data Audit </a:t>
              </a:r>
              <a:r>
                <a:rPr lang="en-US" altLang="en-US" sz="1000" i="1" dirty="0" err="1">
                  <a:latin typeface="Arial" panose="020B0604020202020204" pitchFamily="34" charset="0"/>
                </a:rPr>
                <a:t>Proyek</a:t>
              </a:r>
              <a:r>
                <a:rPr lang="en-US" altLang="en-US" sz="1000" i="1" dirty="0">
                  <a:latin typeface="Arial" panose="020B0604020202020204" pitchFamily="34" charset="0"/>
                </a:rPr>
                <a:t> </a:t>
              </a:r>
              <a:r>
                <a:rPr lang="en-US" altLang="en-US" sz="1000" i="1" dirty="0" err="1">
                  <a:latin typeface="Arial" panose="020B0604020202020204" pitchFamily="34" charset="0"/>
                </a:rPr>
                <a:t>Pengembangan</a:t>
              </a:r>
              <a:r>
                <a:rPr lang="en-US" altLang="en-US" sz="1000" i="1" dirty="0">
                  <a:latin typeface="Arial" panose="020B0604020202020204" pitchFamily="34" charset="0"/>
                </a:rPr>
                <a:t> Daerah </a:t>
              </a:r>
              <a:r>
                <a:rPr lang="en-US" altLang="en-US" sz="1000" i="1" dirty="0" err="1">
                  <a:latin typeface="Arial" panose="020B0604020202020204" pitchFamily="34" charset="0"/>
                </a:rPr>
                <a:t>Rawa</a:t>
              </a:r>
              <a:r>
                <a:rPr lang="en-US" altLang="en-US" sz="1000" i="1" dirty="0">
                  <a:latin typeface="Arial" panose="020B0604020202020204" pitchFamily="34" charset="0"/>
                </a:rPr>
                <a:t> (P2DR),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434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0050" y="151622"/>
            <a:ext cx="11258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KESIMPULAN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083894"/>
              </p:ext>
            </p:extLst>
          </p:nvPr>
        </p:nvGraphicFramePr>
        <p:xfrm>
          <a:off x="152400" y="737419"/>
          <a:ext cx="11506200" cy="6120581"/>
        </p:xfrm>
        <a:graphic>
          <a:graphicData uri="http://schemas.openxmlformats.org/drawingml/2006/table">
            <a:tbl>
              <a:tblPr firstRow="1" bandRow="1"/>
              <a:tblGrid>
                <a:gridCol w="1150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0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Total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luasan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di Indonesia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adalah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33.393.570 Ha, yang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terdiri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dari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20.096.800 Ha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pasang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surut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dan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13.296.770 Ha </a:t>
                      </a:r>
                      <a:r>
                        <a:rPr lang="en-US" sz="2000" b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lebak</a:t>
                      </a: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Dari total </a:t>
                      </a:r>
                      <a:r>
                        <a:rPr lang="en-US" sz="2000" b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luasan</a:t>
                      </a: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di Indonesia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tersebut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sebanyak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27.597.249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belum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direklamasi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sisanya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sebanyak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5.796.321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sudah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direklamasi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Dalam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rangka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mendukung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program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kedaulatan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pangan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pemanfaatan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untuk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budidaya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pertanian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merupakan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suatu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alternatif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dapat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dipilih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untuk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mengatasi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kendala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semakin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sempitnya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peluang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untuk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untuk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membuka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pertanian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dengan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basis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irigasi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permukaan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Walaupun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masih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terdapat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potensi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sebanyak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27.597.249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belum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direklamasi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namun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untuk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saat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ini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pemanfaatan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lebih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difokuskan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pada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upaya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mengoptimalkan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dengan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fungsi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budidaya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pertanian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berbasis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sumber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air.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Terdapat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1,8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juta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sudah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direklamasi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oleh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pemerintah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berada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pada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kawasan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pasang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surut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seluas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1.452.569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pada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lebak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seluas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347.431 ha.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Dari total 1,8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juta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sudah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direklamasi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oleh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pemerintah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tersebut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sebanyak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954.114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sudah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dimanfaatkan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untuk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budidaya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pangan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(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sawah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lading,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kebun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tambak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)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sedangkan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sisanya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seluas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 845.886 Ha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belum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dimanfaatkan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Arah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kebijakan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pengelolaan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saat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ini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adalah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melakukan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optimalisasi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pada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sudah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direklamasi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(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dikembangkan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)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tersebut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selanjutnya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melaksanakan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kegiatan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operasi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pemeliharaan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rehabilitasi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agar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fungsi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lahan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tersebut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dapat</a:t>
                      </a:r>
                      <a:r>
                        <a:rPr lang="en-US" sz="2000" b="0" baseline="0" dirty="0">
                          <a:solidFill>
                            <a:prstClr val="black"/>
                          </a:solidFill>
                          <a:cs typeface="Calibri" pitchFamily="34" charset="0"/>
                        </a:rPr>
                        <a:t> optimal.</a:t>
                      </a:r>
                      <a:endParaRPr lang="en-US" sz="2000" b="1" dirty="0">
                        <a:solidFill>
                          <a:prstClr val="black"/>
                        </a:solidFill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558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0050" y="151622"/>
            <a:ext cx="11258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 UJIAN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03006"/>
              </p:ext>
            </p:extLst>
          </p:nvPr>
        </p:nvGraphicFramePr>
        <p:xfrm>
          <a:off x="152400" y="737420"/>
          <a:ext cx="11506200" cy="1809136"/>
        </p:xfrm>
        <a:graphic>
          <a:graphicData uri="http://schemas.openxmlformats.org/drawingml/2006/table">
            <a:tbl>
              <a:tblPr firstRow="1" bandRow="1"/>
              <a:tblGrid>
                <a:gridCol w="1150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9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Pilih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salah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satu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daerah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irigasi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di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tempat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kerja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masing-masing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peserta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pelatihan</a:t>
                      </a:r>
                      <a:endParaRPr lang="en-US" sz="20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Selanjutnya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ceritakan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bagaimana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kondisinya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saat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ini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apakah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sudah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optimal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atau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belum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.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Jika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belum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optimalkan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,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jelaskan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langkah-langkah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strategis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yang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harus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dilakukan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agar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daerah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irigasi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rawa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tersebut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dapat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berfungsi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dengan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cs typeface="Calibri" pitchFamily="34" charset="0"/>
                        </a:rPr>
                        <a:t> optimal.</a:t>
                      </a:r>
                      <a:endParaRPr lang="en-US" sz="2000" b="1" dirty="0">
                        <a:solidFill>
                          <a:prstClr val="black"/>
                        </a:solidFill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9BBB59"/>
                      </a:solidFill>
                    </a:lnL>
                    <a:lnR w="12700" cmpd="sng">
                      <a:solidFill>
                        <a:srgbClr val="9BBB59"/>
                      </a:solidFill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30"/>
          <p:cNvSpPr txBox="1">
            <a:spLocks/>
          </p:cNvSpPr>
          <p:nvPr/>
        </p:nvSpPr>
        <p:spPr>
          <a:xfrm>
            <a:off x="1406012" y="2949918"/>
            <a:ext cx="7659329" cy="511038"/>
          </a:xfrm>
          <a:prstGeom prst="rect">
            <a:avLst/>
          </a:prstGeom>
          <a:solidFill>
            <a:sysClr val="window" lastClr="FFFFFF"/>
          </a:solidFill>
          <a:ln w="9525" cmpd="sng">
            <a:solidFill>
              <a:sysClr val="window" lastClr="FFFFFF">
                <a:shade val="50000"/>
              </a:sysClr>
            </a:solidFill>
          </a:ln>
          <a:effectLst/>
        </p:spPr>
        <p:txBody>
          <a:bodyPr vert="horz" wrap="square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cap="none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Tips: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Ingat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Pasal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15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ayat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2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dalam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Permen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PUPR No. 29/2015</a:t>
            </a:r>
          </a:p>
        </p:txBody>
      </p:sp>
    </p:spTree>
    <p:extLst>
      <p:ext uri="{BB962C8B-B14F-4D97-AF65-F5344CB8AC3E}">
        <p14:creationId xmlns:p14="http://schemas.microsoft.com/office/powerpoint/2010/main" val="557936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648325"/>
            <a:ext cx="1219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AR CENA" pitchFamily="2" charset="0"/>
              </a:rPr>
              <a:t>Sekian</a:t>
            </a:r>
            <a:r>
              <a:rPr lang="en-US" b="1" dirty="0">
                <a:latin typeface="AR CENA" pitchFamily="2" charset="0"/>
              </a:rPr>
              <a:t> </a:t>
            </a:r>
            <a:r>
              <a:rPr lang="en-US" b="1" dirty="0" err="1">
                <a:latin typeface="AR CENA" pitchFamily="2" charset="0"/>
              </a:rPr>
              <a:t>dan</a:t>
            </a:r>
            <a:r>
              <a:rPr lang="en-US" b="1" dirty="0">
                <a:latin typeface="AR CENA" pitchFamily="2" charset="0"/>
              </a:rPr>
              <a:t> </a:t>
            </a:r>
            <a:r>
              <a:rPr lang="en-US" b="1" dirty="0" err="1">
                <a:latin typeface="AR CENA" pitchFamily="2" charset="0"/>
              </a:rPr>
              <a:t>Terima</a:t>
            </a:r>
            <a:r>
              <a:rPr lang="en-US" b="1" dirty="0">
                <a:latin typeface="AR CENA" pitchFamily="2" charset="0"/>
              </a:rPr>
              <a:t> </a:t>
            </a:r>
            <a:r>
              <a:rPr lang="en-US" b="1" dirty="0" err="1">
                <a:latin typeface="AR CENA" pitchFamily="2" charset="0"/>
              </a:rPr>
              <a:t>Kasih</a:t>
            </a:r>
            <a:endParaRPr lang="en-US" b="1" dirty="0">
              <a:latin typeface="AR CENA" pitchFamily="2" charset="0"/>
            </a:endParaRPr>
          </a:p>
        </p:txBody>
      </p:sp>
      <p:pic>
        <p:nvPicPr>
          <p:cNvPr id="9" name="Picture 2" descr="https://encrypted-tbn1.gstatic.com/images?q=tbn:ANd9GcSjrl1R_2kCjHxB8jpVfdb0F5NInfq_DaWY1L62QSVG7MA5jnv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7" y="2971799"/>
            <a:ext cx="2676526" cy="2676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9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3557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85000" lnSpcReduction="1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Peta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indikatif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sebaran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rawa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nasional</a:t>
              </a:r>
              <a:endParaRPr lang="id-ID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4" descr="Peta Rawa Nasional (Ver Kecil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"/>
          <a:stretch/>
        </p:blipFill>
        <p:spPr bwMode="auto">
          <a:xfrm>
            <a:off x="593889" y="857694"/>
            <a:ext cx="11028821" cy="585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505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557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70000" lnSpcReduction="2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Potensi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pemanfaatan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rawa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di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indonesia</a:t>
              </a:r>
              <a:endParaRPr lang="id-ID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358917" y="1073596"/>
            <a:ext cx="10677021" cy="5662740"/>
            <a:chOff x="293688" y="1280985"/>
            <a:chExt cx="10677021" cy="5662740"/>
          </a:xfrm>
        </p:grpSpPr>
        <p:sp>
          <p:nvSpPr>
            <p:cNvPr id="9" name="Rectangle 8"/>
            <p:cNvSpPr/>
            <p:nvPr/>
          </p:nvSpPr>
          <p:spPr>
            <a:xfrm>
              <a:off x="3827876" y="1280985"/>
              <a:ext cx="2377440" cy="54864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LUAS LAHAN RAWA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33.393.570 Ha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88100" y="2197100"/>
              <a:ext cx="2378075" cy="5492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RAWA LEBAK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cs typeface="Calibri" pitchFamily="34" charset="0"/>
                </a:rPr>
                <a:t>13.296.770 Ha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44650" y="2198688"/>
              <a:ext cx="2378075" cy="5492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RAWA PASANG SURUT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cs typeface="Calibri" pitchFamily="34" charset="0"/>
                </a:rPr>
                <a:t>20.096.800 Ha</a:t>
              </a:r>
            </a:p>
          </p:txBody>
        </p:sp>
        <p:cxnSp>
          <p:nvCxnSpPr>
            <p:cNvPr id="12" name="Elbow Connector 11"/>
            <p:cNvCxnSpPr>
              <a:endCxn id="11" idx="0"/>
            </p:cNvCxnSpPr>
            <p:nvPr/>
          </p:nvCxnSpPr>
          <p:spPr>
            <a:xfrm rot="5400000">
              <a:off x="3740150" y="922338"/>
              <a:ext cx="369888" cy="218281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endCxn id="10" idx="0"/>
            </p:cNvCxnSpPr>
            <p:nvPr/>
          </p:nvCxnSpPr>
          <p:spPr>
            <a:xfrm rot="16200000" flipH="1">
              <a:off x="6112669" y="732631"/>
              <a:ext cx="368300" cy="256063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575300" y="3073400"/>
              <a:ext cx="1833563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BELUM 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11.850.255 HA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1625" y="3062288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4.349.806 HA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08900" y="3074988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1.446.515 HA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40013" y="3063875"/>
              <a:ext cx="1981200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BELUM REKLAMASI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15.746.994 HA</a:t>
              </a:r>
            </a:p>
          </p:txBody>
        </p:sp>
        <p:cxnSp>
          <p:nvCxnSpPr>
            <p:cNvPr id="18" name="Elbow Connector 17"/>
            <p:cNvCxnSpPr>
              <a:stCxn id="11" idx="2"/>
              <a:endCxn id="15" idx="0"/>
            </p:cNvCxnSpPr>
            <p:nvPr/>
          </p:nvCxnSpPr>
          <p:spPr>
            <a:xfrm rot="5400000">
              <a:off x="1881188" y="2109788"/>
              <a:ext cx="314325" cy="15906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1" idx="2"/>
              <a:endCxn id="17" idx="0"/>
            </p:cNvCxnSpPr>
            <p:nvPr/>
          </p:nvCxnSpPr>
          <p:spPr>
            <a:xfrm rot="16200000" flipH="1">
              <a:off x="3074195" y="2507456"/>
              <a:ext cx="315912" cy="7969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10" idx="2"/>
              <a:endCxn id="14" idx="0"/>
            </p:cNvCxnSpPr>
            <p:nvPr/>
          </p:nvCxnSpPr>
          <p:spPr>
            <a:xfrm rot="5400000">
              <a:off x="6870700" y="2366963"/>
              <a:ext cx="327025" cy="10858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0" idx="2"/>
              <a:endCxn id="16" idx="0"/>
            </p:cNvCxnSpPr>
            <p:nvPr/>
          </p:nvCxnSpPr>
          <p:spPr>
            <a:xfrm rot="16200000" flipH="1">
              <a:off x="7949406" y="2374107"/>
              <a:ext cx="328613" cy="10731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304800" y="3856038"/>
              <a:ext cx="1881188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PEMERINTAH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1.452.569 HA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712075" y="3868738"/>
              <a:ext cx="1881188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PEMERINTAH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347.431 HA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6388" y="4676775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726.811 HA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13663" y="4689475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227.303 HA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57475" y="3857625"/>
              <a:ext cx="1882775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MASYARAKAT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2.897.237 HA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40375" y="3871913"/>
              <a:ext cx="1882775" cy="4572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MASYARAKAT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1.099.084 HA</a:t>
              </a:r>
            </a:p>
          </p:txBody>
        </p:sp>
        <p:cxnSp>
          <p:nvCxnSpPr>
            <p:cNvPr id="28" name="Elbow Connector 27"/>
            <p:cNvCxnSpPr>
              <a:stCxn id="15" idx="2"/>
              <a:endCxn id="26" idx="0"/>
            </p:cNvCxnSpPr>
            <p:nvPr/>
          </p:nvCxnSpPr>
          <p:spPr>
            <a:xfrm rot="16200000" flipH="1">
              <a:off x="2251869" y="2510632"/>
              <a:ext cx="338137" cy="235585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28"/>
            <p:cNvCxnSpPr>
              <a:stCxn id="15" idx="2"/>
              <a:endCxn id="22" idx="0"/>
            </p:cNvCxnSpPr>
            <p:nvPr/>
          </p:nvCxnSpPr>
          <p:spPr>
            <a:xfrm rot="16200000" flipH="1">
              <a:off x="1075532" y="3686969"/>
              <a:ext cx="336550" cy="15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16" idx="2"/>
              <a:endCxn id="23" idx="0"/>
            </p:cNvCxnSpPr>
            <p:nvPr/>
          </p:nvCxnSpPr>
          <p:spPr>
            <a:xfrm rot="16200000" flipH="1">
              <a:off x="8482807" y="3699669"/>
              <a:ext cx="336550" cy="15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16" idx="2"/>
              <a:endCxn id="27" idx="0"/>
            </p:cNvCxnSpPr>
            <p:nvPr/>
          </p:nvCxnSpPr>
          <p:spPr>
            <a:xfrm rot="5400000">
              <a:off x="7396163" y="2617788"/>
              <a:ext cx="339725" cy="21685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689225" y="4678363"/>
              <a:ext cx="1882775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BLM 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725.758 HA</a:t>
              </a:r>
            </a:p>
          </p:txBody>
        </p:sp>
        <p:cxnSp>
          <p:nvCxnSpPr>
            <p:cNvPr id="33" name="Elbow Connector 32"/>
            <p:cNvCxnSpPr>
              <a:stCxn id="22" idx="2"/>
              <a:endCxn id="24" idx="0"/>
            </p:cNvCxnSpPr>
            <p:nvPr/>
          </p:nvCxnSpPr>
          <p:spPr>
            <a:xfrm rot="16200000" flipH="1">
              <a:off x="1064419" y="4493419"/>
              <a:ext cx="363537" cy="31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22" idx="2"/>
              <a:endCxn id="32" idx="0"/>
            </p:cNvCxnSpPr>
            <p:nvPr/>
          </p:nvCxnSpPr>
          <p:spPr>
            <a:xfrm rot="16200000" flipH="1">
              <a:off x="2255044" y="3302794"/>
              <a:ext cx="365125" cy="2386013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5575300" y="4681538"/>
              <a:ext cx="1881188" cy="4572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white"/>
                  </a:solidFill>
                  <a:cs typeface="Calibri" pitchFamily="34" charset="0"/>
                </a:rPr>
                <a:t>BLM DIMANFAATKAN</a:t>
              </a: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FFFF00"/>
                  </a:solidFill>
                  <a:cs typeface="Calibri" pitchFamily="34" charset="0"/>
                </a:rPr>
                <a:t>120.128 HA</a:t>
              </a:r>
            </a:p>
          </p:txBody>
        </p:sp>
        <p:cxnSp>
          <p:nvCxnSpPr>
            <p:cNvPr id="36" name="Elbow Connector 35"/>
            <p:cNvCxnSpPr>
              <a:stCxn id="23" idx="2"/>
              <a:endCxn id="35" idx="0"/>
            </p:cNvCxnSpPr>
            <p:nvPr/>
          </p:nvCxnSpPr>
          <p:spPr>
            <a:xfrm rot="5400000">
              <a:off x="7406482" y="3436144"/>
              <a:ext cx="355600" cy="21351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23" idx="2"/>
              <a:endCxn id="25" idx="0"/>
            </p:cNvCxnSpPr>
            <p:nvPr/>
          </p:nvCxnSpPr>
          <p:spPr>
            <a:xfrm rot="16200000" flipH="1">
              <a:off x="8471694" y="4506119"/>
              <a:ext cx="363537" cy="31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293688" y="5756275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Sawah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488.852 Ha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349375" y="5761038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Ladang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48.651 Ha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5513" y="5749925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Tambak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76.057 Ha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03475" y="5753100"/>
              <a:ext cx="990600" cy="4572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Kebun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112.801 Ha</a:t>
              </a:r>
            </a:p>
          </p:txBody>
        </p:sp>
        <p:cxnSp>
          <p:nvCxnSpPr>
            <p:cNvPr id="42" name="Elbow Connector 41"/>
            <p:cNvCxnSpPr>
              <a:stCxn id="24" idx="2"/>
              <a:endCxn id="40" idx="0"/>
            </p:cNvCxnSpPr>
            <p:nvPr/>
          </p:nvCxnSpPr>
          <p:spPr>
            <a:xfrm rot="16200000" flipH="1">
              <a:off x="2296319" y="4085431"/>
              <a:ext cx="615950" cy="271303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24" idx="2"/>
              <a:endCxn id="41" idx="0"/>
            </p:cNvCxnSpPr>
            <p:nvPr/>
          </p:nvCxnSpPr>
          <p:spPr>
            <a:xfrm rot="16200000" flipH="1">
              <a:off x="1763712" y="4618038"/>
              <a:ext cx="619125" cy="16510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>
              <a:stCxn id="24" idx="2"/>
              <a:endCxn id="39" idx="0"/>
            </p:cNvCxnSpPr>
            <p:nvPr/>
          </p:nvCxnSpPr>
          <p:spPr>
            <a:xfrm rot="16200000" flipH="1">
              <a:off x="1232693" y="5149057"/>
              <a:ext cx="627063" cy="5969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24" idx="2"/>
              <a:endCxn id="38" idx="0"/>
            </p:cNvCxnSpPr>
            <p:nvPr/>
          </p:nvCxnSpPr>
          <p:spPr>
            <a:xfrm rot="5400000">
              <a:off x="707232" y="5215731"/>
              <a:ext cx="622300" cy="45878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472113" y="5759450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Sawah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171.994 Ha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526213" y="5764213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Ladang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23.663 Ha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42350" y="5753100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Tambak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5.015 Ha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580313" y="5754688"/>
              <a:ext cx="990600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prstClr val="white"/>
                  </a:solidFill>
                  <a:cs typeface="Calibri" pitchFamily="34" charset="0"/>
                </a:rPr>
                <a:t>Kebun</a:t>
              </a:r>
              <a:endParaRPr lang="en-US" sz="1200" b="1" dirty="0">
                <a:solidFill>
                  <a:prstClr val="white"/>
                </a:solidFill>
                <a:cs typeface="Calibri" pitchFamily="34" charset="0"/>
              </a:endParaRPr>
            </a:p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cs typeface="Calibri" pitchFamily="34" charset="0"/>
                </a:rPr>
                <a:t>26.631 Ha</a:t>
              </a:r>
            </a:p>
          </p:txBody>
        </p:sp>
        <p:cxnSp>
          <p:nvCxnSpPr>
            <p:cNvPr id="50" name="Elbow Connector 49"/>
            <p:cNvCxnSpPr>
              <a:stCxn id="25" idx="2"/>
              <a:endCxn id="48" idx="0"/>
            </p:cNvCxnSpPr>
            <p:nvPr/>
          </p:nvCxnSpPr>
          <p:spPr>
            <a:xfrm rot="16200000" flipH="1">
              <a:off x="8593137" y="5208588"/>
              <a:ext cx="606425" cy="4826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25" idx="2"/>
              <a:endCxn id="49" idx="0"/>
            </p:cNvCxnSpPr>
            <p:nvPr/>
          </p:nvCxnSpPr>
          <p:spPr>
            <a:xfrm rot="5400000">
              <a:off x="8061325" y="5160963"/>
              <a:ext cx="608013" cy="5794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51"/>
            <p:cNvCxnSpPr>
              <a:stCxn id="25" idx="2"/>
              <a:endCxn id="47" idx="0"/>
            </p:cNvCxnSpPr>
            <p:nvPr/>
          </p:nvCxnSpPr>
          <p:spPr>
            <a:xfrm rot="5400000">
              <a:off x="7529513" y="4638675"/>
              <a:ext cx="617538" cy="16335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>
              <a:stCxn id="25" idx="2"/>
              <a:endCxn id="46" idx="0"/>
            </p:cNvCxnSpPr>
            <p:nvPr/>
          </p:nvCxnSpPr>
          <p:spPr>
            <a:xfrm rot="5400000">
              <a:off x="7004844" y="4109244"/>
              <a:ext cx="612775" cy="26876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1"/>
            <p:cNvSpPr txBox="1">
              <a:spLocks noChangeArrowheads="1"/>
            </p:cNvSpPr>
            <p:nvPr/>
          </p:nvSpPr>
          <p:spPr bwMode="auto">
            <a:xfrm>
              <a:off x="6686047" y="6689725"/>
              <a:ext cx="4284662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r>
                <a:rPr lang="en-US" altLang="en-US" sz="1000" i="1" dirty="0" err="1">
                  <a:latin typeface="Arial" panose="020B0604020202020204" pitchFamily="34" charset="0"/>
                </a:rPr>
                <a:t>Sumber</a:t>
              </a:r>
              <a:r>
                <a:rPr lang="en-US" altLang="en-US" sz="1000" i="1" dirty="0">
                  <a:latin typeface="Arial" panose="020B0604020202020204" pitchFamily="34" charset="0"/>
                </a:rPr>
                <a:t>: Data Audit </a:t>
              </a:r>
              <a:r>
                <a:rPr lang="en-US" altLang="en-US" sz="1000" i="1" dirty="0" err="1">
                  <a:latin typeface="Arial" panose="020B0604020202020204" pitchFamily="34" charset="0"/>
                </a:rPr>
                <a:t>Proyek</a:t>
              </a:r>
              <a:r>
                <a:rPr lang="en-US" altLang="en-US" sz="1000" i="1" dirty="0">
                  <a:latin typeface="Arial" panose="020B0604020202020204" pitchFamily="34" charset="0"/>
                </a:rPr>
                <a:t> </a:t>
              </a:r>
              <a:r>
                <a:rPr lang="en-US" altLang="en-US" sz="1000" i="1" dirty="0" err="1">
                  <a:latin typeface="Arial" panose="020B0604020202020204" pitchFamily="34" charset="0"/>
                </a:rPr>
                <a:t>Pengembangan</a:t>
              </a:r>
              <a:r>
                <a:rPr lang="en-US" altLang="en-US" sz="1000" i="1" dirty="0">
                  <a:latin typeface="Arial" panose="020B0604020202020204" pitchFamily="34" charset="0"/>
                </a:rPr>
                <a:t> Daerah </a:t>
              </a:r>
              <a:r>
                <a:rPr lang="en-US" altLang="en-US" sz="1000" i="1" dirty="0" err="1">
                  <a:latin typeface="Arial" panose="020B0604020202020204" pitchFamily="34" charset="0"/>
                </a:rPr>
                <a:t>Rawa</a:t>
              </a:r>
              <a:r>
                <a:rPr lang="en-US" altLang="en-US" sz="1000" i="1" dirty="0">
                  <a:latin typeface="Arial" panose="020B0604020202020204" pitchFamily="34" charset="0"/>
                </a:rPr>
                <a:t> (P2DR),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581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557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925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GAMBARAN UMUM RAWA DI INDONESIA</a:t>
              </a:r>
              <a:endParaRPr lang="id-ID" sz="1800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291374" y="922020"/>
            <a:ext cx="11658601" cy="56692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dirty="0"/>
              <a:t>Total Daerah </a:t>
            </a:r>
            <a:r>
              <a:rPr lang="en-US" dirty="0" err="1"/>
              <a:t>Rawa</a:t>
            </a:r>
            <a:r>
              <a:rPr lang="en-US" dirty="0"/>
              <a:t> di Indonesia 33.393.570 Ha</a:t>
            </a:r>
          </a:p>
          <a:p>
            <a:pPr algn="just">
              <a:spcAft>
                <a:spcPts val="600"/>
              </a:spcAft>
            </a:pP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irigasi</a:t>
            </a:r>
            <a:r>
              <a:rPr lang="en-US" dirty="0"/>
              <a:t> </a:t>
            </a:r>
            <a:r>
              <a:rPr lang="en-US" dirty="0" err="1"/>
              <a:t>rawa</a:t>
            </a:r>
            <a:r>
              <a:rPr lang="en-US" dirty="0"/>
              <a:t> yang </a:t>
            </a:r>
            <a:r>
              <a:rPr lang="en-US" dirty="0" err="1"/>
              <a:t>dibangun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berhasil</a:t>
            </a:r>
            <a:r>
              <a:rPr lang="en-US" dirty="0"/>
              <a:t>.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irigasi</a:t>
            </a:r>
            <a:r>
              <a:rPr lang="en-US" dirty="0"/>
              <a:t> </a:t>
            </a:r>
            <a:r>
              <a:rPr lang="en-US" dirty="0" err="1"/>
              <a:t>rawa</a:t>
            </a:r>
            <a:r>
              <a:rPr lang="en-US" dirty="0"/>
              <a:t> yang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pertanian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lain: DIR </a:t>
            </a:r>
            <a:r>
              <a:rPr lang="en-US" dirty="0" err="1"/>
              <a:t>Telang</a:t>
            </a:r>
            <a:r>
              <a:rPr lang="en-US" dirty="0"/>
              <a:t> di </a:t>
            </a:r>
            <a:r>
              <a:rPr lang="en-US" dirty="0" err="1"/>
              <a:t>Sumsel</a:t>
            </a:r>
            <a:r>
              <a:rPr lang="en-US" dirty="0"/>
              <a:t> (&gt;6 ton/ha), DIR </a:t>
            </a:r>
            <a:r>
              <a:rPr lang="en-US" dirty="0" err="1"/>
              <a:t>Bunga</a:t>
            </a:r>
            <a:r>
              <a:rPr lang="en-US" dirty="0"/>
              <a:t> Raya di Riau (IP&gt;200 </a:t>
            </a:r>
            <a:r>
              <a:rPr lang="en-US" dirty="0" err="1"/>
              <a:t>dan</a:t>
            </a:r>
            <a:r>
              <a:rPr lang="en-US" dirty="0"/>
              <a:t> &gt;6 ton/ha), DIR </a:t>
            </a:r>
            <a:r>
              <a:rPr lang="en-US" dirty="0" err="1"/>
              <a:t>Petung</a:t>
            </a:r>
            <a:r>
              <a:rPr lang="en-US" dirty="0"/>
              <a:t> di </a:t>
            </a:r>
            <a:r>
              <a:rPr lang="en-US" dirty="0" err="1"/>
              <a:t>Kaltim</a:t>
            </a:r>
            <a:r>
              <a:rPr lang="en-US" dirty="0"/>
              <a:t> (&gt;5 ton/ha), DIR </a:t>
            </a:r>
            <a:r>
              <a:rPr lang="en-US" dirty="0" err="1"/>
              <a:t>Sebakung</a:t>
            </a:r>
            <a:r>
              <a:rPr lang="en-US" dirty="0"/>
              <a:t> di </a:t>
            </a:r>
            <a:r>
              <a:rPr lang="en-US" dirty="0" err="1"/>
              <a:t>Kaltim</a:t>
            </a:r>
            <a:r>
              <a:rPr lang="en-US" dirty="0"/>
              <a:t> (&gt;5 ton/ha), DIR </a:t>
            </a:r>
            <a:r>
              <a:rPr lang="en-US" dirty="0" err="1"/>
              <a:t>Belanti</a:t>
            </a:r>
            <a:r>
              <a:rPr lang="en-US" dirty="0"/>
              <a:t> II di </a:t>
            </a:r>
            <a:r>
              <a:rPr lang="en-US" dirty="0" err="1"/>
              <a:t>Kalteng</a:t>
            </a:r>
            <a:r>
              <a:rPr lang="en-US" dirty="0"/>
              <a:t> (&gt;5 ton/ha)</a:t>
            </a:r>
          </a:p>
          <a:p>
            <a:pPr algn="just">
              <a:spcAft>
                <a:spcPts val="600"/>
              </a:spcAft>
            </a:pP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irigasi</a:t>
            </a:r>
            <a:r>
              <a:rPr lang="en-US" dirty="0"/>
              <a:t> </a:t>
            </a:r>
            <a:r>
              <a:rPr lang="en-US" dirty="0" err="1"/>
              <a:t>rawa</a:t>
            </a:r>
            <a:r>
              <a:rPr lang="en-US" dirty="0"/>
              <a:t> di Indonesia </a:t>
            </a:r>
            <a:r>
              <a:rPr lang="en-US" dirty="0" err="1"/>
              <a:t>mengenal</a:t>
            </a:r>
            <a:r>
              <a:rPr lang="en-US" dirty="0"/>
              <a:t> 3 phase </a:t>
            </a:r>
            <a:r>
              <a:rPr lang="en-US" dirty="0" err="1"/>
              <a:t>yaitu</a:t>
            </a:r>
            <a:r>
              <a:rPr lang="en-US" dirty="0"/>
              <a:t> phase I (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drainase</a:t>
            </a:r>
            <a:r>
              <a:rPr lang="en-US" dirty="0"/>
              <a:t> </a:t>
            </a:r>
            <a:r>
              <a:rPr lang="en-US" dirty="0" err="1"/>
              <a:t>terbuka</a:t>
            </a:r>
            <a:r>
              <a:rPr lang="en-US" dirty="0"/>
              <a:t>); Phase II (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drainase</a:t>
            </a:r>
            <a:r>
              <a:rPr lang="en-US" dirty="0"/>
              <a:t> </a:t>
            </a:r>
            <a:r>
              <a:rPr lang="en-US" dirty="0" err="1"/>
              <a:t>dilengkapi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pengatur</a:t>
            </a:r>
            <a:r>
              <a:rPr lang="en-US" dirty="0"/>
              <a:t> air </a:t>
            </a:r>
            <a:r>
              <a:rPr lang="en-US" dirty="0" err="1"/>
              <a:t>sederhana</a:t>
            </a:r>
            <a:r>
              <a:rPr lang="en-US" dirty="0"/>
              <a:t>); phase III (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pengelolaan</a:t>
            </a:r>
            <a:r>
              <a:rPr lang="en-US" dirty="0"/>
              <a:t> air </a:t>
            </a:r>
            <a:r>
              <a:rPr lang="en-US" dirty="0" err="1"/>
              <a:t>terkendali</a:t>
            </a:r>
            <a:r>
              <a:rPr lang="en-US" dirty="0"/>
              <a:t> </a:t>
            </a:r>
            <a:r>
              <a:rPr lang="en-US" dirty="0" err="1"/>
              <a:t>penuh</a:t>
            </a:r>
            <a:r>
              <a:rPr lang="en-US" dirty="0"/>
              <a:t>, </a:t>
            </a:r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polder)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irigasi</a:t>
            </a:r>
            <a:r>
              <a:rPr lang="en-US" dirty="0"/>
              <a:t> </a:t>
            </a:r>
            <a:r>
              <a:rPr lang="en-US" dirty="0" err="1"/>
              <a:t>rawa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pengembangannya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b="1" dirty="0"/>
              <a:t>Phase II</a:t>
            </a:r>
            <a:r>
              <a:rPr lang="en-US" dirty="0"/>
              <a:t>.</a:t>
            </a:r>
          </a:p>
          <a:p>
            <a:pPr algn="just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6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4950" y="171450"/>
            <a:ext cx="8782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TAHAP PENGEMBANGAN DAERAH RAWA DI INDONESIA</a:t>
            </a:r>
            <a:endParaRPr lang="en-US" sz="28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18527831"/>
              </p:ext>
            </p:extLst>
          </p:nvPr>
        </p:nvGraphicFramePr>
        <p:xfrm>
          <a:off x="1609725" y="952500"/>
          <a:ext cx="84582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045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79783" y="143992"/>
            <a:ext cx="1184076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PRINSIP PENGELOLAAN  RAWA</a:t>
            </a:r>
            <a:endParaRPr lang="id-ID" sz="32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83879" y="1556792"/>
            <a:ext cx="2016224" cy="1080120"/>
          </a:xfrm>
          <a:prstGeom prst="rect">
            <a:avLst/>
          </a:prstGeom>
          <a:solidFill>
            <a:schemeClr val="accent5">
              <a:alpha val="66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baseline="-250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RAWA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baseline="-250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(EKOSISTEM TERGENANG)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212745" y="1916832"/>
            <a:ext cx="1512168" cy="432048"/>
          </a:xfrm>
          <a:prstGeom prst="rect">
            <a:avLst/>
          </a:prstGeom>
          <a:solidFill>
            <a:schemeClr val="accent5">
              <a:alpha val="66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baseline="-250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DRAINASE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352637" y="1772816"/>
            <a:ext cx="2088232" cy="720080"/>
          </a:xfrm>
          <a:prstGeom prst="rect">
            <a:avLst/>
          </a:prstGeom>
          <a:solidFill>
            <a:schemeClr val="accent5">
              <a:alpha val="66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GAMBUT </a:t>
            </a:r>
            <a:r>
              <a:rPr lang="en-US" sz="2800" b="1" i="1" baseline="-250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MENJADI TEREKSPOS</a:t>
            </a:r>
          </a:p>
        </p:txBody>
      </p:sp>
      <p:sp>
        <p:nvSpPr>
          <p:cNvPr id="9" name="Bent Arrow 8"/>
          <p:cNvSpPr/>
          <p:nvPr/>
        </p:nvSpPr>
        <p:spPr bwMode="auto">
          <a:xfrm rot="10800000">
            <a:off x="8424639" y="2564904"/>
            <a:ext cx="1080120" cy="129614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240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4685" y="292496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MENIMBULKAN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68455" y="3212976"/>
            <a:ext cx="1584176" cy="720080"/>
          </a:xfrm>
          <a:prstGeom prst="rect">
            <a:avLst/>
          </a:prstGeom>
          <a:solidFill>
            <a:schemeClr val="accent5">
              <a:alpha val="38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EMISI GAS RUMAH KACA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4838191" y="1700808"/>
            <a:ext cx="2232248" cy="864096"/>
          </a:xfrm>
          <a:prstGeom prst="ellipse">
            <a:avLst/>
          </a:prstGeom>
          <a:noFill/>
          <a:ln w="476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3" name="Group 27"/>
          <p:cNvGrpSpPr/>
          <p:nvPr/>
        </p:nvGrpSpPr>
        <p:grpSpPr>
          <a:xfrm>
            <a:off x="3599541" y="1772816"/>
            <a:ext cx="2376264" cy="720080"/>
            <a:chOff x="2339752" y="3429000"/>
            <a:chExt cx="2376264" cy="720080"/>
          </a:xfrm>
        </p:grpSpPr>
        <p:sp>
          <p:nvSpPr>
            <p:cNvPr id="14" name="Down Arrow 13"/>
            <p:cNvSpPr/>
            <p:nvPr/>
          </p:nvSpPr>
          <p:spPr bwMode="auto">
            <a:xfrm rot="16200000">
              <a:off x="2779057" y="3061703"/>
              <a:ext cx="720080" cy="145467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39752" y="3659538"/>
              <a:ext cx="237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PENGEMBANGAN</a:t>
              </a:r>
            </a:p>
          </p:txBody>
        </p:sp>
      </p:grpSp>
      <p:grpSp>
        <p:nvGrpSpPr>
          <p:cNvPr id="16" name="Group 30"/>
          <p:cNvGrpSpPr/>
          <p:nvPr/>
        </p:nvGrpSpPr>
        <p:grpSpPr>
          <a:xfrm>
            <a:off x="6811997" y="1772816"/>
            <a:ext cx="1483702" cy="720080"/>
            <a:chOff x="2382732" y="3429000"/>
            <a:chExt cx="1483702" cy="720080"/>
          </a:xfrm>
        </p:grpSpPr>
        <p:sp>
          <p:nvSpPr>
            <p:cNvPr id="17" name="Down Arrow 16"/>
            <p:cNvSpPr/>
            <p:nvPr/>
          </p:nvSpPr>
          <p:spPr bwMode="auto">
            <a:xfrm rot="16200000">
              <a:off x="2779057" y="3061703"/>
              <a:ext cx="720080" cy="145467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82732" y="3659538"/>
              <a:ext cx="118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OVERDRAIN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328295" y="2535307"/>
            <a:ext cx="158417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AU" sz="2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TATA AIR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612349" y="2852937"/>
            <a:ext cx="3096344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20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Pada</a:t>
            </a:r>
            <a:r>
              <a:rPr lang="en-AU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sz="20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pengelolaan</a:t>
            </a:r>
            <a:r>
              <a:rPr lang="en-AU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sz="20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rawa</a:t>
            </a:r>
            <a:r>
              <a:rPr lang="en-AU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AU" sz="20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wajib</a:t>
            </a:r>
            <a:r>
              <a:rPr lang="en-AU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sz="20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memperhatikan</a:t>
            </a:r>
            <a:r>
              <a:rPr lang="en-AU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pengaturan</a:t>
            </a:r>
            <a:r>
              <a:rPr lang="en-A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muka</a:t>
            </a:r>
            <a:r>
              <a:rPr lang="en-A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air </a:t>
            </a:r>
            <a:r>
              <a:rPr lang="en-AU" sz="20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dan</a:t>
            </a:r>
            <a:r>
              <a:rPr lang="en-AU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AU" sz="20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sirkulasi</a:t>
            </a:r>
            <a:r>
              <a:rPr lang="en-AU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air</a:t>
            </a:r>
            <a:endParaRPr lang="en-US" sz="2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>
            <a:off x="2519983" y="4437112"/>
            <a:ext cx="1080120" cy="88025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aseline="-25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583885" y="5373216"/>
            <a:ext cx="2915816" cy="13407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Antara</a:t>
            </a:r>
            <a:r>
              <a:rPr lang="en-US" sz="2000" b="1" baseline="-25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lain </a:t>
            </a:r>
            <a:r>
              <a:rPr lang="en-US" sz="2000" b="1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dengan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baseline="-25000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pembangunan</a:t>
            </a:r>
            <a:r>
              <a:rPr lang="en-US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PINTU AIR DAN CANAL BLOCKING</a:t>
            </a:r>
            <a:endParaRPr lang="en-US" sz="2000" b="1" baseline="-25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7935" y="450914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BAGAIMANA CARANYA?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581" y="4761148"/>
            <a:ext cx="2448272" cy="190821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5" name="Picture 24" descr="CIMG2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2271" y="4779150"/>
            <a:ext cx="2520280" cy="1890210"/>
          </a:xfrm>
          <a:prstGeom prst="rect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800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5571" y="173177"/>
            <a:ext cx="6700367" cy="605133"/>
            <a:chOff x="5335571" y="107188"/>
            <a:chExt cx="6700367" cy="60513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4C71410-DEE6-4FDB-89DD-4AA4DC051CE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35571" y="164491"/>
              <a:ext cx="6700367" cy="493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85000" lnSpcReduction="20000"/>
            </a:bodyPr>
            <a:lstStyle>
              <a:lvl1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457198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914395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1371592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1828789" algn="l" defTabSz="912807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Sebaran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daerah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irigasi</a:t>
              </a:r>
              <a:r>
                <a:rPr lang="en-US" sz="2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rawa</a:t>
              </a:r>
              <a:endParaRPr lang="en-US" sz="2400" b="1" dirty="0">
                <a:latin typeface="Perpetua Titling MT" panose="020205020605050208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eaLnBrk="1" hangingPunct="1">
                <a:lnSpc>
                  <a:spcPct val="100000"/>
                </a:lnSpc>
              </a:pPr>
              <a:r>
                <a:rPr lang="en-US" sz="1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en-US" sz="1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berdasarkan</a:t>
              </a:r>
              <a:r>
                <a:rPr lang="en-US" sz="1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permen</a:t>
              </a:r>
              <a:r>
                <a:rPr lang="en-US" sz="1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b="1" dirty="0" err="1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pupr</a:t>
              </a:r>
              <a:r>
                <a:rPr lang="en-US" sz="1400" b="1" dirty="0">
                  <a:latin typeface="Perpetua Titling MT" panose="020205020605050208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no. 14/2015)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8C6C7E-E90F-4E2F-86AF-392ED9CBBC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712321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3696B4D-E07D-4536-9EE4-6AA58AC400B4}"/>
                </a:ext>
              </a:extLst>
            </p:cNvPr>
            <p:cNvCxnSpPr>
              <a:cxnSpLocks/>
            </p:cNvCxnSpPr>
            <p:nvPr/>
          </p:nvCxnSpPr>
          <p:spPr>
            <a:xfrm>
              <a:off x="5469975" y="107188"/>
              <a:ext cx="6480000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Picture 7" descr="Gambar terka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14870" r="5236" b="5537"/>
          <a:stretch/>
        </p:blipFill>
        <p:spPr bwMode="auto">
          <a:xfrm>
            <a:off x="745574" y="1604876"/>
            <a:ext cx="9042857" cy="470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/>
          <p:cNvSpPr/>
          <p:nvPr/>
        </p:nvSpPr>
        <p:spPr>
          <a:xfrm>
            <a:off x="7235935" y="2301778"/>
            <a:ext cx="1530174" cy="3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>
              <a:defRPr/>
            </a:pPr>
            <a:endParaRPr lang="id-ID" sz="11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7" name="Shape 57"/>
          <p:cNvCxnSpPr>
            <a:stCxn id="100" idx="2"/>
          </p:cNvCxnSpPr>
          <p:nvPr/>
        </p:nvCxnSpPr>
        <p:spPr>
          <a:xfrm rot="5400000">
            <a:off x="1038346" y="1489728"/>
            <a:ext cx="330844" cy="356655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hape 102"/>
          <p:cNvCxnSpPr>
            <a:stCxn id="101" idx="2"/>
          </p:cNvCxnSpPr>
          <p:nvPr/>
        </p:nvCxnSpPr>
        <p:spPr>
          <a:xfrm rot="5400000">
            <a:off x="1677840" y="1700044"/>
            <a:ext cx="76200" cy="878999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8422879" y="1108147"/>
            <a:ext cx="352709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444500" algn="l"/>
              </a:tabLst>
            </a:pPr>
            <a:r>
              <a:rPr lang="en-AU" sz="1400" b="1" dirty="0" err="1"/>
              <a:t>TOTAl</a:t>
            </a:r>
            <a:r>
              <a:rPr lang="en-AU" sz="1400" b="1" dirty="0"/>
              <a:t>: 2.227 DIR; 1.643.283 HA</a:t>
            </a:r>
          </a:p>
          <a:p>
            <a:pPr>
              <a:tabLst>
                <a:tab pos="444500" algn="l"/>
              </a:tabLst>
            </a:pPr>
            <a:r>
              <a:rPr lang="en-AU" sz="1400" dirty="0" err="1"/>
              <a:t>Kewenangan</a:t>
            </a:r>
            <a:r>
              <a:rPr lang="en-AU" sz="1400" dirty="0"/>
              <a:t> </a:t>
            </a:r>
            <a:r>
              <a:rPr lang="en-AU" sz="1400" dirty="0" err="1"/>
              <a:t>Pusat</a:t>
            </a:r>
            <a:r>
              <a:rPr lang="en-AU" sz="1400" dirty="0"/>
              <a:t>: 110 DIR; 703.362 Ha</a:t>
            </a:r>
          </a:p>
          <a:p>
            <a:pPr>
              <a:tabLst>
                <a:tab pos="444500" algn="l"/>
              </a:tabLst>
            </a:pPr>
            <a:r>
              <a:rPr lang="en-AU" sz="1400" dirty="0" err="1"/>
              <a:t>Kewenangan</a:t>
            </a:r>
            <a:r>
              <a:rPr lang="en-AU" sz="1400" dirty="0"/>
              <a:t> </a:t>
            </a:r>
            <a:r>
              <a:rPr lang="en-AU" sz="1400" dirty="0" err="1"/>
              <a:t>Provinsi</a:t>
            </a:r>
            <a:r>
              <a:rPr lang="en-AU" sz="1400" dirty="0"/>
              <a:t>: 241 DIR; 423.302 Ha</a:t>
            </a:r>
          </a:p>
          <a:p>
            <a:pPr>
              <a:tabLst>
                <a:tab pos="444500" algn="l"/>
              </a:tabLst>
            </a:pPr>
            <a:r>
              <a:rPr lang="en-AU" sz="1400" dirty="0" err="1"/>
              <a:t>Kewenangan</a:t>
            </a:r>
            <a:r>
              <a:rPr lang="en-AU" sz="1400" dirty="0"/>
              <a:t> </a:t>
            </a:r>
            <a:r>
              <a:rPr lang="en-AU" sz="1400" dirty="0" err="1"/>
              <a:t>Kab</a:t>
            </a:r>
            <a:r>
              <a:rPr lang="en-AU" sz="1400" dirty="0"/>
              <a:t>/Kota: 1.876 DIR; 516.619 Ha</a:t>
            </a:r>
            <a:endParaRPr lang="en-US" sz="1400" dirty="0"/>
          </a:p>
        </p:txBody>
      </p:sp>
      <p:pic>
        <p:nvPicPr>
          <p:cNvPr id="100" name="Picture 9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4" y="945119"/>
            <a:ext cx="1267882" cy="55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40" y="1565512"/>
            <a:ext cx="1300798" cy="53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" name="Shape 102"/>
          <p:cNvCxnSpPr>
            <a:stCxn id="103" idx="2"/>
          </p:cNvCxnSpPr>
          <p:nvPr/>
        </p:nvCxnSpPr>
        <p:spPr>
          <a:xfrm rot="5400000">
            <a:off x="2050738" y="2711129"/>
            <a:ext cx="347894" cy="417292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1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81" y="2240316"/>
            <a:ext cx="1226700" cy="50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4" y="3433676"/>
            <a:ext cx="1273158" cy="54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hape 102"/>
          <p:cNvCxnSpPr>
            <a:stCxn id="104" idx="0"/>
          </p:cNvCxnSpPr>
          <p:nvPr/>
        </p:nvCxnSpPr>
        <p:spPr>
          <a:xfrm rot="5400000" flipH="1" flipV="1">
            <a:off x="1366741" y="3165384"/>
            <a:ext cx="247664" cy="288921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53" y="2905725"/>
            <a:ext cx="1272478" cy="5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7" name="Shape 102"/>
          <p:cNvCxnSpPr>
            <a:stCxn id="106" idx="1"/>
          </p:cNvCxnSpPr>
          <p:nvPr/>
        </p:nvCxnSpPr>
        <p:spPr>
          <a:xfrm rot="10800000" flipV="1">
            <a:off x="2256453" y="3186013"/>
            <a:ext cx="239701" cy="280286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14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1" y="4043276"/>
            <a:ext cx="1262062" cy="63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9" name="Shape 102"/>
          <p:cNvCxnSpPr>
            <a:stCxn id="108" idx="3"/>
          </p:cNvCxnSpPr>
          <p:nvPr/>
        </p:nvCxnSpPr>
        <p:spPr>
          <a:xfrm flipV="1">
            <a:off x="1982693" y="3814676"/>
            <a:ext cx="513461" cy="548461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39" y="6048030"/>
            <a:ext cx="1399095" cy="56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Shape 102"/>
          <p:cNvCxnSpPr>
            <a:stCxn id="110" idx="0"/>
          </p:cNvCxnSpPr>
          <p:nvPr/>
        </p:nvCxnSpPr>
        <p:spPr>
          <a:xfrm rot="16200000" flipV="1">
            <a:off x="1820955" y="5013997"/>
            <a:ext cx="2068065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6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1" y="5414876"/>
            <a:ext cx="1262061" cy="56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3" name="Shape 102"/>
          <p:cNvCxnSpPr>
            <a:stCxn id="112" idx="3"/>
          </p:cNvCxnSpPr>
          <p:nvPr/>
        </p:nvCxnSpPr>
        <p:spPr>
          <a:xfrm flipV="1">
            <a:off x="1982692" y="4686777"/>
            <a:ext cx="719139" cy="1010842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17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03" y="4729076"/>
            <a:ext cx="1270089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Shape 102"/>
          <p:cNvCxnSpPr>
            <a:stCxn id="114" idx="3"/>
          </p:cNvCxnSpPr>
          <p:nvPr/>
        </p:nvCxnSpPr>
        <p:spPr>
          <a:xfrm flipV="1">
            <a:off x="1982692" y="4507270"/>
            <a:ext cx="546805" cy="5266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8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631" y="1565512"/>
            <a:ext cx="1389226" cy="53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9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55" y="4280705"/>
            <a:ext cx="1428750" cy="52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91" y="4831872"/>
            <a:ext cx="1357311" cy="52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9" name="Shape 102"/>
          <p:cNvCxnSpPr>
            <a:stCxn id="116" idx="2"/>
          </p:cNvCxnSpPr>
          <p:nvPr/>
        </p:nvCxnSpPr>
        <p:spPr>
          <a:xfrm rot="16200000" flipH="1">
            <a:off x="3162884" y="2639802"/>
            <a:ext cx="1224715" cy="1479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hape 102"/>
          <p:cNvCxnSpPr>
            <a:stCxn id="117" idx="0"/>
          </p:cNvCxnSpPr>
          <p:nvPr/>
        </p:nvCxnSpPr>
        <p:spPr>
          <a:xfrm rot="5400000" flipH="1" flipV="1">
            <a:off x="3787128" y="3918201"/>
            <a:ext cx="321407" cy="403603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hape 102"/>
          <p:cNvCxnSpPr>
            <a:stCxn id="118" idx="0"/>
          </p:cNvCxnSpPr>
          <p:nvPr/>
        </p:nvCxnSpPr>
        <p:spPr>
          <a:xfrm rot="5400000" flipH="1" flipV="1">
            <a:off x="4232149" y="4437574"/>
            <a:ext cx="788596" cy="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21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41" y="2374174"/>
            <a:ext cx="1378095" cy="53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" name="Shape 102"/>
          <p:cNvCxnSpPr>
            <a:stCxn id="122" idx="1"/>
          </p:cNvCxnSpPr>
          <p:nvPr/>
        </p:nvCxnSpPr>
        <p:spPr>
          <a:xfrm rot="10800000" flipV="1">
            <a:off x="5005259" y="2639950"/>
            <a:ext cx="338583" cy="669894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22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853" y="1383051"/>
            <a:ext cx="1414461" cy="57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5" name="Shape 102"/>
          <p:cNvCxnSpPr>
            <a:stCxn id="124" idx="2"/>
          </p:cNvCxnSpPr>
          <p:nvPr/>
        </p:nvCxnSpPr>
        <p:spPr>
          <a:xfrm rot="5400000">
            <a:off x="4521900" y="2266590"/>
            <a:ext cx="966717" cy="33965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23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62" y="3093722"/>
            <a:ext cx="1465988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24"/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62" y="3897824"/>
            <a:ext cx="1472651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25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62" y="4788386"/>
            <a:ext cx="1533525" cy="59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26"/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86" y="5948276"/>
            <a:ext cx="1289446" cy="519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0" name="Shape 102"/>
          <p:cNvCxnSpPr>
            <a:stCxn id="129" idx="1"/>
          </p:cNvCxnSpPr>
          <p:nvPr/>
        </p:nvCxnSpPr>
        <p:spPr>
          <a:xfrm rot="10800000">
            <a:off x="3849240" y="5262476"/>
            <a:ext cx="382547" cy="945614"/>
          </a:xfrm>
          <a:prstGeom prst="bentConnector2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hape 102"/>
          <p:cNvCxnSpPr>
            <a:stCxn id="126" idx="1"/>
          </p:cNvCxnSpPr>
          <p:nvPr/>
        </p:nvCxnSpPr>
        <p:spPr>
          <a:xfrm rot="10800000" flipV="1">
            <a:off x="5673632" y="3363596"/>
            <a:ext cx="612931" cy="2533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hape 102"/>
          <p:cNvCxnSpPr>
            <a:stCxn id="127" idx="1"/>
          </p:cNvCxnSpPr>
          <p:nvPr/>
        </p:nvCxnSpPr>
        <p:spPr>
          <a:xfrm rot="10800000" flipV="1">
            <a:off x="6032888" y="4167698"/>
            <a:ext cx="253674" cy="214743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hape 102"/>
          <p:cNvCxnSpPr>
            <a:stCxn id="128" idx="1"/>
          </p:cNvCxnSpPr>
          <p:nvPr/>
        </p:nvCxnSpPr>
        <p:spPr>
          <a:xfrm rot="10800000">
            <a:off x="5673632" y="4682998"/>
            <a:ext cx="499630" cy="40114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27"/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92" y="2493072"/>
            <a:ext cx="1560634" cy="57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5" name="Shape 102"/>
          <p:cNvCxnSpPr>
            <a:stCxn id="139" idx="0"/>
          </p:cNvCxnSpPr>
          <p:nvPr/>
        </p:nvCxnSpPr>
        <p:spPr>
          <a:xfrm rot="5400000" flipH="1" flipV="1">
            <a:off x="8514216" y="4576441"/>
            <a:ext cx="924980" cy="91073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hape 102"/>
          <p:cNvCxnSpPr>
            <a:stCxn id="134" idx="2"/>
          </p:cNvCxnSpPr>
          <p:nvPr/>
        </p:nvCxnSpPr>
        <p:spPr>
          <a:xfrm rot="5400000">
            <a:off x="8217967" y="3190335"/>
            <a:ext cx="670809" cy="42547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2"/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06" y="5494296"/>
            <a:ext cx="1990070" cy="6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57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2913</Words>
  <Application>Microsoft Office PowerPoint</Application>
  <PresentationFormat>Widescreen</PresentationFormat>
  <Paragraphs>411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20th Century Font</vt:lpstr>
      <vt:lpstr>AR CENA</vt:lpstr>
      <vt:lpstr>Arial</vt:lpstr>
      <vt:lpstr>Arial Black</vt:lpstr>
      <vt:lpstr>Arial Narrow</vt:lpstr>
      <vt:lpstr>Bookman Old Style</vt:lpstr>
      <vt:lpstr>Calibri</vt:lpstr>
      <vt:lpstr>Calibri Light</vt:lpstr>
      <vt:lpstr>Gill Sans MT</vt:lpstr>
      <vt:lpstr>Perpetua Titling MT</vt:lpstr>
      <vt:lpstr>Tahoma</vt:lpstr>
      <vt:lpstr>Wingdings</vt:lpstr>
      <vt:lpstr>Office Theme</vt:lpstr>
      <vt:lpstr>Gallery</vt:lpstr>
      <vt:lpstr>1_Office Theme</vt:lpstr>
      <vt:lpstr>2_Office Theme</vt:lpstr>
      <vt:lpstr>3_Office Theme</vt:lpstr>
      <vt:lpstr>4_Office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PEMBELAJARAN UTAMA: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KENDALA-KENDALA DALAM PELAKSANAAN KEGIATAN TAMBAK</vt:lpstr>
      <vt:lpstr>DUKUNGAN DITJEN SDA UNTUK INFRASTRUKTUR TATA AIR TAMBAK</vt:lpstr>
      <vt:lpstr>PowerPoint Presentation</vt:lpstr>
      <vt:lpstr>PowerPoint Presentation</vt:lpstr>
      <vt:lpstr>KEBIJAKAN PENGELOLAAN SISTEM IRIGASI RAWA</vt:lpstr>
      <vt:lpstr>KEBIJAKAN PENGELOLAAN SISTEM IRIGASI RAWA</vt:lpstr>
      <vt:lpstr>KONSEP OPOR UNTUK RAWA YG SUDAH DIKEMBANGKAN</vt:lpstr>
      <vt:lpstr>Contoh Kondisi Daerah Irigasi Rawa yang belum optimal (DIR. Dadahup di Kalteng) Intersection antara SPP Kanan dg Sal. Sekunder Bawah   </vt:lpstr>
      <vt:lpstr>Contoh Kondisi Daerah Irigasi Rawa yang belum optimal (DIR. Dadahup di Kalteng)  GAMBARAN UMUM KONDISI EXISTING SAL. PRIMER PEMBANTU KIRI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subditrawawilbar</dc:creator>
  <cp:lastModifiedBy>Djoko Luknanto</cp:lastModifiedBy>
  <cp:revision>47</cp:revision>
  <cp:lastPrinted>2020-06-17T05:40:06Z</cp:lastPrinted>
  <dcterms:created xsi:type="dcterms:W3CDTF">2019-06-26T02:50:37Z</dcterms:created>
  <dcterms:modified xsi:type="dcterms:W3CDTF">2021-11-04T10:36:42Z</dcterms:modified>
</cp:coreProperties>
</file>