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7" r:id="rId3"/>
    <p:sldId id="266" r:id="rId4"/>
    <p:sldId id="259" r:id="rId5"/>
    <p:sldId id="265" r:id="rId6"/>
    <p:sldId id="258" r:id="rId7"/>
    <p:sldId id="267" r:id="rId8"/>
    <p:sldId id="268" r:id="rId9"/>
    <p:sldId id="304" r:id="rId10"/>
    <p:sldId id="271" r:id="rId11"/>
    <p:sldId id="262" r:id="rId12"/>
    <p:sldId id="269" r:id="rId13"/>
    <p:sldId id="291" r:id="rId14"/>
    <p:sldId id="307" r:id="rId15"/>
    <p:sldId id="270" r:id="rId16"/>
    <p:sldId id="279" r:id="rId17"/>
    <p:sldId id="301" r:id="rId18"/>
    <p:sldId id="302" r:id="rId19"/>
    <p:sldId id="282" r:id="rId20"/>
    <p:sldId id="286" r:id="rId21"/>
    <p:sldId id="284" r:id="rId22"/>
    <p:sldId id="298" r:id="rId23"/>
    <p:sldId id="303" r:id="rId24"/>
    <p:sldId id="306" r:id="rId25"/>
    <p:sldId id="305" r:id="rId26"/>
    <p:sldId id="299" r:id="rId27"/>
    <p:sldId id="300" r:id="rId28"/>
    <p:sldId id="293" r:id="rId29"/>
    <p:sldId id="276" r:id="rId30"/>
    <p:sldId id="273" r:id="rId31"/>
    <p:sldId id="294" r:id="rId32"/>
    <p:sldId id="295" r:id="rId33"/>
    <p:sldId id="29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ai Rawa" initials="BR" lastIdx="1" clrIdx="0">
    <p:extLst>
      <p:ext uri="{19B8F6BF-5375-455C-9EA6-DF929625EA0E}">
        <p15:presenceInfo xmlns:p15="http://schemas.microsoft.com/office/powerpoint/2012/main" userId="dfa7f1101e97db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1FE7C-3A1D-49BC-A63E-A8F651B36AE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7ABEF6-A3D7-450E-B838-9DF474498787}">
      <dgm:prSet phldrT="[Text]"/>
      <dgm:spPr/>
      <dgm:t>
        <a:bodyPr/>
        <a:lstStyle/>
        <a:p>
          <a:r>
            <a:rPr lang="en-GB" dirty="0"/>
            <a:t>1974</a:t>
          </a:r>
          <a:endParaRPr lang="en-US" dirty="0"/>
        </a:p>
      </dgm:t>
    </dgm:pt>
    <dgm:pt modelId="{D4830CCE-44EC-404E-A71F-8659BCC6825C}" type="parTrans" cxnId="{5320DB37-CEB0-4FF1-B130-C65819C39A80}">
      <dgm:prSet/>
      <dgm:spPr/>
      <dgm:t>
        <a:bodyPr/>
        <a:lstStyle/>
        <a:p>
          <a:endParaRPr lang="en-US"/>
        </a:p>
      </dgm:t>
    </dgm:pt>
    <dgm:pt modelId="{D520E1B7-A326-4D66-9D48-B62353AA15DC}" type="sibTrans" cxnId="{5320DB37-CEB0-4FF1-B130-C65819C39A80}">
      <dgm:prSet/>
      <dgm:spPr/>
      <dgm:t>
        <a:bodyPr/>
        <a:lstStyle/>
        <a:p>
          <a:endParaRPr lang="en-US"/>
        </a:p>
      </dgm:t>
    </dgm:pt>
    <dgm:pt modelId="{6704A73C-8EA8-4D3F-86B5-B514B9C8CAB4}">
      <dgm:prSet phldrT="[Text]"/>
      <dgm:spPr/>
      <dgm:t>
        <a:bodyPr/>
        <a:lstStyle/>
        <a:p>
          <a:r>
            <a:rPr lang="en-GB" dirty="0"/>
            <a:t>2004</a:t>
          </a:r>
          <a:endParaRPr lang="en-US" dirty="0"/>
        </a:p>
      </dgm:t>
    </dgm:pt>
    <dgm:pt modelId="{FE8C0B8D-B193-470D-9A40-369FE1419169}" type="parTrans" cxnId="{0BD3E875-7A64-43E5-8615-5064EBED2FEA}">
      <dgm:prSet/>
      <dgm:spPr/>
      <dgm:t>
        <a:bodyPr/>
        <a:lstStyle/>
        <a:p>
          <a:endParaRPr lang="en-US"/>
        </a:p>
      </dgm:t>
    </dgm:pt>
    <dgm:pt modelId="{8419CCAC-96C8-4E60-9675-A61A3F31BCC0}" type="sibTrans" cxnId="{0BD3E875-7A64-43E5-8615-5064EBED2FEA}">
      <dgm:prSet/>
      <dgm:spPr/>
      <dgm:t>
        <a:bodyPr/>
        <a:lstStyle/>
        <a:p>
          <a:endParaRPr lang="en-US"/>
        </a:p>
      </dgm:t>
    </dgm:pt>
    <dgm:pt modelId="{F3037AC4-DD66-4054-A725-730AEFFC9934}">
      <dgm:prSet phldrT="[Text]"/>
      <dgm:spPr/>
      <dgm:t>
        <a:bodyPr/>
        <a:lstStyle/>
        <a:p>
          <a:r>
            <a:rPr lang="en-GB" dirty="0"/>
            <a:t>2013</a:t>
          </a:r>
          <a:endParaRPr lang="en-US" dirty="0"/>
        </a:p>
      </dgm:t>
    </dgm:pt>
    <dgm:pt modelId="{9D052FC2-FB29-4F6A-99A6-C7C41AEC1BE6}" type="parTrans" cxnId="{8C7D831B-24A2-436F-809A-918528034881}">
      <dgm:prSet/>
      <dgm:spPr/>
      <dgm:t>
        <a:bodyPr/>
        <a:lstStyle/>
        <a:p>
          <a:endParaRPr lang="en-US"/>
        </a:p>
      </dgm:t>
    </dgm:pt>
    <dgm:pt modelId="{82B28691-4A0F-4FDD-B820-431F13692AF5}" type="sibTrans" cxnId="{8C7D831B-24A2-436F-809A-918528034881}">
      <dgm:prSet/>
      <dgm:spPr/>
      <dgm:t>
        <a:bodyPr/>
        <a:lstStyle/>
        <a:p>
          <a:endParaRPr lang="en-US"/>
        </a:p>
      </dgm:t>
    </dgm:pt>
    <dgm:pt modelId="{525FB44F-B3A4-4610-8D89-BD9E0348E23F}">
      <dgm:prSet phldrT="[Text]"/>
      <dgm:spPr/>
      <dgm:t>
        <a:bodyPr/>
        <a:lstStyle/>
        <a:p>
          <a:r>
            <a:rPr lang="en-GB" dirty="0"/>
            <a:t>2015</a:t>
          </a:r>
          <a:endParaRPr lang="en-US" dirty="0"/>
        </a:p>
      </dgm:t>
    </dgm:pt>
    <dgm:pt modelId="{31CCB676-2E30-4800-A1AB-F98E683EC701}" type="parTrans" cxnId="{29D89794-2A59-496A-BD9A-AA3AFB1BAFB7}">
      <dgm:prSet/>
      <dgm:spPr/>
      <dgm:t>
        <a:bodyPr/>
        <a:lstStyle/>
        <a:p>
          <a:endParaRPr lang="en-US"/>
        </a:p>
      </dgm:t>
    </dgm:pt>
    <dgm:pt modelId="{B62462D1-0483-4007-98BF-9CB31F3364F9}" type="sibTrans" cxnId="{29D89794-2A59-496A-BD9A-AA3AFB1BAFB7}">
      <dgm:prSet/>
      <dgm:spPr/>
      <dgm:t>
        <a:bodyPr/>
        <a:lstStyle/>
        <a:p>
          <a:endParaRPr lang="en-US"/>
        </a:p>
      </dgm:t>
    </dgm:pt>
    <dgm:pt modelId="{067E0437-EA61-46CF-933B-9D19F35128A6}">
      <dgm:prSet phldrT="[Text]"/>
      <dgm:spPr/>
      <dgm:t>
        <a:bodyPr/>
        <a:lstStyle/>
        <a:p>
          <a:r>
            <a:rPr lang="en-GB" dirty="0"/>
            <a:t>2015</a:t>
          </a:r>
          <a:endParaRPr lang="en-US" dirty="0"/>
        </a:p>
      </dgm:t>
    </dgm:pt>
    <dgm:pt modelId="{A13BC3FC-40C6-4346-A92B-CDF76769875D}" type="parTrans" cxnId="{C2ACF1F9-BFFC-421B-A631-008A252EA9D3}">
      <dgm:prSet/>
      <dgm:spPr/>
      <dgm:t>
        <a:bodyPr/>
        <a:lstStyle/>
        <a:p>
          <a:endParaRPr lang="en-US"/>
        </a:p>
      </dgm:t>
    </dgm:pt>
    <dgm:pt modelId="{7576E044-4EC1-48FC-B9F4-77F3285EFAB1}" type="sibTrans" cxnId="{C2ACF1F9-BFFC-421B-A631-008A252EA9D3}">
      <dgm:prSet/>
      <dgm:spPr/>
      <dgm:t>
        <a:bodyPr/>
        <a:lstStyle/>
        <a:p>
          <a:endParaRPr lang="en-US"/>
        </a:p>
      </dgm:t>
    </dgm:pt>
    <dgm:pt modelId="{6AFFD7A0-64BD-4B23-BF58-8326F673ED7F}">
      <dgm:prSet phldrT="[Text]"/>
      <dgm:spPr/>
      <dgm:t>
        <a:bodyPr/>
        <a:lstStyle/>
        <a:p>
          <a:r>
            <a:rPr lang="en-GB" dirty="0"/>
            <a:t>2019</a:t>
          </a:r>
          <a:endParaRPr lang="en-US" dirty="0"/>
        </a:p>
      </dgm:t>
    </dgm:pt>
    <dgm:pt modelId="{74180965-E32A-4810-8DAC-2BFD9EC51627}" type="parTrans" cxnId="{0C738FE6-663D-4003-B578-7E8F179DEFAF}">
      <dgm:prSet/>
      <dgm:spPr/>
      <dgm:t>
        <a:bodyPr/>
        <a:lstStyle/>
        <a:p>
          <a:endParaRPr lang="en-US"/>
        </a:p>
      </dgm:t>
    </dgm:pt>
    <dgm:pt modelId="{2CEB1209-E008-4CEA-BC7E-D399E57B9661}" type="sibTrans" cxnId="{0C738FE6-663D-4003-B578-7E8F179DEFAF}">
      <dgm:prSet/>
      <dgm:spPr/>
      <dgm:t>
        <a:bodyPr/>
        <a:lstStyle/>
        <a:p>
          <a:endParaRPr lang="en-US"/>
        </a:p>
      </dgm:t>
    </dgm:pt>
    <dgm:pt modelId="{3C296E5F-5A44-436A-B575-2137F7482109}">
      <dgm:prSet phldrT="[Text]"/>
      <dgm:spPr/>
      <dgm:t>
        <a:bodyPr/>
        <a:lstStyle/>
        <a:p>
          <a:r>
            <a:rPr lang="en-GB" dirty="0"/>
            <a:t>1991</a:t>
          </a:r>
          <a:endParaRPr lang="en-US" dirty="0"/>
        </a:p>
      </dgm:t>
    </dgm:pt>
    <dgm:pt modelId="{FF806AE4-9898-4D0A-A53C-1D08015D7797}" type="parTrans" cxnId="{10342041-2592-494B-9EF2-D23232F1D3B3}">
      <dgm:prSet/>
      <dgm:spPr/>
      <dgm:t>
        <a:bodyPr/>
        <a:lstStyle/>
        <a:p>
          <a:endParaRPr lang="en-US"/>
        </a:p>
      </dgm:t>
    </dgm:pt>
    <dgm:pt modelId="{1839881C-27D9-44F2-8FBF-0199AA545F6A}" type="sibTrans" cxnId="{10342041-2592-494B-9EF2-D23232F1D3B3}">
      <dgm:prSet/>
      <dgm:spPr/>
      <dgm:t>
        <a:bodyPr/>
        <a:lstStyle/>
        <a:p>
          <a:endParaRPr lang="en-US"/>
        </a:p>
      </dgm:t>
    </dgm:pt>
    <dgm:pt modelId="{F4A98A30-D1FB-4084-AEBF-B989CCC11CA0}" type="pres">
      <dgm:prSet presAssocID="{9001FE7C-3A1D-49BC-A63E-A8F651B36AEB}" presName="Name0" presStyleCnt="0">
        <dgm:presLayoutVars>
          <dgm:dir/>
          <dgm:animLvl val="lvl"/>
          <dgm:resizeHandles val="exact"/>
        </dgm:presLayoutVars>
      </dgm:prSet>
      <dgm:spPr/>
    </dgm:pt>
    <dgm:pt modelId="{0E592E2C-CB9F-4681-B97C-D95FF80432E9}" type="pres">
      <dgm:prSet presAssocID="{9D7ABEF6-A3D7-450E-B838-9DF474498787}" presName="parTxOnly" presStyleLbl="node1" presStyleIdx="0" presStyleCnt="7" custLinFactNeighborX="-7475">
        <dgm:presLayoutVars>
          <dgm:chMax val="0"/>
          <dgm:chPref val="0"/>
          <dgm:bulletEnabled val="1"/>
        </dgm:presLayoutVars>
      </dgm:prSet>
      <dgm:spPr/>
    </dgm:pt>
    <dgm:pt modelId="{533EA7B0-FEE0-48C7-9846-F105C0BFF2E8}" type="pres">
      <dgm:prSet presAssocID="{D520E1B7-A326-4D66-9D48-B62353AA15DC}" presName="parTxOnlySpace" presStyleCnt="0"/>
      <dgm:spPr/>
    </dgm:pt>
    <dgm:pt modelId="{7870F776-476E-4F9A-B393-4CA6482FA61F}" type="pres">
      <dgm:prSet presAssocID="{3C296E5F-5A44-436A-B575-2137F748210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A4A6ADA-348A-4541-873B-A313DF556387}" type="pres">
      <dgm:prSet presAssocID="{1839881C-27D9-44F2-8FBF-0199AA545F6A}" presName="parTxOnlySpace" presStyleCnt="0"/>
      <dgm:spPr/>
    </dgm:pt>
    <dgm:pt modelId="{4F8704AF-669F-4F4B-9F4A-571475CB81C6}" type="pres">
      <dgm:prSet presAssocID="{6704A73C-8EA8-4D3F-86B5-B514B9C8CAB4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5CDF8E6-A4AF-400B-A96B-74F6C1BC966B}" type="pres">
      <dgm:prSet presAssocID="{8419CCAC-96C8-4E60-9675-A61A3F31BCC0}" presName="parTxOnlySpace" presStyleCnt="0"/>
      <dgm:spPr/>
    </dgm:pt>
    <dgm:pt modelId="{3C07C32D-7839-4B20-93E5-79D170EED0E6}" type="pres">
      <dgm:prSet presAssocID="{F3037AC4-DD66-4054-A725-730AEFFC9934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42A55BD2-4F70-4579-A867-AC71926193B3}" type="pres">
      <dgm:prSet presAssocID="{82B28691-4A0F-4FDD-B820-431F13692AF5}" presName="parTxOnlySpace" presStyleCnt="0"/>
      <dgm:spPr/>
    </dgm:pt>
    <dgm:pt modelId="{9435A949-FF55-48F9-8466-FB50341ED2E6}" type="pres">
      <dgm:prSet presAssocID="{525FB44F-B3A4-4610-8D89-BD9E0348E23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51DBDAD-2511-4CDF-920C-F4D586AC1BBC}" type="pres">
      <dgm:prSet presAssocID="{B62462D1-0483-4007-98BF-9CB31F3364F9}" presName="parTxOnlySpace" presStyleCnt="0"/>
      <dgm:spPr/>
    </dgm:pt>
    <dgm:pt modelId="{F4CBBD0D-B644-4D9D-8C94-84B9647C01FE}" type="pres">
      <dgm:prSet presAssocID="{067E0437-EA61-46CF-933B-9D19F35128A6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62728AC2-67D1-4EDC-9BFC-AAACA51ACCB9}" type="pres">
      <dgm:prSet presAssocID="{7576E044-4EC1-48FC-B9F4-77F3285EFAB1}" presName="parTxOnlySpace" presStyleCnt="0"/>
      <dgm:spPr/>
    </dgm:pt>
    <dgm:pt modelId="{9656B617-D93A-4573-8D1D-12A47BD6AE21}" type="pres">
      <dgm:prSet presAssocID="{6AFFD7A0-64BD-4B23-BF58-8326F673ED7F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0D4D3201-0026-4E45-B367-B8EC889F1F65}" type="presOf" srcId="{3C296E5F-5A44-436A-B575-2137F7482109}" destId="{7870F776-476E-4F9A-B393-4CA6482FA61F}" srcOrd="0" destOrd="0" presId="urn:microsoft.com/office/officeart/2005/8/layout/chevron1"/>
    <dgm:cxn modelId="{8C7D831B-24A2-436F-809A-918528034881}" srcId="{9001FE7C-3A1D-49BC-A63E-A8F651B36AEB}" destId="{F3037AC4-DD66-4054-A725-730AEFFC9934}" srcOrd="3" destOrd="0" parTransId="{9D052FC2-FB29-4F6A-99A6-C7C41AEC1BE6}" sibTransId="{82B28691-4A0F-4FDD-B820-431F13692AF5}"/>
    <dgm:cxn modelId="{DBD2A924-ECAE-4460-BE5B-C129474AED1A}" type="presOf" srcId="{6AFFD7A0-64BD-4B23-BF58-8326F673ED7F}" destId="{9656B617-D93A-4573-8D1D-12A47BD6AE21}" srcOrd="0" destOrd="0" presId="urn:microsoft.com/office/officeart/2005/8/layout/chevron1"/>
    <dgm:cxn modelId="{5320DB37-CEB0-4FF1-B130-C65819C39A80}" srcId="{9001FE7C-3A1D-49BC-A63E-A8F651B36AEB}" destId="{9D7ABEF6-A3D7-450E-B838-9DF474498787}" srcOrd="0" destOrd="0" parTransId="{D4830CCE-44EC-404E-A71F-8659BCC6825C}" sibTransId="{D520E1B7-A326-4D66-9D48-B62353AA15DC}"/>
    <dgm:cxn modelId="{10342041-2592-494B-9EF2-D23232F1D3B3}" srcId="{9001FE7C-3A1D-49BC-A63E-A8F651B36AEB}" destId="{3C296E5F-5A44-436A-B575-2137F7482109}" srcOrd="1" destOrd="0" parTransId="{FF806AE4-9898-4D0A-A53C-1D08015D7797}" sibTransId="{1839881C-27D9-44F2-8FBF-0199AA545F6A}"/>
    <dgm:cxn modelId="{50B73962-ED64-42F1-B487-A5E70B91FD77}" type="presOf" srcId="{9001FE7C-3A1D-49BC-A63E-A8F651B36AEB}" destId="{F4A98A30-D1FB-4084-AEBF-B989CCC11CA0}" srcOrd="0" destOrd="0" presId="urn:microsoft.com/office/officeart/2005/8/layout/chevron1"/>
    <dgm:cxn modelId="{AE650E69-4A49-48B2-A3A7-B23D588D9FEC}" type="presOf" srcId="{067E0437-EA61-46CF-933B-9D19F35128A6}" destId="{F4CBBD0D-B644-4D9D-8C94-84B9647C01FE}" srcOrd="0" destOrd="0" presId="urn:microsoft.com/office/officeart/2005/8/layout/chevron1"/>
    <dgm:cxn modelId="{0BD3E875-7A64-43E5-8615-5064EBED2FEA}" srcId="{9001FE7C-3A1D-49BC-A63E-A8F651B36AEB}" destId="{6704A73C-8EA8-4D3F-86B5-B514B9C8CAB4}" srcOrd="2" destOrd="0" parTransId="{FE8C0B8D-B193-470D-9A40-369FE1419169}" sibTransId="{8419CCAC-96C8-4E60-9675-A61A3F31BCC0}"/>
    <dgm:cxn modelId="{1D397383-A201-4849-A34A-465732123101}" type="presOf" srcId="{6704A73C-8EA8-4D3F-86B5-B514B9C8CAB4}" destId="{4F8704AF-669F-4F4B-9F4A-571475CB81C6}" srcOrd="0" destOrd="0" presId="urn:microsoft.com/office/officeart/2005/8/layout/chevron1"/>
    <dgm:cxn modelId="{6015C08A-D906-408D-9EC6-7C283AD828DE}" type="presOf" srcId="{F3037AC4-DD66-4054-A725-730AEFFC9934}" destId="{3C07C32D-7839-4B20-93E5-79D170EED0E6}" srcOrd="0" destOrd="0" presId="urn:microsoft.com/office/officeart/2005/8/layout/chevron1"/>
    <dgm:cxn modelId="{B002F093-CCB7-4B03-9CF6-A0B9FA1B9326}" type="presOf" srcId="{9D7ABEF6-A3D7-450E-B838-9DF474498787}" destId="{0E592E2C-CB9F-4681-B97C-D95FF80432E9}" srcOrd="0" destOrd="0" presId="urn:microsoft.com/office/officeart/2005/8/layout/chevron1"/>
    <dgm:cxn modelId="{29D89794-2A59-496A-BD9A-AA3AFB1BAFB7}" srcId="{9001FE7C-3A1D-49BC-A63E-A8F651B36AEB}" destId="{525FB44F-B3A4-4610-8D89-BD9E0348E23F}" srcOrd="4" destOrd="0" parTransId="{31CCB676-2E30-4800-A1AB-F98E683EC701}" sibTransId="{B62462D1-0483-4007-98BF-9CB31F3364F9}"/>
    <dgm:cxn modelId="{26E347D2-7899-46F5-AD87-54ABB4596D25}" type="presOf" srcId="{525FB44F-B3A4-4610-8D89-BD9E0348E23F}" destId="{9435A949-FF55-48F9-8466-FB50341ED2E6}" srcOrd="0" destOrd="0" presId="urn:microsoft.com/office/officeart/2005/8/layout/chevron1"/>
    <dgm:cxn modelId="{0C738FE6-663D-4003-B578-7E8F179DEFAF}" srcId="{9001FE7C-3A1D-49BC-A63E-A8F651B36AEB}" destId="{6AFFD7A0-64BD-4B23-BF58-8326F673ED7F}" srcOrd="6" destOrd="0" parTransId="{74180965-E32A-4810-8DAC-2BFD9EC51627}" sibTransId="{2CEB1209-E008-4CEA-BC7E-D399E57B9661}"/>
    <dgm:cxn modelId="{C2ACF1F9-BFFC-421B-A631-008A252EA9D3}" srcId="{9001FE7C-3A1D-49BC-A63E-A8F651B36AEB}" destId="{067E0437-EA61-46CF-933B-9D19F35128A6}" srcOrd="5" destOrd="0" parTransId="{A13BC3FC-40C6-4346-A92B-CDF76769875D}" sibTransId="{7576E044-4EC1-48FC-B9F4-77F3285EFAB1}"/>
    <dgm:cxn modelId="{CD6A31C4-537B-4E11-9366-F55A95C34929}" type="presParOf" srcId="{F4A98A30-D1FB-4084-AEBF-B989CCC11CA0}" destId="{0E592E2C-CB9F-4681-B97C-D95FF80432E9}" srcOrd="0" destOrd="0" presId="urn:microsoft.com/office/officeart/2005/8/layout/chevron1"/>
    <dgm:cxn modelId="{9BEFE69B-130D-4053-A33B-F0115EE0AB97}" type="presParOf" srcId="{F4A98A30-D1FB-4084-AEBF-B989CCC11CA0}" destId="{533EA7B0-FEE0-48C7-9846-F105C0BFF2E8}" srcOrd="1" destOrd="0" presId="urn:microsoft.com/office/officeart/2005/8/layout/chevron1"/>
    <dgm:cxn modelId="{06ADD09A-EFE7-44FB-A203-6907B7360D51}" type="presParOf" srcId="{F4A98A30-D1FB-4084-AEBF-B989CCC11CA0}" destId="{7870F776-476E-4F9A-B393-4CA6482FA61F}" srcOrd="2" destOrd="0" presId="urn:microsoft.com/office/officeart/2005/8/layout/chevron1"/>
    <dgm:cxn modelId="{7DDFE568-1BDE-4E90-BDE9-59C8CDB3A083}" type="presParOf" srcId="{F4A98A30-D1FB-4084-AEBF-B989CCC11CA0}" destId="{3A4A6ADA-348A-4541-873B-A313DF556387}" srcOrd="3" destOrd="0" presId="urn:microsoft.com/office/officeart/2005/8/layout/chevron1"/>
    <dgm:cxn modelId="{DD2C0089-8CAC-423F-BE88-BF83C9B599A2}" type="presParOf" srcId="{F4A98A30-D1FB-4084-AEBF-B989CCC11CA0}" destId="{4F8704AF-669F-4F4B-9F4A-571475CB81C6}" srcOrd="4" destOrd="0" presId="urn:microsoft.com/office/officeart/2005/8/layout/chevron1"/>
    <dgm:cxn modelId="{E5A12939-6B19-4DA4-B6D4-01EFC0519B2B}" type="presParOf" srcId="{F4A98A30-D1FB-4084-AEBF-B989CCC11CA0}" destId="{15CDF8E6-A4AF-400B-A96B-74F6C1BC966B}" srcOrd="5" destOrd="0" presId="urn:microsoft.com/office/officeart/2005/8/layout/chevron1"/>
    <dgm:cxn modelId="{3E97D696-7C9C-4606-BBDC-D786A2A5CE19}" type="presParOf" srcId="{F4A98A30-D1FB-4084-AEBF-B989CCC11CA0}" destId="{3C07C32D-7839-4B20-93E5-79D170EED0E6}" srcOrd="6" destOrd="0" presId="urn:microsoft.com/office/officeart/2005/8/layout/chevron1"/>
    <dgm:cxn modelId="{CF6C8395-1630-4BFA-AD77-B0F99CFFE2A8}" type="presParOf" srcId="{F4A98A30-D1FB-4084-AEBF-B989CCC11CA0}" destId="{42A55BD2-4F70-4579-A867-AC71926193B3}" srcOrd="7" destOrd="0" presId="urn:microsoft.com/office/officeart/2005/8/layout/chevron1"/>
    <dgm:cxn modelId="{5F39FFCA-E67C-4DB5-90EC-0EB9EBCAF776}" type="presParOf" srcId="{F4A98A30-D1FB-4084-AEBF-B989CCC11CA0}" destId="{9435A949-FF55-48F9-8466-FB50341ED2E6}" srcOrd="8" destOrd="0" presId="urn:microsoft.com/office/officeart/2005/8/layout/chevron1"/>
    <dgm:cxn modelId="{72E5E14E-5781-4198-BF61-F11260D82EF1}" type="presParOf" srcId="{F4A98A30-D1FB-4084-AEBF-B989CCC11CA0}" destId="{951DBDAD-2511-4CDF-920C-F4D586AC1BBC}" srcOrd="9" destOrd="0" presId="urn:microsoft.com/office/officeart/2005/8/layout/chevron1"/>
    <dgm:cxn modelId="{8509A08A-9AA0-492A-8367-85F41B5DE149}" type="presParOf" srcId="{F4A98A30-D1FB-4084-AEBF-B989CCC11CA0}" destId="{F4CBBD0D-B644-4D9D-8C94-84B9647C01FE}" srcOrd="10" destOrd="0" presId="urn:microsoft.com/office/officeart/2005/8/layout/chevron1"/>
    <dgm:cxn modelId="{6DE5D8F6-7979-4704-A2EE-3176122D1264}" type="presParOf" srcId="{F4A98A30-D1FB-4084-AEBF-B989CCC11CA0}" destId="{62728AC2-67D1-4EDC-9BFC-AAACA51ACCB9}" srcOrd="11" destOrd="0" presId="urn:microsoft.com/office/officeart/2005/8/layout/chevron1"/>
    <dgm:cxn modelId="{C50B8AD8-EE6F-4C93-9D88-8300F5EB04A6}" type="presParOf" srcId="{F4A98A30-D1FB-4084-AEBF-B989CCC11CA0}" destId="{9656B617-D93A-4573-8D1D-12A47BD6AE2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92E2C-CB9F-4681-B97C-D95FF80432E9}">
      <dsp:nvSpPr>
        <dsp:cNvPr id="0" name=""/>
        <dsp:cNvSpPr/>
      </dsp:nvSpPr>
      <dsp:spPr>
        <a:xfrm>
          <a:off x="0" y="1847056"/>
          <a:ext cx="1643062" cy="657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1974</a:t>
          </a:r>
          <a:endParaRPr lang="en-US" sz="3200" kern="1200" dirty="0"/>
        </a:p>
      </dsp:txBody>
      <dsp:txXfrm>
        <a:off x="328613" y="1847056"/>
        <a:ext cx="985837" cy="657225"/>
      </dsp:txXfrm>
    </dsp:sp>
    <dsp:sp modelId="{7870F776-476E-4F9A-B393-4CA6482FA61F}">
      <dsp:nvSpPr>
        <dsp:cNvPr id="0" name=""/>
        <dsp:cNvSpPr/>
      </dsp:nvSpPr>
      <dsp:spPr>
        <a:xfrm>
          <a:off x="1478756" y="1847056"/>
          <a:ext cx="1643062" cy="657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1991</a:t>
          </a:r>
          <a:endParaRPr lang="en-US" sz="3200" kern="1200" dirty="0"/>
        </a:p>
      </dsp:txBody>
      <dsp:txXfrm>
        <a:off x="1807369" y="1847056"/>
        <a:ext cx="985837" cy="657225"/>
      </dsp:txXfrm>
    </dsp:sp>
    <dsp:sp modelId="{4F8704AF-669F-4F4B-9F4A-571475CB81C6}">
      <dsp:nvSpPr>
        <dsp:cNvPr id="0" name=""/>
        <dsp:cNvSpPr/>
      </dsp:nvSpPr>
      <dsp:spPr>
        <a:xfrm>
          <a:off x="2957512" y="1847056"/>
          <a:ext cx="1643062" cy="657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2004</a:t>
          </a:r>
          <a:endParaRPr lang="en-US" sz="3200" kern="1200" dirty="0"/>
        </a:p>
      </dsp:txBody>
      <dsp:txXfrm>
        <a:off x="3286125" y="1847056"/>
        <a:ext cx="985837" cy="657225"/>
      </dsp:txXfrm>
    </dsp:sp>
    <dsp:sp modelId="{3C07C32D-7839-4B20-93E5-79D170EED0E6}">
      <dsp:nvSpPr>
        <dsp:cNvPr id="0" name=""/>
        <dsp:cNvSpPr/>
      </dsp:nvSpPr>
      <dsp:spPr>
        <a:xfrm>
          <a:off x="4436268" y="1847056"/>
          <a:ext cx="1643062" cy="657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2013</a:t>
          </a:r>
          <a:endParaRPr lang="en-US" sz="3200" kern="1200" dirty="0"/>
        </a:p>
      </dsp:txBody>
      <dsp:txXfrm>
        <a:off x="4764881" y="1847056"/>
        <a:ext cx="985837" cy="657225"/>
      </dsp:txXfrm>
    </dsp:sp>
    <dsp:sp modelId="{9435A949-FF55-48F9-8466-FB50341ED2E6}">
      <dsp:nvSpPr>
        <dsp:cNvPr id="0" name=""/>
        <dsp:cNvSpPr/>
      </dsp:nvSpPr>
      <dsp:spPr>
        <a:xfrm>
          <a:off x="5915025" y="1847056"/>
          <a:ext cx="1643062" cy="657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2015</a:t>
          </a:r>
          <a:endParaRPr lang="en-US" sz="3200" kern="1200" dirty="0"/>
        </a:p>
      </dsp:txBody>
      <dsp:txXfrm>
        <a:off x="6243638" y="1847056"/>
        <a:ext cx="985837" cy="657225"/>
      </dsp:txXfrm>
    </dsp:sp>
    <dsp:sp modelId="{F4CBBD0D-B644-4D9D-8C94-84B9647C01FE}">
      <dsp:nvSpPr>
        <dsp:cNvPr id="0" name=""/>
        <dsp:cNvSpPr/>
      </dsp:nvSpPr>
      <dsp:spPr>
        <a:xfrm>
          <a:off x="7393781" y="1847056"/>
          <a:ext cx="1643062" cy="657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2015</a:t>
          </a:r>
          <a:endParaRPr lang="en-US" sz="3200" kern="1200" dirty="0"/>
        </a:p>
      </dsp:txBody>
      <dsp:txXfrm>
        <a:off x="7722394" y="1847056"/>
        <a:ext cx="985837" cy="657225"/>
      </dsp:txXfrm>
    </dsp:sp>
    <dsp:sp modelId="{9656B617-D93A-4573-8D1D-12A47BD6AE21}">
      <dsp:nvSpPr>
        <dsp:cNvPr id="0" name=""/>
        <dsp:cNvSpPr/>
      </dsp:nvSpPr>
      <dsp:spPr>
        <a:xfrm>
          <a:off x="8872537" y="1847056"/>
          <a:ext cx="1643062" cy="657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2019</a:t>
          </a:r>
          <a:endParaRPr lang="en-US" sz="3200" kern="1200" dirty="0"/>
        </a:p>
      </dsp:txBody>
      <dsp:txXfrm>
        <a:off x="9201150" y="1847056"/>
        <a:ext cx="985837" cy="657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26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5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92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77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48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42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60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97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83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739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9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83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425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70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4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5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9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53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9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9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572F-1082-498C-A4BE-29C5E50932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127EF0-F9F7-4FD5-AD2A-F44CDA669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6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E398A-7F0A-491D-9AA0-5E515DDBB3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ACA64-B403-4843-B35E-E832337E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92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66219" y="2063224"/>
            <a:ext cx="82525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 dirty="0"/>
              <a:t>PERATURAN PERUNDANGAN </a:t>
            </a:r>
            <a:br>
              <a:rPr lang="en-US" sz="4000" b="1" dirty="0"/>
            </a:br>
            <a:r>
              <a:rPr lang="en-US" sz="4000" b="1" dirty="0"/>
              <a:t>TENTANG RAWA</a:t>
            </a:r>
            <a:endParaRPr lang="en-AU" altLang="en-US" sz="4000" b="1" dirty="0"/>
          </a:p>
        </p:txBody>
      </p:sp>
      <p:pic>
        <p:nvPicPr>
          <p:cNvPr id="10" name="Picture 7" descr="PU Embosed copy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977" y="6115050"/>
            <a:ext cx="759372" cy="7136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19389" y="5974705"/>
            <a:ext cx="7875588" cy="99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600" b="1" dirty="0">
                <a:solidFill>
                  <a:schemeClr val="bg1"/>
                </a:solidFill>
              </a:rPr>
              <a:t>DIREKTORAT IRIGASI DAN RAWA</a:t>
            </a:r>
          </a:p>
          <a:p>
            <a:pPr algn="r">
              <a:defRPr/>
            </a:pPr>
            <a:r>
              <a:rPr lang="en-US" sz="1600" b="1" dirty="0">
                <a:solidFill>
                  <a:schemeClr val="bg1"/>
                </a:solidFill>
              </a:rPr>
              <a:t>D</a:t>
            </a:r>
            <a:r>
              <a:rPr lang="id-ID" sz="1600" b="1" dirty="0">
                <a:solidFill>
                  <a:schemeClr val="bg1"/>
                </a:solidFill>
              </a:rPr>
              <a:t>IREKTORAT JENDERAL SUMBER DAYA AIR</a:t>
            </a:r>
            <a:endParaRPr lang="en-AU" sz="1600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id-ID" sz="1600" b="1" dirty="0">
                <a:solidFill>
                  <a:schemeClr val="bg1"/>
                </a:solidFill>
              </a:rPr>
              <a:t>KEMENTERIAN PEKERJAAN UMUM</a:t>
            </a:r>
            <a:r>
              <a:rPr lang="en-AU" sz="1600" b="1" dirty="0">
                <a:solidFill>
                  <a:schemeClr val="bg1"/>
                </a:solidFill>
              </a:rPr>
              <a:t> DAN PERUMAHAN RAKYAT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63165" y="407713"/>
            <a:ext cx="9781500" cy="1143000"/>
            <a:chOff x="1097176" y="228600"/>
            <a:chExt cx="9781500" cy="11430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038" y="228600"/>
              <a:ext cx="1925638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349" y="228600"/>
              <a:ext cx="1830388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941" y="228600"/>
              <a:ext cx="1927225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783" y="228600"/>
              <a:ext cx="1925638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1" descr="https://encrypted-tbn2.gstatic.com/images?q=tbn:ANd9GcSzdKVHMoPVvLo8ER0Lo8ZqrFd6FwGq2zuyqba_bkc1B02u4o-BPQ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5"/>
            <a:stretch>
              <a:fillRect/>
            </a:stretch>
          </p:blipFill>
          <p:spPr bwMode="auto">
            <a:xfrm>
              <a:off x="1097176" y="228600"/>
              <a:ext cx="192563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9833" y="4481061"/>
            <a:ext cx="12182167" cy="1353301"/>
          </a:xfrm>
        </p:spPr>
        <p:txBody>
          <a:bodyPr>
            <a:noAutofit/>
          </a:bodyPr>
          <a:lstStyle/>
          <a:p>
            <a:pPr algn="r"/>
            <a:r>
              <a:rPr lang="en-US" sz="1600" dirty="0"/>
              <a:t>                         </a:t>
            </a:r>
            <a:r>
              <a:rPr lang="en-US" sz="1600" dirty="0" err="1"/>
              <a:t>Disampaikan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acara KEGIATAN PELATIHAN PERENCANAAN TEKNIS RAWA (</a:t>
            </a:r>
            <a:r>
              <a:rPr lang="en-US" sz="1600" i="1" dirty="0"/>
              <a:t>DISTANCE LEARNING</a:t>
            </a:r>
            <a:r>
              <a:rPr lang="en-US" sz="1600" dirty="0"/>
              <a:t>)</a:t>
            </a:r>
          </a:p>
          <a:p>
            <a:pPr algn="r"/>
            <a:r>
              <a:rPr lang="en-US" sz="1600" dirty="0" err="1"/>
              <a:t>pusat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air &amp; </a:t>
            </a:r>
            <a:r>
              <a:rPr lang="en-US" sz="1600" dirty="0" err="1"/>
              <a:t>permukiman</a:t>
            </a:r>
            <a:r>
              <a:rPr lang="en-US" sz="1600" dirty="0"/>
              <a:t> - </a:t>
            </a:r>
            <a:r>
              <a:rPr lang="en-US" sz="1600" dirty="0" err="1"/>
              <a:t>Badan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endParaRPr lang="en-US" sz="1600" dirty="0"/>
          </a:p>
          <a:p>
            <a:pPr algn="r"/>
            <a:r>
              <a:rPr lang="en-US" sz="1600" dirty="0"/>
              <a:t>BALAI PENGEMBANGAN KOMPETENSI PUPR WILAYAH II PALEMBANG, 30 JUNI 2021</a:t>
            </a:r>
          </a:p>
          <a:p>
            <a:pPr algn="r"/>
            <a:endParaRPr lang="en-US" sz="1600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877962" y="3527006"/>
            <a:ext cx="9940528" cy="46613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OLEH: SURYADARMA HASYIM, ST, MT.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88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915" y="381732"/>
            <a:ext cx="9603275" cy="1049235"/>
          </a:xfrm>
        </p:spPr>
        <p:txBody>
          <a:bodyPr/>
          <a:lstStyle/>
          <a:p>
            <a:r>
              <a:rPr lang="en-GB" dirty="0" err="1"/>
              <a:t>Dasar</a:t>
            </a:r>
            <a:r>
              <a:rPr lang="en-GB" dirty="0"/>
              <a:t> </a:t>
            </a:r>
            <a:r>
              <a:rPr lang="en-GB" dirty="0" err="1"/>
              <a:t>pertimbangan</a:t>
            </a:r>
            <a:r>
              <a:rPr lang="en-GB" dirty="0"/>
              <a:t> PERMEN PUPR NO. 29/2015 TENTANG </a:t>
            </a:r>
            <a:r>
              <a:rPr lang="en-GB" dirty="0" err="1"/>
              <a:t>Rawa</a:t>
            </a:r>
            <a:endParaRPr lang="en-US" dirty="0"/>
          </a:p>
        </p:txBody>
      </p:sp>
      <p:sp>
        <p:nvSpPr>
          <p:cNvPr id="5" name="TextBox 50"/>
          <p:cNvSpPr txBox="1">
            <a:spLocks noGrp="1"/>
          </p:cNvSpPr>
          <p:nvPr>
            <p:ph idx="1"/>
          </p:nvPr>
        </p:nvSpPr>
        <p:spPr>
          <a:xfrm>
            <a:off x="153721" y="2094513"/>
            <a:ext cx="11861300" cy="3932664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>
            <a:normAutofit fontScale="92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u="sng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Menimbang</a:t>
            </a: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265113" indent="-265113"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bahwa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berdasarkan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Undang-Undang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Nomor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11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Tahun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1974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tentang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Pengairan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merupakan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salah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satu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sumber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air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perlu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dilindungi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dimanfaatkan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rangka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meningkatkan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kesejahteraan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rakyat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 </a:t>
            </a:r>
          </a:p>
          <a:p>
            <a:pPr marL="265113" indent="-265113"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bahwa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berdasarkan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ayat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(2),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16,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17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Peraturan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Pemerintah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Nomor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27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Tahun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1991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tentang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berwenang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bertanggungjawab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mengatur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melaksanakan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pengembangan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pemeliharaan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perlindungan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pengawetan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pemberian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izin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kegiatan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dilakukan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 </a:t>
            </a:r>
          </a:p>
          <a:p>
            <a:pPr marL="265113" indent="-265113"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c.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bahwa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guna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memberikan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dasar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tuntunan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melaksanakan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ketentuan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sebagaimana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dimaksud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huruf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huruf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b,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perlu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mengatur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penetapan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sistem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informasi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perizinan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pengawasan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pada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serta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pemberdayaan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masyarakat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4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2" y="835742"/>
            <a:ext cx="11741150" cy="53290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GB" sz="1600" dirty="0" err="1">
                <a:latin typeface="Bookman Old Style" panose="02050604050505020204" pitchFamily="18" charset="0"/>
              </a:rPr>
              <a:t>Terdapat</a:t>
            </a:r>
            <a:r>
              <a:rPr lang="en-GB" sz="1600" dirty="0">
                <a:latin typeface="Bookman Old Style" panose="02050604050505020204" pitchFamily="18" charset="0"/>
              </a:rPr>
              <a:t> 29 </a:t>
            </a:r>
            <a:r>
              <a:rPr lang="en-GB" sz="1600" dirty="0" err="1">
                <a:latin typeface="Bookman Old Style" panose="02050604050505020204" pitchFamily="18" charset="0"/>
              </a:rPr>
              <a:t>definisi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dan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istilah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terkait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Rawa</a:t>
            </a:r>
            <a:r>
              <a:rPr lang="en-GB" sz="1600" dirty="0">
                <a:latin typeface="Bookman Old Style" panose="02050604050505020204" pitchFamily="18" charset="0"/>
              </a:rPr>
              <a:t>, </a:t>
            </a:r>
            <a:r>
              <a:rPr lang="en-GB" sz="1600" dirty="0" err="1">
                <a:latin typeface="Bookman Old Style" panose="02050604050505020204" pitchFamily="18" charset="0"/>
              </a:rPr>
              <a:t>yaitu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antara</a:t>
            </a:r>
            <a:r>
              <a:rPr lang="en-GB" sz="1600" dirty="0">
                <a:latin typeface="Bookman Old Style" panose="02050604050505020204" pitchFamily="18" charset="0"/>
              </a:rPr>
              <a:t> lain: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Rawa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adalah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wadah</a:t>
            </a:r>
            <a:r>
              <a:rPr lang="en-GB" sz="1600" dirty="0">
                <a:latin typeface="Bookman Old Style" panose="02050604050505020204" pitchFamily="18" charset="0"/>
              </a:rPr>
              <a:t> air </a:t>
            </a:r>
            <a:r>
              <a:rPr lang="en-GB" sz="1600" dirty="0" err="1">
                <a:latin typeface="Bookman Old Style" panose="02050604050505020204" pitchFamily="18" charset="0"/>
              </a:rPr>
              <a:t>beserta</a:t>
            </a:r>
            <a:r>
              <a:rPr lang="en-GB" sz="1600" dirty="0">
                <a:latin typeface="Bookman Old Style" panose="02050604050505020204" pitchFamily="18" charset="0"/>
              </a:rPr>
              <a:t> air </a:t>
            </a:r>
            <a:r>
              <a:rPr lang="en-GB" sz="1600" dirty="0" err="1">
                <a:latin typeface="Bookman Old Style" panose="02050604050505020204" pitchFamily="18" charset="0"/>
              </a:rPr>
              <a:t>dan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daya</a:t>
            </a:r>
            <a:r>
              <a:rPr lang="en-GB" sz="1600" dirty="0">
                <a:latin typeface="Bookman Old Style" panose="02050604050505020204" pitchFamily="18" charset="0"/>
              </a:rPr>
              <a:t> air yang </a:t>
            </a:r>
            <a:r>
              <a:rPr lang="en-GB" sz="1600" dirty="0" err="1">
                <a:latin typeface="Bookman Old Style" panose="02050604050505020204" pitchFamily="18" charset="0"/>
              </a:rPr>
              <a:t>terkandung</a:t>
            </a:r>
            <a:r>
              <a:rPr lang="en-GB" sz="1600" dirty="0">
                <a:latin typeface="Bookman Old Style" panose="02050604050505020204" pitchFamily="18" charset="0"/>
              </a:rPr>
              <a:t> di </a:t>
            </a:r>
            <a:r>
              <a:rPr lang="en-GB" sz="1600" dirty="0" err="1">
                <a:latin typeface="Bookman Old Style" panose="02050604050505020204" pitchFamily="18" charset="0"/>
              </a:rPr>
              <a:t>dalamnya</a:t>
            </a:r>
            <a:r>
              <a:rPr lang="en-GB" sz="1600" dirty="0">
                <a:latin typeface="Bookman Old Style" panose="02050604050505020204" pitchFamily="18" charset="0"/>
              </a:rPr>
              <a:t>, </a:t>
            </a:r>
            <a:r>
              <a:rPr lang="en-GB" sz="1600" dirty="0" err="1">
                <a:latin typeface="Bookman Old Style" panose="02050604050505020204" pitchFamily="18" charset="0"/>
              </a:rPr>
              <a:t>tergenang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secara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terus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menerus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atau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musiman</a:t>
            </a:r>
            <a:r>
              <a:rPr lang="en-GB" sz="1600" dirty="0">
                <a:latin typeface="Bookman Old Style" panose="02050604050505020204" pitchFamily="18" charset="0"/>
              </a:rPr>
              <a:t>, </a:t>
            </a:r>
            <a:r>
              <a:rPr lang="en-GB" sz="1600" dirty="0" err="1">
                <a:latin typeface="Bookman Old Style" panose="02050604050505020204" pitchFamily="18" charset="0"/>
              </a:rPr>
              <a:t>terbentuk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secara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alami</a:t>
            </a:r>
            <a:r>
              <a:rPr lang="en-GB" sz="1600" dirty="0">
                <a:latin typeface="Bookman Old Style" panose="02050604050505020204" pitchFamily="18" charset="0"/>
              </a:rPr>
              <a:t> di </a:t>
            </a:r>
            <a:r>
              <a:rPr lang="en-GB" sz="1600" dirty="0" err="1">
                <a:latin typeface="Bookman Old Style" panose="02050604050505020204" pitchFamily="18" charset="0"/>
              </a:rPr>
              <a:t>lahan</a:t>
            </a:r>
            <a:r>
              <a:rPr lang="en-GB" sz="1600" dirty="0">
                <a:latin typeface="Bookman Old Style" panose="02050604050505020204" pitchFamily="18" charset="0"/>
              </a:rPr>
              <a:t> yang </a:t>
            </a:r>
            <a:r>
              <a:rPr lang="en-GB" sz="1600" dirty="0" err="1">
                <a:latin typeface="Bookman Old Style" panose="02050604050505020204" pitchFamily="18" charset="0"/>
              </a:rPr>
              <a:t>relatif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datar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atau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cekung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dengan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endapan</a:t>
            </a:r>
            <a:r>
              <a:rPr lang="en-GB" sz="1600" dirty="0">
                <a:latin typeface="Bookman Old Style" panose="02050604050505020204" pitchFamily="18" charset="0"/>
              </a:rPr>
              <a:t> mineral </a:t>
            </a:r>
            <a:r>
              <a:rPr lang="en-GB" sz="1600" dirty="0" err="1">
                <a:latin typeface="Bookman Old Style" panose="02050604050505020204" pitchFamily="18" charset="0"/>
              </a:rPr>
              <a:t>atau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gambut</a:t>
            </a:r>
            <a:r>
              <a:rPr lang="en-GB" sz="1600" dirty="0">
                <a:latin typeface="Bookman Old Style" panose="02050604050505020204" pitchFamily="18" charset="0"/>
              </a:rPr>
              <a:t>, </a:t>
            </a:r>
            <a:r>
              <a:rPr lang="en-GB" sz="1600" dirty="0" err="1">
                <a:latin typeface="Bookman Old Style" panose="02050604050505020204" pitchFamily="18" charset="0"/>
              </a:rPr>
              <a:t>dan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ditumbuhi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vegetasi</a:t>
            </a:r>
            <a:r>
              <a:rPr lang="en-GB" sz="1600" dirty="0">
                <a:latin typeface="Bookman Old Style" panose="02050604050505020204" pitchFamily="18" charset="0"/>
              </a:rPr>
              <a:t>, yang </a:t>
            </a:r>
            <a:r>
              <a:rPr lang="en-GB" sz="1600" dirty="0" err="1">
                <a:latin typeface="Bookman Old Style" panose="02050604050505020204" pitchFamily="18" charset="0"/>
              </a:rPr>
              <a:t>merupakan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suatu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ekosistem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Irigasi</a:t>
            </a:r>
            <a:r>
              <a:rPr lang="en-GB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Rawa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adalah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usaha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penyediaan</a:t>
            </a:r>
            <a:r>
              <a:rPr lang="en-GB" sz="1600" dirty="0">
                <a:latin typeface="Bookman Old Style" panose="02050604050505020204" pitchFamily="18" charset="0"/>
              </a:rPr>
              <a:t>, </a:t>
            </a:r>
            <a:r>
              <a:rPr lang="en-GB" sz="1600" dirty="0" err="1">
                <a:latin typeface="Bookman Old Style" panose="02050604050505020204" pitchFamily="18" charset="0"/>
              </a:rPr>
              <a:t>pengaturan</a:t>
            </a:r>
            <a:r>
              <a:rPr lang="en-GB" sz="1600" dirty="0">
                <a:latin typeface="Bookman Old Style" panose="02050604050505020204" pitchFamily="18" charset="0"/>
              </a:rPr>
              <a:t>, </a:t>
            </a:r>
            <a:r>
              <a:rPr lang="en-GB" sz="1600" dirty="0" err="1">
                <a:latin typeface="Bookman Old Style" panose="02050604050505020204" pitchFamily="18" charset="0"/>
              </a:rPr>
              <a:t>dan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pembuangan</a:t>
            </a:r>
            <a:r>
              <a:rPr lang="en-GB" sz="1600" dirty="0">
                <a:latin typeface="Bookman Old Style" panose="02050604050505020204" pitchFamily="18" charset="0"/>
              </a:rPr>
              <a:t> air </a:t>
            </a:r>
            <a:r>
              <a:rPr lang="en-GB" sz="1600" dirty="0" err="1">
                <a:latin typeface="Bookman Old Style" panose="02050604050505020204" pitchFamily="18" charset="0"/>
              </a:rPr>
              <a:t>melalui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jaringan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Irigasi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Rawa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pada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Kawasan</a:t>
            </a:r>
            <a:r>
              <a:rPr lang="en-GB" sz="1600" dirty="0">
                <a:latin typeface="Bookman Old Style" panose="02050604050505020204" pitchFamily="18" charset="0"/>
              </a:rPr>
              <a:t> Budi </a:t>
            </a:r>
            <a:r>
              <a:rPr lang="en-GB" sz="1600" dirty="0" err="1">
                <a:latin typeface="Bookman Old Style" panose="02050604050505020204" pitchFamily="18" charset="0"/>
              </a:rPr>
              <a:t>Daya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pertanian</a:t>
            </a:r>
            <a:r>
              <a:rPr lang="en-GB" sz="16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Sistem</a:t>
            </a:r>
            <a:r>
              <a:rPr lang="en-GB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Irigasi</a:t>
            </a:r>
            <a:r>
              <a:rPr lang="en-GB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Rawa</a:t>
            </a:r>
            <a:r>
              <a:rPr lang="en-GB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adalah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kesatuan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pengelolaan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Irigasi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Rawa</a:t>
            </a:r>
            <a:r>
              <a:rPr lang="en-GB" sz="1600" dirty="0">
                <a:latin typeface="Bookman Old Style" panose="02050604050505020204" pitchFamily="18" charset="0"/>
              </a:rPr>
              <a:t> yang </a:t>
            </a:r>
            <a:r>
              <a:rPr lang="en-GB" sz="1600" dirty="0" err="1">
                <a:latin typeface="Bookman Old Style" panose="02050604050505020204" pitchFamily="18" charset="0"/>
              </a:rPr>
              <a:t>terdiri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atas</a:t>
            </a:r>
            <a:r>
              <a:rPr lang="en-GB" sz="1600" dirty="0">
                <a:latin typeface="Bookman Old Style" panose="02050604050505020204" pitchFamily="18" charset="0"/>
              </a:rPr>
              <a:t> : </a:t>
            </a:r>
            <a:r>
              <a:rPr lang="en-GB" sz="1600" dirty="0" err="1">
                <a:latin typeface="Bookman Old Style" panose="02050604050505020204" pitchFamily="18" charset="0"/>
              </a:rPr>
              <a:t>prasarana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jaringan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Irigasi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Rawa</a:t>
            </a:r>
            <a:r>
              <a:rPr lang="en-GB" sz="1600" dirty="0">
                <a:latin typeface="Bookman Old Style" panose="02050604050505020204" pitchFamily="18" charset="0"/>
              </a:rPr>
              <a:t>, air </a:t>
            </a:r>
            <a:r>
              <a:rPr lang="en-GB" sz="1600" dirty="0" err="1">
                <a:latin typeface="Bookman Old Style" panose="02050604050505020204" pitchFamily="18" charset="0"/>
              </a:rPr>
              <a:t>pada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jaringan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Irigasi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Rawa</a:t>
            </a:r>
            <a:r>
              <a:rPr lang="en-GB" sz="1600" dirty="0">
                <a:latin typeface="Bookman Old Style" panose="02050604050505020204" pitchFamily="18" charset="0"/>
              </a:rPr>
              <a:t>, </a:t>
            </a:r>
            <a:r>
              <a:rPr lang="en-GB" sz="1600" dirty="0" err="1">
                <a:latin typeface="Bookman Old Style" panose="02050604050505020204" pitchFamily="18" charset="0"/>
              </a:rPr>
              <a:t>manajemen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Irigasi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Rawa</a:t>
            </a:r>
            <a:r>
              <a:rPr lang="en-GB" sz="1600" dirty="0">
                <a:latin typeface="Bookman Old Style" panose="02050604050505020204" pitchFamily="18" charset="0"/>
              </a:rPr>
              <a:t>, </a:t>
            </a:r>
            <a:r>
              <a:rPr lang="en-GB" sz="1600" dirty="0" err="1">
                <a:latin typeface="Bookman Old Style" panose="02050604050505020204" pitchFamily="18" charset="0"/>
              </a:rPr>
              <a:t>kelembagaan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pengelolaan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Irigasi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Rawa</a:t>
            </a:r>
            <a:r>
              <a:rPr lang="en-GB" sz="1600" dirty="0">
                <a:latin typeface="Bookman Old Style" panose="02050604050505020204" pitchFamily="18" charset="0"/>
              </a:rPr>
              <a:t>, </a:t>
            </a:r>
            <a:r>
              <a:rPr lang="en-GB" sz="1600" dirty="0" err="1">
                <a:latin typeface="Bookman Old Style" panose="02050604050505020204" pitchFamily="18" charset="0"/>
              </a:rPr>
              <a:t>dan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sumber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daya</a:t>
            </a:r>
            <a:r>
              <a:rPr lang="en-GB" sz="1600" dirty="0">
                <a:latin typeface="Bookman Old Style" panose="02050604050505020204" pitchFamily="18" charset="0"/>
              </a:rPr>
              <a:t> </a:t>
            </a:r>
            <a:r>
              <a:rPr lang="en-GB" sz="1600" dirty="0" err="1">
                <a:latin typeface="Bookman Old Style" panose="02050604050505020204" pitchFamily="18" charset="0"/>
              </a:rPr>
              <a:t>manusia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Pengembangan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adalah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upaya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untuk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meningkatkan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kemanfaatan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fungsi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sumber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daya</a:t>
            </a:r>
            <a:r>
              <a:rPr lang="en-US" sz="1600" dirty="0">
                <a:latin typeface="Bookman Old Style" panose="02050604050505020204" pitchFamily="18" charset="0"/>
              </a:rPr>
              <a:t> air </a:t>
            </a:r>
            <a:r>
              <a:rPr lang="en-US" sz="1600" dirty="0" err="1">
                <a:latin typeface="Bookman Old Style" panose="02050604050505020204" pitchFamily="18" charset="0"/>
              </a:rPr>
              <a:t>pada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Rawa</a:t>
            </a:r>
            <a:r>
              <a:rPr lang="en-US" sz="1600" dirty="0">
                <a:latin typeface="Bookman Old Style" panose="02050604050505020204" pitchFamily="18" charset="0"/>
              </a:rPr>
              <a:t>. 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Rencana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kegiatan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interim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adalah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rencana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berisi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kegiatan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perlu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segera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dilakukan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Kesatuan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hidrologi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pasang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surut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adalah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tata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air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pasang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surut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bersifat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mandiri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dipengaruhi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tata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air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sumber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air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lainnya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(</a:t>
            </a:r>
            <a:r>
              <a:rPr lang="en-US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independent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),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secara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fisik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dibatasi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sungai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anak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sungai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laut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pemisah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topografis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Pengaturan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Tata Air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adalah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sistem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air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beserta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prasarananya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mendukung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kegiatan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budi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daya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  <a:endParaRPr lang="en-US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Prasarana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Pengaturan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Tata Air </a:t>
            </a:r>
            <a:r>
              <a:rPr lang="en-US" sz="1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adalah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prasarana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fisik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dibangun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keperluan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termasuk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fasilitas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pendukungnya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</a:p>
          <a:p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en-US" sz="1600" dirty="0">
              <a:latin typeface="Bookman Old Style" panose="02050604050505020204" pitchFamily="18" charset="0"/>
            </a:endParaRPr>
          </a:p>
          <a:p>
            <a:pPr algn="just"/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9831" y="-2455"/>
            <a:ext cx="12192000" cy="76937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GB" sz="2800" dirty="0"/>
              <a:t>BAB I - </a:t>
            </a:r>
            <a:r>
              <a:rPr lang="en-GB" sz="2800" dirty="0" err="1"/>
              <a:t>Pasal</a:t>
            </a:r>
            <a:r>
              <a:rPr lang="en-GB" sz="2800" dirty="0"/>
              <a:t> 1 (PERMEN PUPR NO. 29/2015 TENTANG </a:t>
            </a:r>
            <a:r>
              <a:rPr lang="en-GB" sz="2800" dirty="0" err="1"/>
              <a:t>Rawa</a:t>
            </a:r>
            <a:r>
              <a:rPr lang="en-GB" sz="2800" dirty="0"/>
              <a:t>)</a:t>
            </a:r>
            <a:br>
              <a:rPr lang="en-GB" sz="2800" dirty="0"/>
            </a:br>
            <a:r>
              <a:rPr lang="en-GB" sz="2800" dirty="0"/>
              <a:t>BEBERAPA ISTILAH DAN DEFINISI TERKAIT RAWA</a:t>
            </a:r>
            <a:br>
              <a:rPr lang="en-GB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929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915" y="381732"/>
            <a:ext cx="9603275" cy="1049235"/>
          </a:xfrm>
        </p:spPr>
        <p:txBody>
          <a:bodyPr/>
          <a:lstStyle/>
          <a:p>
            <a:r>
              <a:rPr lang="en-GB" dirty="0"/>
              <a:t>RUANG LINGKUP PERMEN PUPR NO. 29/2015 TENTANG </a:t>
            </a:r>
            <a:r>
              <a:rPr lang="en-GB" dirty="0" err="1"/>
              <a:t>Rawa</a:t>
            </a:r>
            <a:endParaRPr lang="en-US" dirty="0"/>
          </a:p>
        </p:txBody>
      </p:sp>
      <p:sp>
        <p:nvSpPr>
          <p:cNvPr id="5" name="TextBox 50"/>
          <p:cNvSpPr txBox="1">
            <a:spLocks noGrp="1"/>
          </p:cNvSpPr>
          <p:nvPr>
            <p:ph idx="1"/>
          </p:nvPr>
        </p:nvSpPr>
        <p:spPr>
          <a:xfrm>
            <a:off x="124223" y="2045349"/>
            <a:ext cx="6030769" cy="351970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IT" sz="1800" b="1" dirty="0">
                <a:latin typeface="Bookman Old Style" panose="02050604050505020204" pitchFamily="18" charset="0"/>
              </a:rPr>
              <a:t>Pasal 2 </a:t>
            </a:r>
          </a:p>
          <a:p>
            <a:pPr>
              <a:buNone/>
            </a:pPr>
            <a:r>
              <a:rPr lang="it-IT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Ruang lingkup </a:t>
            </a:r>
            <a:r>
              <a:rPr lang="it-IT" sz="1800" dirty="0">
                <a:latin typeface="Bookman Old Style" panose="02050604050505020204" pitchFamily="18" charset="0"/>
              </a:rPr>
              <a:t>Peraturan Menteri ini meliputi: </a:t>
            </a: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a. </a:t>
            </a:r>
            <a:r>
              <a:rPr lang="en-US" sz="1800" dirty="0" err="1">
                <a:latin typeface="Bookman Old Style" panose="02050604050505020204" pitchFamily="18" charset="0"/>
              </a:rPr>
              <a:t>penetapan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(Bab II); </a:t>
            </a: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b. </a:t>
            </a:r>
            <a:r>
              <a:rPr lang="en-US" sz="1800" dirty="0" err="1">
                <a:latin typeface="Bookman Old Style" panose="02050604050505020204" pitchFamily="18" charset="0"/>
              </a:rPr>
              <a:t>pengelolaan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(Bab III); </a:t>
            </a: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c. </a:t>
            </a:r>
            <a:r>
              <a:rPr lang="en-US" sz="1800" dirty="0" err="1">
                <a:latin typeface="Bookman Old Style" panose="02050604050505020204" pitchFamily="18" charset="0"/>
              </a:rPr>
              <a:t>sistem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informasi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(Bab IV); </a:t>
            </a:r>
          </a:p>
          <a:p>
            <a:pPr>
              <a:buNone/>
            </a:pPr>
            <a:r>
              <a:rPr lang="nl-NL" sz="1800" dirty="0">
                <a:latin typeface="Bookman Old Style" panose="02050604050505020204" pitchFamily="18" charset="0"/>
              </a:rPr>
              <a:t>d. perizinan dan pengawasan (Bab V); dan </a:t>
            </a: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e. </a:t>
            </a:r>
            <a:r>
              <a:rPr lang="en-US" sz="1800" dirty="0" err="1">
                <a:latin typeface="Bookman Old Style" panose="02050604050505020204" pitchFamily="18" charset="0"/>
              </a:rPr>
              <a:t>pemberdayaan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masyarakat</a:t>
            </a:r>
            <a:r>
              <a:rPr lang="en-US" sz="1800" dirty="0">
                <a:latin typeface="Bookman Old Style" panose="02050604050505020204" pitchFamily="18" charset="0"/>
              </a:rPr>
              <a:t> (Bab VI).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6" name="TextBox 30"/>
          <p:cNvSpPr txBox="1">
            <a:spLocks/>
          </p:cNvSpPr>
          <p:nvPr/>
        </p:nvSpPr>
        <p:spPr>
          <a:xfrm>
            <a:off x="6692173" y="2045349"/>
            <a:ext cx="4998382" cy="3450613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b="1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3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sz="1800" kern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(1)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sebagai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sumber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air,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dikuasai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negara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dikelola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secara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menyeluruh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terpadu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berwawasan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lingkungan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tujuan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mewujudkan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kemanfaatan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berkelanjutan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mewujudkan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kesejahteraan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masyarakat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  <a:endParaRPr lang="en-US" sz="18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185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915" y="381732"/>
            <a:ext cx="9603275" cy="1049235"/>
          </a:xfrm>
        </p:spPr>
        <p:txBody>
          <a:bodyPr/>
          <a:lstStyle/>
          <a:p>
            <a:r>
              <a:rPr lang="en-GB" dirty="0"/>
              <a:t>RUANG LINGKUP PERMEN PUPR NO. 29/2015 TENTANG </a:t>
            </a:r>
            <a:r>
              <a:rPr lang="en-GB" dirty="0" err="1"/>
              <a:t>Rawa</a:t>
            </a:r>
            <a:endParaRPr lang="en-US" dirty="0"/>
          </a:p>
        </p:txBody>
      </p:sp>
      <p:sp>
        <p:nvSpPr>
          <p:cNvPr id="5" name="TextBox 50"/>
          <p:cNvSpPr txBox="1">
            <a:spLocks noGrp="1"/>
          </p:cNvSpPr>
          <p:nvPr>
            <p:ph idx="1"/>
          </p:nvPr>
        </p:nvSpPr>
        <p:spPr>
          <a:xfrm>
            <a:off x="0" y="2035756"/>
            <a:ext cx="4201971" cy="351970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IT" sz="1800" b="1" dirty="0">
                <a:latin typeface="Bookman Old Style" panose="02050604050505020204" pitchFamily="18" charset="0"/>
              </a:rPr>
              <a:t>Pasal 4 </a:t>
            </a:r>
          </a:p>
          <a:p>
            <a:pPr>
              <a:buNone/>
            </a:pPr>
            <a:r>
              <a:rPr lang="it-IT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(1) Rawa meliputi:</a:t>
            </a:r>
            <a:endParaRPr lang="it-IT" sz="1800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a.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pasang-surut</a:t>
            </a:r>
            <a:r>
              <a:rPr lang="en-US" sz="1800" dirty="0">
                <a:latin typeface="Bookman Old Style" panose="02050604050505020204" pitchFamily="18" charset="0"/>
              </a:rPr>
              <a:t>; </a:t>
            </a: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b.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lebak</a:t>
            </a:r>
            <a:r>
              <a:rPr lang="en-US" sz="1800" dirty="0">
                <a:latin typeface="Bookman Old Style" panose="02050604050505020204" pitchFamily="18" charset="0"/>
              </a:rPr>
              <a:t>. </a:t>
            </a:r>
          </a:p>
          <a:p>
            <a:pPr>
              <a:buNone/>
            </a:pPr>
            <a:r>
              <a:rPr lang="it-IT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(2) Rawa pasut dan rawa lebak secara spesifik dapat berupa:</a:t>
            </a:r>
            <a:endParaRPr lang="it-IT" sz="1800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a.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latin typeface="Bookman Old Style" panose="02050604050505020204" pitchFamily="18" charset="0"/>
              </a:rPr>
              <a:t>masih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alami</a:t>
            </a:r>
            <a:r>
              <a:rPr lang="en-US" sz="1800" dirty="0">
                <a:latin typeface="Bookman Old Style" panose="02050604050505020204" pitchFamily="18" charset="0"/>
              </a:rPr>
              <a:t>; </a:t>
            </a: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b.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latin typeface="Bookman Old Style" panose="02050604050505020204" pitchFamily="18" charset="0"/>
              </a:rPr>
              <a:t>telah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dikembangkan</a:t>
            </a:r>
            <a:r>
              <a:rPr lang="en-US" sz="1800" dirty="0">
                <a:latin typeface="Bookman Old Style" panose="020506040505050202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6" name="TextBox 30"/>
          <p:cNvSpPr txBox="1">
            <a:spLocks/>
          </p:cNvSpPr>
          <p:nvPr/>
        </p:nvSpPr>
        <p:spPr>
          <a:xfrm>
            <a:off x="4293102" y="2075324"/>
            <a:ext cx="7898897" cy="3450613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b="1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5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sz="1800" kern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spcBef>
                <a:spcPts val="0"/>
              </a:spcBef>
              <a:buClrTx/>
              <a:buSzTx/>
              <a:buFontTx/>
              <a:buAutoNum type="arabicParenBoth"/>
            </a:pP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sebagai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Pasut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apabila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memenuhi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kriteria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342900" indent="-342900">
              <a:spcBef>
                <a:spcPts val="0"/>
              </a:spcBef>
              <a:buClrTx/>
              <a:buSzTx/>
              <a:buFontTx/>
              <a:buAutoNum type="arabicParenBoth"/>
            </a:pP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sebagai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Lebak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……………</a:t>
            </a:r>
            <a:endParaRPr lang="en-US" sz="18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4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5684"/>
            <a:ext cx="12192000" cy="796237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GB" sz="3600" dirty="0" err="1"/>
              <a:t>Klasifikasi</a:t>
            </a:r>
            <a:r>
              <a:rPr lang="en-GB" sz="3600" dirty="0"/>
              <a:t> RAWA</a:t>
            </a:r>
            <a:br>
              <a:rPr lang="en-GB" sz="2400" dirty="0"/>
            </a:br>
            <a:r>
              <a:rPr lang="en-GB" sz="2400" dirty="0"/>
              <a:t> 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552335" y="1966452"/>
            <a:ext cx="2743207" cy="272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RAWA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2851354" y="1573160"/>
            <a:ext cx="1543664" cy="924233"/>
          </a:xfrm>
          <a:prstGeom prst="borderCallout2">
            <a:avLst>
              <a:gd name="adj1" fmla="val 53036"/>
              <a:gd name="adj2" fmla="val 99947"/>
              <a:gd name="adj3" fmla="val 55893"/>
              <a:gd name="adj4" fmla="val 128556"/>
              <a:gd name="adj5" fmla="val 75844"/>
              <a:gd name="adj6" fmla="val 142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DITINJAU SECARA HIDROLOGI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215594" y="1278194"/>
            <a:ext cx="1770522" cy="688258"/>
          </a:xfrm>
          <a:prstGeom prst="borderCallout2">
            <a:avLst>
              <a:gd name="adj1" fmla="val 54465"/>
              <a:gd name="adj2" fmla="val 98389"/>
              <a:gd name="adj3" fmla="val 54465"/>
              <a:gd name="adj4" fmla="val 118313"/>
              <a:gd name="adj5" fmla="val 105357"/>
              <a:gd name="adj6" fmla="val 149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RAWA PASANG SURUT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215594" y="2141332"/>
            <a:ext cx="1770522" cy="688258"/>
          </a:xfrm>
          <a:prstGeom prst="borderCallout2">
            <a:avLst>
              <a:gd name="adj1" fmla="val 54465"/>
              <a:gd name="adj2" fmla="val 98389"/>
              <a:gd name="adj3" fmla="val 54465"/>
              <a:gd name="adj4" fmla="val 118313"/>
              <a:gd name="adj5" fmla="val -23214"/>
              <a:gd name="adj6" fmla="val 149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RAWA LEBAK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2851354" y="4564794"/>
            <a:ext cx="1543664" cy="1226931"/>
          </a:xfrm>
          <a:prstGeom prst="borderCallout2">
            <a:avLst>
              <a:gd name="adj1" fmla="val 53036"/>
              <a:gd name="adj2" fmla="val 99947"/>
              <a:gd name="adj3" fmla="val 52688"/>
              <a:gd name="adj4" fmla="val 129830"/>
              <a:gd name="adj5" fmla="val -4538"/>
              <a:gd name="adj6" fmla="val 1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DITINJAU SECARA FUNGSI TATA RUANG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215594" y="4015952"/>
            <a:ext cx="1770522" cy="896837"/>
          </a:xfrm>
          <a:prstGeom prst="borderCallout2">
            <a:avLst>
              <a:gd name="adj1" fmla="val 54465"/>
              <a:gd name="adj2" fmla="val 98389"/>
              <a:gd name="adj3" fmla="val 54465"/>
              <a:gd name="adj4" fmla="val 118313"/>
              <a:gd name="adj5" fmla="val 122898"/>
              <a:gd name="adj6" fmla="val 148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RAWA DGN FUNGSI LINDUNG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215594" y="5083803"/>
            <a:ext cx="1770522" cy="904567"/>
          </a:xfrm>
          <a:prstGeom prst="borderCallout2">
            <a:avLst>
              <a:gd name="adj1" fmla="val 54465"/>
              <a:gd name="adj2" fmla="val 98389"/>
              <a:gd name="adj3" fmla="val 54465"/>
              <a:gd name="adj4" fmla="val 118313"/>
              <a:gd name="adj5" fmla="val 5047"/>
              <a:gd name="adj6" fmla="val 14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RAWA DGN FUNGSI  BUDIDAYA</a:t>
            </a:r>
          </a:p>
        </p:txBody>
      </p:sp>
      <p:sp>
        <p:nvSpPr>
          <p:cNvPr id="19" name="Line Callout 2 18"/>
          <p:cNvSpPr/>
          <p:nvPr/>
        </p:nvSpPr>
        <p:spPr>
          <a:xfrm>
            <a:off x="7688828" y="1257479"/>
            <a:ext cx="1838634" cy="1073817"/>
          </a:xfrm>
          <a:prstGeom prst="borderCallout2">
            <a:avLst>
              <a:gd name="adj1" fmla="val 48781"/>
              <a:gd name="adj2" fmla="val -53"/>
              <a:gd name="adj3" fmla="val 47382"/>
              <a:gd name="adj4" fmla="val -40871"/>
              <a:gd name="adj5" fmla="val 84301"/>
              <a:gd name="adj6" fmla="val -57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DITINJAU SECARA KEBERADAAN GAMBUT</a:t>
            </a:r>
          </a:p>
        </p:txBody>
      </p:sp>
      <p:sp>
        <p:nvSpPr>
          <p:cNvPr id="20" name="Line Callout 2 19"/>
          <p:cNvSpPr/>
          <p:nvPr/>
        </p:nvSpPr>
        <p:spPr>
          <a:xfrm>
            <a:off x="10008523" y="1094534"/>
            <a:ext cx="1770522" cy="688258"/>
          </a:xfrm>
          <a:prstGeom prst="borderCallout2">
            <a:avLst>
              <a:gd name="adj1" fmla="val 51608"/>
              <a:gd name="adj2" fmla="val 651"/>
              <a:gd name="adj3" fmla="val 50179"/>
              <a:gd name="adj4" fmla="val -14411"/>
              <a:gd name="adj5" fmla="val 81071"/>
              <a:gd name="adj6" fmla="val -27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RAWA BERGAMBUT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10078063" y="2035276"/>
            <a:ext cx="1770522" cy="688258"/>
          </a:xfrm>
          <a:prstGeom prst="borderCallout2">
            <a:avLst>
              <a:gd name="adj1" fmla="val 51608"/>
              <a:gd name="adj2" fmla="val 651"/>
              <a:gd name="adj3" fmla="val 50179"/>
              <a:gd name="adj4" fmla="val -14411"/>
              <a:gd name="adj5" fmla="val -44643"/>
              <a:gd name="adj6" fmla="val -31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RAWA TIDAK BERGAMBUT</a:t>
            </a:r>
          </a:p>
        </p:txBody>
      </p:sp>
      <p:sp>
        <p:nvSpPr>
          <p:cNvPr id="22" name="Line Callout 2 21"/>
          <p:cNvSpPr/>
          <p:nvPr/>
        </p:nvSpPr>
        <p:spPr>
          <a:xfrm>
            <a:off x="7777320" y="4694903"/>
            <a:ext cx="1661650" cy="924233"/>
          </a:xfrm>
          <a:prstGeom prst="borderCallout2">
            <a:avLst>
              <a:gd name="adj1" fmla="val 49844"/>
              <a:gd name="adj2" fmla="val -53"/>
              <a:gd name="adj3" fmla="val 50574"/>
              <a:gd name="adj4" fmla="val -28316"/>
              <a:gd name="adj5" fmla="val -26284"/>
              <a:gd name="adj6" fmla="val -62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DITINJAU SECARA FISIK ALAMI</a:t>
            </a:r>
          </a:p>
        </p:txBody>
      </p:sp>
      <p:sp>
        <p:nvSpPr>
          <p:cNvPr id="23" name="Line Callout 2 22"/>
          <p:cNvSpPr/>
          <p:nvPr/>
        </p:nvSpPr>
        <p:spPr>
          <a:xfrm>
            <a:off x="9920748" y="4327245"/>
            <a:ext cx="1770522" cy="688258"/>
          </a:xfrm>
          <a:prstGeom prst="borderCallout2">
            <a:avLst>
              <a:gd name="adj1" fmla="val 51608"/>
              <a:gd name="adj2" fmla="val 651"/>
              <a:gd name="adj3" fmla="val 50179"/>
              <a:gd name="adj4" fmla="val -14411"/>
              <a:gd name="adj5" fmla="val 109643"/>
              <a:gd name="adj6" fmla="val -26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RAWA ALAMI</a:t>
            </a:r>
          </a:p>
        </p:txBody>
      </p:sp>
      <p:sp>
        <p:nvSpPr>
          <p:cNvPr id="24" name="Line Callout 2 23"/>
          <p:cNvSpPr/>
          <p:nvPr/>
        </p:nvSpPr>
        <p:spPr>
          <a:xfrm>
            <a:off x="9920748" y="5199162"/>
            <a:ext cx="2035996" cy="688258"/>
          </a:xfrm>
          <a:prstGeom prst="borderCallout2">
            <a:avLst>
              <a:gd name="adj1" fmla="val 51608"/>
              <a:gd name="adj2" fmla="val 651"/>
              <a:gd name="adj3" fmla="val 50179"/>
              <a:gd name="adj4" fmla="val -14411"/>
              <a:gd name="adj5" fmla="val -8929"/>
              <a:gd name="adj6" fmla="val -25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RAWA SUDAH DIKEMBANGKAN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7898" y="2689120"/>
            <a:ext cx="1927119" cy="452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Pasal</a:t>
            </a:r>
            <a:r>
              <a:rPr lang="en-US" dirty="0"/>
              <a:t> 4 </a:t>
            </a:r>
            <a:r>
              <a:rPr lang="en-US" dirty="0" err="1"/>
              <a:t>ayat</a:t>
            </a:r>
            <a:r>
              <a:rPr lang="en-US" dirty="0"/>
              <a:t>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0512" y="4012087"/>
            <a:ext cx="1927119" cy="452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Pasal</a:t>
            </a:r>
            <a:r>
              <a:rPr lang="en-US" dirty="0"/>
              <a:t> 4 </a:t>
            </a:r>
            <a:r>
              <a:rPr lang="en-US" dirty="0" err="1"/>
              <a:t>ayat</a:t>
            </a:r>
            <a:r>
              <a:rPr lang="en-US" dirty="0"/>
              <a:t>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32230" y="2514960"/>
            <a:ext cx="1927119" cy="452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Pasal</a:t>
            </a:r>
            <a:r>
              <a:rPr lang="en-US" dirty="0"/>
              <a:t> 19 </a:t>
            </a:r>
            <a:r>
              <a:rPr lang="en-US" dirty="0" err="1"/>
              <a:t>ayat</a:t>
            </a:r>
            <a:r>
              <a:rPr lang="en-US" dirty="0"/>
              <a:t>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67899" y="3920783"/>
            <a:ext cx="1927119" cy="452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Pasal</a:t>
            </a:r>
            <a:r>
              <a:rPr lang="en-US" dirty="0"/>
              <a:t> 10 </a:t>
            </a:r>
            <a:r>
              <a:rPr lang="en-US" dirty="0" err="1"/>
              <a:t>ayat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2362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a) PENETAPAN RAWA (Bab </a:t>
            </a:r>
            <a:r>
              <a:rPr lang="en-GB" dirty="0" err="1"/>
              <a:t>iI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5" name="TextBox 50"/>
          <p:cNvSpPr txBox="1">
            <a:spLocks noGrp="1"/>
          </p:cNvSpPr>
          <p:nvPr>
            <p:ph idx="1"/>
          </p:nvPr>
        </p:nvSpPr>
        <p:spPr>
          <a:xfrm>
            <a:off x="124223" y="2045349"/>
            <a:ext cx="11694151" cy="351970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6 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(1)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Penetapan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dimulai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melakukan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inventarisasi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800" b="1" kern="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800" b="1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b="1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7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(3)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Hasil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inventarisasi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selanjutnya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diverifikasi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dievaluasi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mendapatkan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peta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:</a:t>
            </a:r>
          </a:p>
          <a:p>
            <a:pPr marL="628650" lvl="0" indent="-62865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a.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sebaran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luas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pasang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surut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masih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alami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telah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dikembangkan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;  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b.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sebaran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luas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lebak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masih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alami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telah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dikembangkan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800" kern="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(4)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Hasil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evaluasi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digambarkan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Peta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latin typeface="Bookman Old Style" panose="02050604050505020204" pitchFamily="18" charset="0"/>
              </a:rPr>
              <a:t>dengan</a:t>
            </a:r>
            <a:r>
              <a:rPr lang="en-US" sz="1800" kern="0" dirty="0"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latin typeface="Bookman Old Style" panose="02050604050505020204" pitchFamily="18" charset="0"/>
              </a:rPr>
              <a:t>skala</a:t>
            </a:r>
            <a:r>
              <a:rPr lang="en-US" sz="1800" kern="0" dirty="0">
                <a:latin typeface="Bookman Old Style" panose="02050604050505020204" pitchFamily="18" charset="0"/>
              </a:rPr>
              <a:t> paling </a:t>
            </a:r>
            <a:r>
              <a:rPr lang="en-US" sz="1800" kern="0" dirty="0" err="1">
                <a:latin typeface="Bookman Old Style" panose="02050604050505020204" pitchFamily="18" charset="0"/>
              </a:rPr>
              <a:t>kecil</a:t>
            </a:r>
            <a:r>
              <a:rPr lang="en-US" sz="1800" kern="0" dirty="0">
                <a:latin typeface="Bookman Old Style" panose="02050604050505020204" pitchFamily="18" charset="0"/>
              </a:rPr>
              <a:t> 1:250.000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3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35571" y="173177"/>
            <a:ext cx="6700367" cy="605133"/>
            <a:chOff x="5335571" y="107188"/>
            <a:chExt cx="6700367" cy="605133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04C71410-DEE6-4FDB-89DD-4AA4DC051C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5571" y="164491"/>
              <a:ext cx="6700367" cy="49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85000" lnSpcReduction="10000"/>
            </a:bodyPr>
            <a:lstStyle>
              <a:lvl1pPr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198"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395"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592"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789"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sz="2400" b="1" dirty="0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Peta </a:t>
              </a:r>
              <a:r>
                <a:rPr lang="en-US" sz="2400" b="1" dirty="0" err="1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indikatif</a:t>
              </a:r>
              <a:r>
                <a:rPr lang="en-US" sz="2400" b="1" dirty="0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sebaran</a:t>
              </a:r>
              <a:r>
                <a:rPr lang="en-US" sz="2400" b="1" dirty="0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rawa</a:t>
              </a:r>
              <a:r>
                <a:rPr lang="en-US" sz="2400" b="1" dirty="0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nasional</a:t>
              </a:r>
              <a:endParaRPr lang="id-ID" sz="1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8C6C7E-E90F-4E2F-86AF-392ED9CBBCFE}"/>
                </a:ext>
              </a:extLst>
            </p:cNvPr>
            <p:cNvCxnSpPr>
              <a:cxnSpLocks/>
            </p:cNvCxnSpPr>
            <p:nvPr/>
          </p:nvCxnSpPr>
          <p:spPr>
            <a:xfrm>
              <a:off x="5469975" y="712321"/>
              <a:ext cx="64800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696B4D-E07D-4536-9EE4-6AA58AC400B4}"/>
                </a:ext>
              </a:extLst>
            </p:cNvPr>
            <p:cNvCxnSpPr>
              <a:cxnSpLocks/>
            </p:cNvCxnSpPr>
            <p:nvPr/>
          </p:nvCxnSpPr>
          <p:spPr>
            <a:xfrm>
              <a:off x="5469975" y="107188"/>
              <a:ext cx="64800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4" descr="Peta Rawa Nasional (Ver Kecil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"/>
          <a:stretch/>
        </p:blipFill>
        <p:spPr bwMode="auto">
          <a:xfrm>
            <a:off x="407718" y="832502"/>
            <a:ext cx="11359329" cy="60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51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5571" y="173177"/>
            <a:ext cx="6700367" cy="605133"/>
            <a:chOff x="5335571" y="107188"/>
            <a:chExt cx="6700367" cy="605133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04C71410-DEE6-4FDB-89DD-4AA4DC051C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5571" y="164491"/>
              <a:ext cx="6700367" cy="49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198"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395"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592"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789" algn="l" defTabSz="912807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sz="2400" b="1" dirty="0" err="1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Potensi</a:t>
              </a:r>
              <a:r>
                <a:rPr lang="en-US" sz="2400" b="1" dirty="0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dan</a:t>
              </a:r>
              <a:r>
                <a:rPr lang="en-US" sz="2400" b="1" dirty="0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pemanfaatan</a:t>
              </a:r>
              <a:r>
                <a:rPr lang="en-US" sz="2400" b="1" dirty="0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rawa</a:t>
              </a:r>
              <a:r>
                <a:rPr lang="en-US" sz="2400" b="1" dirty="0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di </a:t>
              </a:r>
              <a:r>
                <a:rPr lang="en-US" sz="2400" b="1" dirty="0" err="1">
                  <a:latin typeface="Perpetua Titling MT" panose="020205020605050208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indonesia</a:t>
              </a:r>
              <a:endParaRPr lang="id-ID" sz="1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8C6C7E-E90F-4E2F-86AF-392ED9CBBCFE}"/>
                </a:ext>
              </a:extLst>
            </p:cNvPr>
            <p:cNvCxnSpPr>
              <a:cxnSpLocks/>
            </p:cNvCxnSpPr>
            <p:nvPr/>
          </p:nvCxnSpPr>
          <p:spPr>
            <a:xfrm>
              <a:off x="5469975" y="712321"/>
              <a:ext cx="64800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696B4D-E07D-4536-9EE4-6AA58AC400B4}"/>
                </a:ext>
              </a:extLst>
            </p:cNvPr>
            <p:cNvCxnSpPr>
              <a:cxnSpLocks/>
            </p:cNvCxnSpPr>
            <p:nvPr/>
          </p:nvCxnSpPr>
          <p:spPr>
            <a:xfrm>
              <a:off x="5469975" y="107188"/>
              <a:ext cx="648000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70943" y="1112926"/>
            <a:ext cx="10677021" cy="5662740"/>
            <a:chOff x="293688" y="1280985"/>
            <a:chExt cx="10677021" cy="5662740"/>
          </a:xfrm>
        </p:grpSpPr>
        <p:sp>
          <p:nvSpPr>
            <p:cNvPr id="9" name="Rectangle 8"/>
            <p:cNvSpPr/>
            <p:nvPr/>
          </p:nvSpPr>
          <p:spPr>
            <a:xfrm>
              <a:off x="3827876" y="1280985"/>
              <a:ext cx="2377440" cy="54864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cs typeface="Calibri" pitchFamily="34" charset="0"/>
                </a:rPr>
                <a:t>LUAS LAHAN RAWA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cs typeface="Calibri" pitchFamily="34" charset="0"/>
                </a:rPr>
                <a:t>33.393.570 Ha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8100" y="2197100"/>
              <a:ext cx="2378075" cy="5492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cs typeface="Calibri" pitchFamily="34" charset="0"/>
                </a:rPr>
                <a:t>RAWA LEBAK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cs typeface="Calibri" pitchFamily="34" charset="0"/>
                </a:rPr>
                <a:t>13.296.770 Ha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97013" y="2190556"/>
              <a:ext cx="2673350" cy="5492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cs typeface="Calibri" pitchFamily="34" charset="0"/>
                </a:rPr>
                <a:t>RAWA PASANG SURUT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cs typeface="Calibri" pitchFamily="34" charset="0"/>
                </a:rPr>
                <a:t>20.096.800 Ha</a:t>
              </a:r>
            </a:p>
          </p:txBody>
        </p:sp>
        <p:cxnSp>
          <p:nvCxnSpPr>
            <p:cNvPr id="12" name="Elbow Connector 11"/>
            <p:cNvCxnSpPr>
              <a:endCxn id="11" idx="0"/>
            </p:cNvCxnSpPr>
            <p:nvPr/>
          </p:nvCxnSpPr>
          <p:spPr>
            <a:xfrm rot="5400000">
              <a:off x="3740150" y="922338"/>
              <a:ext cx="369888" cy="218281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endCxn id="10" idx="0"/>
            </p:cNvCxnSpPr>
            <p:nvPr/>
          </p:nvCxnSpPr>
          <p:spPr>
            <a:xfrm rot="16200000" flipH="1">
              <a:off x="6112669" y="732631"/>
              <a:ext cx="368300" cy="25606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575300" y="3073400"/>
              <a:ext cx="1833563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BELUM REKLAMASI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11.850.255 HA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1625" y="3062288"/>
              <a:ext cx="1882775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REKLAMASI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4.349.806 HA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08900" y="3074988"/>
              <a:ext cx="1882775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REKLAMASI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1.446.515 HA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40013" y="3063875"/>
              <a:ext cx="1981200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BELUM REKLAMASI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15.746.994 HA</a:t>
              </a:r>
            </a:p>
          </p:txBody>
        </p:sp>
        <p:cxnSp>
          <p:nvCxnSpPr>
            <p:cNvPr id="18" name="Elbow Connector 17"/>
            <p:cNvCxnSpPr>
              <a:stCxn id="11" idx="2"/>
              <a:endCxn id="15" idx="0"/>
            </p:cNvCxnSpPr>
            <p:nvPr/>
          </p:nvCxnSpPr>
          <p:spPr>
            <a:xfrm rot="5400000">
              <a:off x="1881188" y="2109788"/>
              <a:ext cx="314325" cy="15906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1" idx="2"/>
              <a:endCxn id="17" idx="0"/>
            </p:cNvCxnSpPr>
            <p:nvPr/>
          </p:nvCxnSpPr>
          <p:spPr>
            <a:xfrm rot="16200000" flipH="1">
              <a:off x="3074195" y="2507456"/>
              <a:ext cx="315912" cy="79692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0" idx="2"/>
              <a:endCxn id="14" idx="0"/>
            </p:cNvCxnSpPr>
            <p:nvPr/>
          </p:nvCxnSpPr>
          <p:spPr>
            <a:xfrm rot="5400000">
              <a:off x="6870700" y="2366963"/>
              <a:ext cx="327025" cy="108585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0" idx="2"/>
              <a:endCxn id="16" idx="0"/>
            </p:cNvCxnSpPr>
            <p:nvPr/>
          </p:nvCxnSpPr>
          <p:spPr>
            <a:xfrm rot="16200000" flipH="1">
              <a:off x="7949406" y="2374107"/>
              <a:ext cx="328613" cy="107315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04800" y="3856038"/>
              <a:ext cx="1881188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PEMERINTAH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1.452.569 HA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12075" y="3868738"/>
              <a:ext cx="1881188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PEMERINTAH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347.431 HA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6388" y="4676775"/>
              <a:ext cx="1882775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DIMANFAATKAN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726.811 HA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13663" y="4689475"/>
              <a:ext cx="1882775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DIMANFAATKAN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227.303 HA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57475" y="3857625"/>
              <a:ext cx="1882775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MASYARAKAT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2.897.237 HA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40375" y="3871913"/>
              <a:ext cx="1882775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MASYARAKAT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1.099.084 HA</a:t>
              </a:r>
            </a:p>
          </p:txBody>
        </p:sp>
        <p:cxnSp>
          <p:nvCxnSpPr>
            <p:cNvPr id="28" name="Elbow Connector 27"/>
            <p:cNvCxnSpPr>
              <a:stCxn id="15" idx="2"/>
              <a:endCxn id="26" idx="0"/>
            </p:cNvCxnSpPr>
            <p:nvPr/>
          </p:nvCxnSpPr>
          <p:spPr>
            <a:xfrm rot="16200000" flipH="1">
              <a:off x="2251869" y="2510632"/>
              <a:ext cx="338137" cy="235585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5" idx="2"/>
              <a:endCxn id="22" idx="0"/>
            </p:cNvCxnSpPr>
            <p:nvPr/>
          </p:nvCxnSpPr>
          <p:spPr>
            <a:xfrm rot="16200000" flipH="1">
              <a:off x="1075532" y="3686969"/>
              <a:ext cx="336550" cy="158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16" idx="2"/>
              <a:endCxn id="23" idx="0"/>
            </p:cNvCxnSpPr>
            <p:nvPr/>
          </p:nvCxnSpPr>
          <p:spPr>
            <a:xfrm rot="16200000" flipH="1">
              <a:off x="8482807" y="3699669"/>
              <a:ext cx="336550" cy="158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16" idx="2"/>
              <a:endCxn id="27" idx="0"/>
            </p:cNvCxnSpPr>
            <p:nvPr/>
          </p:nvCxnSpPr>
          <p:spPr>
            <a:xfrm rot="5400000">
              <a:off x="7396163" y="2617788"/>
              <a:ext cx="339725" cy="216852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689225" y="4678363"/>
              <a:ext cx="1963738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BLM DIMANFAATKAN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725.758 HA</a:t>
              </a:r>
            </a:p>
          </p:txBody>
        </p:sp>
        <p:cxnSp>
          <p:nvCxnSpPr>
            <p:cNvPr id="33" name="Elbow Connector 32"/>
            <p:cNvCxnSpPr>
              <a:stCxn id="22" idx="2"/>
              <a:endCxn id="24" idx="0"/>
            </p:cNvCxnSpPr>
            <p:nvPr/>
          </p:nvCxnSpPr>
          <p:spPr>
            <a:xfrm rot="16200000" flipH="1">
              <a:off x="1064419" y="4493419"/>
              <a:ext cx="363537" cy="31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22" idx="2"/>
              <a:endCxn id="32" idx="0"/>
            </p:cNvCxnSpPr>
            <p:nvPr/>
          </p:nvCxnSpPr>
          <p:spPr>
            <a:xfrm rot="16200000" flipH="1">
              <a:off x="2255044" y="3302794"/>
              <a:ext cx="365125" cy="238601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472113" y="4681538"/>
              <a:ext cx="1984375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white"/>
                  </a:solidFill>
                  <a:cs typeface="Calibri" pitchFamily="34" charset="0"/>
                </a:rPr>
                <a:t>BLM DIMANFAATKAN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FF00"/>
                  </a:solidFill>
                  <a:cs typeface="Calibri" pitchFamily="34" charset="0"/>
                </a:rPr>
                <a:t>120.128 HA</a:t>
              </a:r>
            </a:p>
          </p:txBody>
        </p:sp>
        <p:cxnSp>
          <p:nvCxnSpPr>
            <p:cNvPr id="36" name="Elbow Connector 35"/>
            <p:cNvCxnSpPr>
              <a:stCxn id="23" idx="2"/>
              <a:endCxn id="35" idx="0"/>
            </p:cNvCxnSpPr>
            <p:nvPr/>
          </p:nvCxnSpPr>
          <p:spPr>
            <a:xfrm rot="5400000">
              <a:off x="7406482" y="3436144"/>
              <a:ext cx="355600" cy="213518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23" idx="2"/>
              <a:endCxn id="25" idx="0"/>
            </p:cNvCxnSpPr>
            <p:nvPr/>
          </p:nvCxnSpPr>
          <p:spPr>
            <a:xfrm rot="16200000" flipH="1">
              <a:off x="8471694" y="4506119"/>
              <a:ext cx="363537" cy="31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93688" y="5756275"/>
              <a:ext cx="990600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cs typeface="Calibri" pitchFamily="34" charset="0"/>
                </a:rPr>
                <a:t>Sawah</a:t>
              </a:r>
              <a:endParaRPr lang="en-US" sz="1200" b="1" dirty="0">
                <a:solidFill>
                  <a:prstClr val="white"/>
                </a:solidFill>
                <a:cs typeface="Calibri" pitchFamily="34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cs typeface="Calibri" pitchFamily="34" charset="0"/>
                </a:rPr>
                <a:t>488.852 Ha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49375" y="5761038"/>
              <a:ext cx="990600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cs typeface="Calibri" pitchFamily="34" charset="0"/>
                </a:rPr>
                <a:t>Ladang</a:t>
              </a:r>
              <a:endParaRPr lang="en-US" sz="1200" b="1" dirty="0">
                <a:solidFill>
                  <a:prstClr val="white"/>
                </a:solidFill>
                <a:cs typeface="Calibri" pitchFamily="34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cs typeface="Calibri" pitchFamily="34" charset="0"/>
                </a:rPr>
                <a:t>48.651 Ha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65513" y="5749925"/>
              <a:ext cx="990600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cs typeface="Calibri" pitchFamily="34" charset="0"/>
                </a:rPr>
                <a:t>Tambak</a:t>
              </a:r>
              <a:endParaRPr lang="en-US" sz="1200" b="1" dirty="0">
                <a:solidFill>
                  <a:prstClr val="white"/>
                </a:solidFill>
                <a:cs typeface="Calibri" pitchFamily="34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cs typeface="Calibri" pitchFamily="34" charset="0"/>
                </a:rPr>
                <a:t>76.057 Ha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03475" y="5753100"/>
              <a:ext cx="990600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cs typeface="Calibri" pitchFamily="34" charset="0"/>
                </a:rPr>
                <a:t>Kebun</a:t>
              </a:r>
              <a:endParaRPr lang="en-US" sz="1200" b="1" dirty="0">
                <a:solidFill>
                  <a:prstClr val="white"/>
                </a:solidFill>
                <a:cs typeface="Calibri" pitchFamily="34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cs typeface="Calibri" pitchFamily="34" charset="0"/>
                </a:rPr>
                <a:t>112.801 Ha</a:t>
              </a:r>
            </a:p>
          </p:txBody>
        </p:sp>
        <p:cxnSp>
          <p:nvCxnSpPr>
            <p:cNvPr id="42" name="Elbow Connector 41"/>
            <p:cNvCxnSpPr>
              <a:stCxn id="24" idx="2"/>
              <a:endCxn id="40" idx="0"/>
            </p:cNvCxnSpPr>
            <p:nvPr/>
          </p:nvCxnSpPr>
          <p:spPr>
            <a:xfrm rot="16200000" flipH="1">
              <a:off x="2296319" y="4085431"/>
              <a:ext cx="615950" cy="27130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24" idx="2"/>
              <a:endCxn id="41" idx="0"/>
            </p:cNvCxnSpPr>
            <p:nvPr/>
          </p:nvCxnSpPr>
          <p:spPr>
            <a:xfrm rot="16200000" flipH="1">
              <a:off x="1763712" y="4618038"/>
              <a:ext cx="619125" cy="1651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24" idx="2"/>
              <a:endCxn id="39" idx="0"/>
            </p:cNvCxnSpPr>
            <p:nvPr/>
          </p:nvCxnSpPr>
          <p:spPr>
            <a:xfrm rot="16200000" flipH="1">
              <a:off x="1232693" y="5149057"/>
              <a:ext cx="627063" cy="5969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24" idx="2"/>
              <a:endCxn id="38" idx="0"/>
            </p:cNvCxnSpPr>
            <p:nvPr/>
          </p:nvCxnSpPr>
          <p:spPr>
            <a:xfrm rot="5400000">
              <a:off x="707232" y="5215731"/>
              <a:ext cx="622300" cy="45878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472113" y="5759450"/>
              <a:ext cx="9906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cs typeface="Calibri" pitchFamily="34" charset="0"/>
                </a:rPr>
                <a:t>Sawah</a:t>
              </a:r>
              <a:endParaRPr lang="en-US" sz="1200" b="1" dirty="0">
                <a:solidFill>
                  <a:prstClr val="white"/>
                </a:solidFill>
                <a:cs typeface="Calibri" pitchFamily="34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cs typeface="Calibri" pitchFamily="34" charset="0"/>
                </a:rPr>
                <a:t>171.994 Ha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526213" y="5764213"/>
              <a:ext cx="9906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cs typeface="Calibri" pitchFamily="34" charset="0"/>
                </a:rPr>
                <a:t>Ladang</a:t>
              </a:r>
              <a:endParaRPr lang="en-US" sz="1200" b="1" dirty="0">
                <a:solidFill>
                  <a:prstClr val="white"/>
                </a:solidFill>
                <a:cs typeface="Calibri" pitchFamily="34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cs typeface="Calibri" pitchFamily="34" charset="0"/>
                </a:rPr>
                <a:t>23.663 Ha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642350" y="5753100"/>
              <a:ext cx="9906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cs typeface="Calibri" pitchFamily="34" charset="0"/>
                </a:rPr>
                <a:t>Tambak</a:t>
              </a:r>
              <a:endParaRPr lang="en-US" sz="1200" b="1" dirty="0">
                <a:solidFill>
                  <a:prstClr val="white"/>
                </a:solidFill>
                <a:cs typeface="Calibri" pitchFamily="34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cs typeface="Calibri" pitchFamily="34" charset="0"/>
                </a:rPr>
                <a:t>5.015 Ha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80313" y="5754688"/>
              <a:ext cx="9906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cs typeface="Calibri" pitchFamily="34" charset="0"/>
                </a:rPr>
                <a:t>Kebun</a:t>
              </a:r>
              <a:endParaRPr lang="en-US" sz="1200" b="1" dirty="0">
                <a:solidFill>
                  <a:prstClr val="white"/>
                </a:solidFill>
                <a:cs typeface="Calibri" pitchFamily="34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cs typeface="Calibri" pitchFamily="34" charset="0"/>
                </a:rPr>
                <a:t>26.631 Ha</a:t>
              </a:r>
            </a:p>
          </p:txBody>
        </p:sp>
        <p:cxnSp>
          <p:nvCxnSpPr>
            <p:cNvPr id="50" name="Elbow Connector 49"/>
            <p:cNvCxnSpPr>
              <a:stCxn id="25" idx="2"/>
              <a:endCxn id="48" idx="0"/>
            </p:cNvCxnSpPr>
            <p:nvPr/>
          </p:nvCxnSpPr>
          <p:spPr>
            <a:xfrm rot="16200000" flipH="1">
              <a:off x="8593137" y="5208588"/>
              <a:ext cx="606425" cy="4826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25" idx="2"/>
              <a:endCxn id="49" idx="0"/>
            </p:cNvCxnSpPr>
            <p:nvPr/>
          </p:nvCxnSpPr>
          <p:spPr>
            <a:xfrm rot="5400000">
              <a:off x="8061325" y="5160963"/>
              <a:ext cx="608013" cy="57943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25" idx="2"/>
              <a:endCxn id="47" idx="0"/>
            </p:cNvCxnSpPr>
            <p:nvPr/>
          </p:nvCxnSpPr>
          <p:spPr>
            <a:xfrm rot="5400000">
              <a:off x="7529513" y="4638675"/>
              <a:ext cx="617538" cy="163353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25" idx="2"/>
              <a:endCxn id="46" idx="0"/>
            </p:cNvCxnSpPr>
            <p:nvPr/>
          </p:nvCxnSpPr>
          <p:spPr>
            <a:xfrm rot="5400000">
              <a:off x="7004844" y="4109244"/>
              <a:ext cx="612775" cy="268763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"/>
            <p:cNvSpPr txBox="1">
              <a:spLocks noChangeArrowheads="1"/>
            </p:cNvSpPr>
            <p:nvPr/>
          </p:nvSpPr>
          <p:spPr bwMode="auto">
            <a:xfrm>
              <a:off x="6686047" y="6689725"/>
              <a:ext cx="42846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r>
                <a:rPr lang="en-US" altLang="en-US" sz="1000" i="1" dirty="0" err="1">
                  <a:latin typeface="Arial" panose="020B0604020202020204" pitchFamily="34" charset="0"/>
                </a:rPr>
                <a:t>Sumber</a:t>
              </a:r>
              <a:r>
                <a:rPr lang="en-US" altLang="en-US" sz="1000" i="1" dirty="0">
                  <a:latin typeface="Arial" panose="020B0604020202020204" pitchFamily="34" charset="0"/>
                </a:rPr>
                <a:t>: Data Audit </a:t>
              </a:r>
              <a:r>
                <a:rPr lang="en-US" altLang="en-US" sz="1000" i="1" dirty="0" err="1">
                  <a:latin typeface="Arial" panose="020B0604020202020204" pitchFamily="34" charset="0"/>
                </a:rPr>
                <a:t>Proyek</a:t>
              </a:r>
              <a:r>
                <a:rPr lang="en-US" altLang="en-US" sz="1000" i="1" dirty="0">
                  <a:latin typeface="Arial" panose="020B0604020202020204" pitchFamily="34" charset="0"/>
                </a:rPr>
                <a:t> </a:t>
              </a:r>
              <a:r>
                <a:rPr lang="en-US" altLang="en-US" sz="1000" i="1" dirty="0" err="1">
                  <a:latin typeface="Arial" panose="020B0604020202020204" pitchFamily="34" charset="0"/>
                </a:rPr>
                <a:t>Pengembangan</a:t>
              </a:r>
              <a:r>
                <a:rPr lang="en-US" altLang="en-US" sz="1000" i="1" dirty="0">
                  <a:latin typeface="Arial" panose="020B0604020202020204" pitchFamily="34" charset="0"/>
                </a:rPr>
                <a:t> Daerah </a:t>
              </a:r>
              <a:r>
                <a:rPr lang="en-US" altLang="en-US" sz="1000" i="1" dirty="0" err="1">
                  <a:latin typeface="Arial" panose="020B0604020202020204" pitchFamily="34" charset="0"/>
                </a:rPr>
                <a:t>Rawa</a:t>
              </a:r>
              <a:r>
                <a:rPr lang="en-US" altLang="en-US" sz="1000" i="1" dirty="0">
                  <a:latin typeface="Arial" panose="020B0604020202020204" pitchFamily="34" charset="0"/>
                </a:rPr>
                <a:t> (P2DR), 2010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53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a) PENETAPAN RAWA (</a:t>
            </a:r>
            <a:r>
              <a:rPr lang="en-GB" dirty="0" err="1"/>
              <a:t>Lanjutan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6" name="TextBox 30"/>
          <p:cNvSpPr txBox="1">
            <a:spLocks/>
          </p:cNvSpPr>
          <p:nvPr/>
        </p:nvSpPr>
        <p:spPr>
          <a:xfrm>
            <a:off x="721151" y="2183001"/>
            <a:ext cx="10333703" cy="3450613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9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Peta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paling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sedikit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memuat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informasi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mengenai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batas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wilayah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administratif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pemerintahan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batas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wilayah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sungai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c.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sebaran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luas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pasang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surut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alami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berbagai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karakteristiknya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d.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sebaran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luas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kawasan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telah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dibudidayakan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pasang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surut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berbagai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karakteristiknya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e.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sebaran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luas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lebak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alami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berbagai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karakteristiknya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f.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sebaran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luas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kawasan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telah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dibudidayakan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lebak</a:t>
            </a: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berbagai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karakteristiknya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42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CONTOH PETA ZONASI RAWA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91266" y="908639"/>
            <a:ext cx="2795153" cy="370406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A.1)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Peta Zonasi Makro Kawasan Eks-PLG 1.462.000 Ha.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Terbagi atas 4 Kawasan, yaitu: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1) Kawasan Lindung;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2) Kawasan Adaptif;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3) Kawasan Budidaya;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4) Kawasan Pesisir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354" t="32516" r="20020" b="17042"/>
          <a:stretch/>
        </p:blipFill>
        <p:spPr>
          <a:xfrm>
            <a:off x="2886418" y="1002534"/>
            <a:ext cx="9305581" cy="57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4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5594" y="1103313"/>
            <a:ext cx="11741150" cy="4589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cap="all" dirty="0">
                <a:solidFill>
                  <a:prstClr val="black"/>
                </a:solidFill>
                <a:ea typeface="+mj-ea"/>
                <a:cs typeface="+mj-cs"/>
              </a:rPr>
              <a:t>PERTANYAAN PERTAMA </a:t>
            </a:r>
            <a:r>
              <a:rPr lang="en-GB" sz="2400" cap="all" dirty="0">
                <a:solidFill>
                  <a:prstClr val="black"/>
                </a:solidFill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en-GB" sz="2400" cap="all" dirty="0" err="1">
                <a:solidFill>
                  <a:prstClr val="black"/>
                </a:solidFill>
                <a:ea typeface="+mj-ea"/>
                <a:cs typeface="+mj-cs"/>
              </a:rPr>
              <a:t>Apa</a:t>
            </a:r>
            <a:r>
              <a:rPr lang="en-GB" sz="2400" cap="all" dirty="0">
                <a:solidFill>
                  <a:prstClr val="black"/>
                </a:solidFill>
                <a:ea typeface="+mj-ea"/>
                <a:cs typeface="+mj-cs"/>
              </a:rPr>
              <a:t> yang </a:t>
            </a:r>
            <a:r>
              <a:rPr lang="en-GB" sz="2400" cap="all" dirty="0" err="1">
                <a:solidFill>
                  <a:prstClr val="black"/>
                </a:solidFill>
                <a:ea typeface="+mj-ea"/>
                <a:cs typeface="+mj-cs"/>
              </a:rPr>
              <a:t>dimaksud</a:t>
            </a:r>
            <a:r>
              <a:rPr lang="en-GB" sz="2400" cap="all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GB" sz="2400" cap="all" dirty="0" err="1">
                <a:solidFill>
                  <a:prstClr val="black"/>
                </a:solidFill>
                <a:ea typeface="+mj-ea"/>
                <a:cs typeface="+mj-cs"/>
              </a:rPr>
              <a:t>dengan</a:t>
            </a:r>
            <a:r>
              <a:rPr lang="en-GB" sz="2400" cap="all" dirty="0">
                <a:solidFill>
                  <a:prstClr val="black"/>
                </a:solidFill>
                <a:ea typeface="+mj-ea"/>
                <a:cs typeface="+mj-cs"/>
              </a:rPr>
              <a:t>:</a:t>
            </a:r>
            <a:endParaRPr lang="en-GB" sz="2400" b="1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GB" sz="2400" b="1" dirty="0" err="1">
                <a:solidFill>
                  <a:srgbClr val="FF0000"/>
                </a:solidFill>
              </a:rPr>
              <a:t>Sistem</a:t>
            </a:r>
            <a:r>
              <a:rPr lang="en-GB" sz="2400" dirty="0"/>
              <a:t>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sz="2400" b="1" dirty="0" err="1">
                <a:solidFill>
                  <a:srgbClr val="FF0000"/>
                </a:solidFill>
              </a:rPr>
              <a:t>Sumber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Daya</a:t>
            </a:r>
            <a:r>
              <a:rPr lang="en-GB" sz="2400" b="1" dirty="0">
                <a:solidFill>
                  <a:srgbClr val="FF0000"/>
                </a:solidFill>
              </a:rPr>
              <a:t> Air</a:t>
            </a:r>
            <a:r>
              <a:rPr lang="en-GB" sz="2400" dirty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 err="1">
                <a:solidFill>
                  <a:srgbClr val="FF0000"/>
                </a:solidFill>
              </a:rPr>
              <a:t>Irigasi</a:t>
            </a:r>
            <a:r>
              <a:rPr lang="en-GB" sz="2400" dirty="0"/>
              <a:t>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sz="2400" b="1" dirty="0" err="1">
                <a:solidFill>
                  <a:srgbClr val="FF0000"/>
                </a:solidFill>
              </a:rPr>
              <a:t>Rawa</a:t>
            </a:r>
            <a:r>
              <a:rPr lang="en-GB" sz="2400" dirty="0"/>
              <a:t>:</a:t>
            </a:r>
            <a:endParaRPr lang="en-US" sz="2400" dirty="0"/>
          </a:p>
          <a:p>
            <a:pPr marL="457200" indent="-457200" algn="just">
              <a:buFont typeface="+mj-lt"/>
              <a:buAutoNum type="arabicParenR"/>
            </a:pPr>
            <a:r>
              <a:rPr lang="en-GB" sz="2400" b="1" dirty="0" err="1">
                <a:solidFill>
                  <a:srgbClr val="FF0000"/>
                </a:solidFill>
              </a:rPr>
              <a:t>Irigasi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Rawa</a:t>
            </a:r>
            <a:r>
              <a:rPr lang="en-GB" sz="2400" dirty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 err="1">
                <a:solidFill>
                  <a:srgbClr val="FF0000"/>
                </a:solidFill>
              </a:rPr>
              <a:t>Sistem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Irigasi</a:t>
            </a:r>
            <a:r>
              <a:rPr lang="en-GB" sz="2400" dirty="0"/>
              <a:t>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sz="2400" b="1" dirty="0" err="1">
                <a:solidFill>
                  <a:srgbClr val="FF0000"/>
                </a:solidFill>
              </a:rPr>
              <a:t>Sistem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Irigasi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Rawa</a:t>
            </a:r>
            <a:r>
              <a:rPr lang="en-GB" sz="2400" dirty="0"/>
              <a:t>: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9831" y="154861"/>
            <a:ext cx="12192000" cy="53339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err="1"/>
              <a:t>Pendahuluan</a:t>
            </a:r>
            <a:r>
              <a:rPr lang="en-GB" sz="2800" dirty="0"/>
              <a:t> – </a:t>
            </a:r>
            <a:r>
              <a:rPr lang="en-GB" sz="2800" dirty="0" err="1"/>
              <a:t>istilah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definisi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0251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CONTOH SEBARAN DAERAH IRIGASI RAWA/TAMBAK </a:t>
            </a:r>
            <a:br>
              <a:rPr lang="en-US" sz="2000" b="1" dirty="0"/>
            </a:br>
            <a:r>
              <a:rPr lang="en-US" sz="2000" b="1" dirty="0"/>
              <a:t>PADA KAWASAN EKS PLG DI PROV. KALTENG</a:t>
            </a:r>
          </a:p>
        </p:txBody>
      </p:sp>
      <p:sp>
        <p:nvSpPr>
          <p:cNvPr id="4" name="object 7"/>
          <p:cNvSpPr txBox="1"/>
          <p:nvPr/>
        </p:nvSpPr>
        <p:spPr>
          <a:xfrm>
            <a:off x="161310" y="787454"/>
            <a:ext cx="11869380" cy="38008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r>
              <a:rPr lang="en-US" sz="2400" b="1" dirty="0"/>
              <a:t>A.3) SEBARAN DAERAH IRIGASI RAWA/TAMBAK PADA KAWASAN EKS PLG DI PROV. KALTENG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45248"/>
            <a:ext cx="9414567" cy="6212751"/>
            <a:chOff x="705118" y="0"/>
            <a:chExt cx="9881878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705118" y="0"/>
              <a:ext cx="9881878" cy="6858000"/>
              <a:chOff x="705118" y="0"/>
              <a:chExt cx="9881878" cy="68580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118" y="0"/>
                <a:ext cx="9881878" cy="68580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766" y="377372"/>
                <a:ext cx="1011601" cy="100148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9005" t="33854" r="4709" b="26910"/>
            <a:stretch/>
          </p:blipFill>
          <p:spPr>
            <a:xfrm>
              <a:off x="1048150" y="6327549"/>
              <a:ext cx="925794" cy="236685"/>
            </a:xfrm>
            <a:prstGeom prst="rect">
              <a:avLst/>
            </a:prstGeom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588780" y="645238"/>
          <a:ext cx="4462421" cy="6014746"/>
        </p:xfrm>
        <a:graphic>
          <a:graphicData uri="http://schemas.openxmlformats.org/drawingml/2006/table">
            <a:tbl>
              <a:tblPr/>
              <a:tblGrid>
                <a:gridCol w="26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7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7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3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30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0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Nama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Daerah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Irigasi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Rawa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Tambak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Luas Potensial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Luas Fungsional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Sisa Luas Potensial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BLOK A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44.581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23.134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21.447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UPT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Dadahup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20.704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5.840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14.864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Handil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Rakyat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Palingkau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3.599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3.128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471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Palingkau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SP1,SP2, SP3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4.076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3.015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1.061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Handil Rakyat Sei Tatas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2.498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1.906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592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3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Handil Rakyat Kaladan Seberang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2.861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1.000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1.861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Tatas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3.138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1.837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1.301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Sakalagon 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2.477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2.100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377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3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nn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Handil Rakyat Palingkau Seberang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5.228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4.308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920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BLOK B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11.230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3.605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7.625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3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Handil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Rakyat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Mantangai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2.366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1.203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1.163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Handil Rakyat Desa Kaladan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2.374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792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1.582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3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Handil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Rakyat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Sakatamiang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2.441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961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1.480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Handil Rakyat Desa Pantai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1.866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166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1.700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Handil Rakyat Desa Jabiren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2.183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483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1.700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BLOK C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34.067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20.317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13.750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Talio (Pangkoh I)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3.794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2.582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1.212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Pangkoh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Pangkoh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II)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3.257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2.603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654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Kantan (Pangkoh III)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2.612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1.800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812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3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Maliku (Pangkoh V dan VI)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4.628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4.601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Kanamit (Pangkoh IX)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2.587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1.600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987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Paduran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5.330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2.147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3.183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DIT. Bahaur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5.348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3.553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1.795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1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DIT. Cemantan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3.416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1.361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2.055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1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DIT. Bakau Hambawang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3.095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3.025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BLOK D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74.720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38.400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36.320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Basarang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9.231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3.783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5.448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Terusan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8.320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4.507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3.813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Terusan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Tengah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4.242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3.363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879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Tahai (Pangkoh IV)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3.621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2.080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1.541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Belanti I (Pangkoh VII)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3.545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1.701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1.844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Belanti II (Pangkoh VIII)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4.238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3.142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1.096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Anjir Serapat/Pulau Kupang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17.828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9.948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7.880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Tamban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5.204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3.494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1.710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303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nn-N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DIR. Unit Tamban Lupak/Lupak Seberang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5.787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3.738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2.049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DIT.Sei Teras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3.208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1.228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1.979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DIT.Palampai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559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59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DIT.Cemara Labat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3.351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730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2.621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DIT.Batanjung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3.488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471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3.017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2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3963" marR="3963" marT="39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DIT.Kiapak</a:t>
                      </a:r>
                    </a:p>
                  </a:txBody>
                  <a:tcPr marL="3963" marR="3963" marT="3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2.099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156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1.943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2228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164.598 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85.456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79.142 </a:t>
                      </a:r>
                    </a:p>
                  </a:txBody>
                  <a:tcPr marL="3963" marR="3963" marT="3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3963" marR="3963" marT="39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</a:tbl>
          </a:graphicData>
        </a:graphic>
      </p:graphicFrame>
      <p:sp>
        <p:nvSpPr>
          <p:cNvPr id="12" name="object 7"/>
          <p:cNvSpPr txBox="1"/>
          <p:nvPr/>
        </p:nvSpPr>
        <p:spPr>
          <a:xfrm>
            <a:off x="326810" y="6218347"/>
            <a:ext cx="7174402" cy="4416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vert="horz" wrap="square" lIns="0" tIns="10646" rIns="0" bIns="0" rtlCol="0">
            <a:spAutoFit/>
          </a:bodyPr>
          <a:lstStyle/>
          <a:p>
            <a:r>
              <a:rPr lang="en-US" sz="1400" b="1" dirty="0" err="1"/>
              <a:t>Kawasan</a:t>
            </a:r>
            <a:r>
              <a:rPr lang="en-US" sz="1400" b="1" dirty="0"/>
              <a:t> Blok A </a:t>
            </a:r>
            <a:r>
              <a:rPr lang="en-US" sz="1400" b="1" dirty="0" err="1"/>
              <a:t>terdiri</a:t>
            </a:r>
            <a:r>
              <a:rPr lang="en-US" sz="1400" b="1" dirty="0"/>
              <a:t> </a:t>
            </a:r>
            <a:r>
              <a:rPr lang="en-US" sz="1400" b="1" dirty="0" err="1"/>
              <a:t>dari</a:t>
            </a:r>
            <a:r>
              <a:rPr lang="en-US" sz="1400" b="1" dirty="0"/>
              <a:t> </a:t>
            </a:r>
            <a:r>
              <a:rPr lang="en-US" sz="1400" b="1" dirty="0" err="1"/>
              <a:t>beberapa</a:t>
            </a:r>
            <a:r>
              <a:rPr lang="en-US" sz="1400" b="1" dirty="0"/>
              <a:t> 8 (</a:t>
            </a:r>
            <a:r>
              <a:rPr lang="en-US" sz="1400" b="1" dirty="0" err="1"/>
              <a:t>delapan</a:t>
            </a:r>
            <a:r>
              <a:rPr lang="en-US" sz="1400" b="1" dirty="0"/>
              <a:t>) </a:t>
            </a:r>
            <a:r>
              <a:rPr lang="en-US" sz="1400" b="1" dirty="0" err="1"/>
              <a:t>daerah</a:t>
            </a:r>
            <a:r>
              <a:rPr lang="en-US" sz="1400" b="1" dirty="0"/>
              <a:t> </a:t>
            </a:r>
            <a:r>
              <a:rPr lang="en-US" sz="1400" b="1" dirty="0" err="1"/>
              <a:t>irigasi</a:t>
            </a:r>
            <a:r>
              <a:rPr lang="en-US" sz="1400" b="1" dirty="0"/>
              <a:t> </a:t>
            </a:r>
            <a:r>
              <a:rPr lang="en-US" sz="1400" b="1" dirty="0" err="1"/>
              <a:t>rawa</a:t>
            </a:r>
            <a:r>
              <a:rPr lang="en-US" sz="1400" b="1" dirty="0"/>
              <a:t>, </a:t>
            </a:r>
            <a:r>
              <a:rPr lang="en-US" sz="1400" b="1" dirty="0" err="1"/>
              <a:t>dengan</a:t>
            </a:r>
            <a:r>
              <a:rPr lang="en-US" sz="1400" b="1" dirty="0"/>
              <a:t> </a:t>
            </a:r>
            <a:r>
              <a:rPr lang="en-US" sz="1400" b="1" dirty="0" err="1"/>
              <a:t>sisa</a:t>
            </a:r>
            <a:r>
              <a:rPr lang="en-US" sz="1400" b="1" dirty="0"/>
              <a:t> </a:t>
            </a:r>
            <a:r>
              <a:rPr lang="en-US" sz="1400" b="1" dirty="0" err="1"/>
              <a:t>luas</a:t>
            </a:r>
            <a:r>
              <a:rPr lang="en-US" sz="1400" b="1" dirty="0"/>
              <a:t> </a:t>
            </a:r>
            <a:r>
              <a:rPr lang="en-US" sz="1400" b="1" dirty="0" err="1"/>
              <a:t>potensial</a:t>
            </a:r>
            <a:r>
              <a:rPr lang="en-US" sz="1400" b="1" dirty="0"/>
              <a:t> </a:t>
            </a:r>
            <a:r>
              <a:rPr lang="en-US" sz="1400" b="1" dirty="0" err="1"/>
              <a:t>sebesar</a:t>
            </a:r>
            <a:r>
              <a:rPr lang="en-US" sz="1400" b="1" dirty="0"/>
              <a:t> 21.447 ha</a:t>
            </a:r>
          </a:p>
        </p:txBody>
      </p:sp>
    </p:spTree>
    <p:extLst>
      <p:ext uri="{BB962C8B-B14F-4D97-AF65-F5344CB8AC3E}">
        <p14:creationId xmlns:p14="http://schemas.microsoft.com/office/powerpoint/2010/main" val="202667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a) PENETAPAN RAWA (</a:t>
            </a:r>
            <a:r>
              <a:rPr lang="en-GB" dirty="0" err="1"/>
              <a:t>Lanjutan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6" name="TextBox 30"/>
          <p:cNvSpPr txBox="1">
            <a:spLocks/>
          </p:cNvSpPr>
          <p:nvPr/>
        </p:nvSpPr>
        <p:spPr>
          <a:xfrm>
            <a:off x="721151" y="2065014"/>
            <a:ext cx="10055004" cy="3077256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10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(1) 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Peta </a:t>
            </a:r>
            <a:r>
              <a:rPr lang="en-US" sz="18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digunakan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menetapkan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(2)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meliputi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    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a.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lindung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;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atau</a:t>
            </a:r>
            <a:endParaRPr lang="en-US" sz="1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b.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budi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daya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(3)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sebagai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lindung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apabila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memenuhi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kriteria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628650" indent="-274638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terdapat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gambut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kriteria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ditentukan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peraturan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perundang-undangan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bidang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perlindungan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lingkungan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hidup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</a:t>
            </a:r>
          </a:p>
          <a:p>
            <a:pPr indent="354013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berada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hutan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konservasi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hutan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lindung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atau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indent="354013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c.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terdapat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spesies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plasma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nutfah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endemik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dilindungi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75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a) PENETAPAN RAWA (</a:t>
            </a:r>
            <a:r>
              <a:rPr lang="en-GB" dirty="0" err="1"/>
              <a:t>Lanjutan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6169742"/>
            <a:ext cx="12191999" cy="68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gambut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rawa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597" y="2001234"/>
            <a:ext cx="7108403" cy="4168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214"/>
          <a:stretch/>
        </p:blipFill>
        <p:spPr>
          <a:xfrm>
            <a:off x="1" y="2001234"/>
            <a:ext cx="5838212" cy="41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29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a) PENETAPAN RAWA (</a:t>
            </a:r>
            <a:r>
              <a:rPr lang="en-GB" dirty="0" err="1"/>
              <a:t>Lanjutan</a:t>
            </a:r>
            <a:r>
              <a:rPr lang="en-GB" dirty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234"/>
            <a:ext cx="6193919" cy="4168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26" y="2001234"/>
            <a:ext cx="6225974" cy="41685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169742"/>
            <a:ext cx="12191999" cy="68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Rawa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Lindung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Rawa</a:t>
            </a:r>
            <a:r>
              <a:rPr lang="en-US" dirty="0"/>
              <a:t> di Taman Nasional </a:t>
            </a:r>
            <a:r>
              <a:rPr lang="en-US" dirty="0" err="1"/>
              <a:t>Sebangau</a:t>
            </a:r>
            <a:r>
              <a:rPr lang="en-US" dirty="0"/>
              <a:t> - </a:t>
            </a:r>
            <a:r>
              <a:rPr lang="en-US" dirty="0" err="1"/>
              <a:t>Provinsi</a:t>
            </a:r>
            <a:r>
              <a:rPr lang="en-US" dirty="0"/>
              <a:t> Kalimantan Tengah </a:t>
            </a:r>
          </a:p>
        </p:txBody>
      </p:sp>
    </p:spTree>
    <p:extLst>
      <p:ext uri="{BB962C8B-B14F-4D97-AF65-F5344CB8AC3E}">
        <p14:creationId xmlns:p14="http://schemas.microsoft.com/office/powerpoint/2010/main" val="2120990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a) PENETAPAN RAWA (</a:t>
            </a:r>
            <a:r>
              <a:rPr lang="en-GB" dirty="0" err="1"/>
              <a:t>Lanjutan</a:t>
            </a:r>
            <a:r>
              <a:rPr lang="en-GB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01234"/>
            <a:ext cx="6265816" cy="41685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" y="5825614"/>
            <a:ext cx="6265815" cy="103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 indent="-1169988"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endemik</a:t>
            </a:r>
            <a:r>
              <a:rPr lang="en-US" dirty="0"/>
              <a:t>, </a:t>
            </a:r>
            <a:r>
              <a:rPr lang="en-US" dirty="0" err="1"/>
              <a:t>Kuskus</a:t>
            </a:r>
            <a:r>
              <a:rPr lang="en-US" dirty="0"/>
              <a:t> (</a:t>
            </a:r>
            <a:r>
              <a:rPr lang="en-US" dirty="0" err="1"/>
              <a:t>beruang</a:t>
            </a:r>
            <a:r>
              <a:rPr lang="en-US" dirty="0"/>
              <a:t> Sulawesi) yang </a:t>
            </a:r>
            <a:r>
              <a:rPr lang="en-US" dirty="0" err="1"/>
              <a:t>terdapat</a:t>
            </a:r>
            <a:r>
              <a:rPr lang="en-US" dirty="0"/>
              <a:t> di Taman Nasional </a:t>
            </a:r>
            <a:r>
              <a:rPr lang="en-US" dirty="0" err="1"/>
              <a:t>Rawa</a:t>
            </a:r>
            <a:r>
              <a:rPr lang="en-US" dirty="0"/>
              <a:t> </a:t>
            </a:r>
            <a:r>
              <a:rPr lang="en-US" dirty="0" err="1"/>
              <a:t>Aopa</a:t>
            </a:r>
            <a:r>
              <a:rPr lang="en-US" dirty="0"/>
              <a:t> </a:t>
            </a:r>
            <a:r>
              <a:rPr lang="en-US" dirty="0" err="1"/>
              <a:t>Watumehai</a:t>
            </a:r>
            <a:r>
              <a:rPr lang="en-US" dirty="0"/>
              <a:t> di </a:t>
            </a:r>
            <a:r>
              <a:rPr lang="en-US" dirty="0" err="1"/>
              <a:t>Provinsi</a:t>
            </a:r>
            <a:r>
              <a:rPr lang="en-US" dirty="0"/>
              <a:t> Sulawesi Tenggara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16" y="2001235"/>
            <a:ext cx="5926183" cy="3935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65817" y="5825614"/>
            <a:ext cx="5926183" cy="103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endemik</a:t>
            </a:r>
            <a:r>
              <a:rPr lang="en-US" dirty="0"/>
              <a:t>, Orang </a:t>
            </a:r>
            <a:r>
              <a:rPr lang="en-US" dirty="0" err="1"/>
              <a:t>Utan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Taman Nasional </a:t>
            </a:r>
            <a:r>
              <a:rPr lang="en-US" dirty="0" err="1"/>
              <a:t>Tanjung</a:t>
            </a:r>
            <a:r>
              <a:rPr lang="en-US" dirty="0"/>
              <a:t> </a:t>
            </a:r>
            <a:r>
              <a:rPr lang="en-US" dirty="0" err="1"/>
              <a:t>Puting</a:t>
            </a:r>
            <a:r>
              <a:rPr lang="en-US" dirty="0"/>
              <a:t> di </a:t>
            </a:r>
            <a:r>
              <a:rPr lang="en-US" dirty="0" err="1"/>
              <a:t>Provinsi</a:t>
            </a:r>
            <a:r>
              <a:rPr lang="en-US" dirty="0"/>
              <a:t> Kalimantan Tengah</a:t>
            </a:r>
          </a:p>
        </p:txBody>
      </p:sp>
    </p:spTree>
    <p:extLst>
      <p:ext uri="{BB962C8B-B14F-4D97-AF65-F5344CB8AC3E}">
        <p14:creationId xmlns:p14="http://schemas.microsoft.com/office/powerpoint/2010/main" val="3373095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a) PENETAPAN RAWA (</a:t>
            </a:r>
            <a:r>
              <a:rPr lang="en-GB" dirty="0" err="1"/>
              <a:t>Lanjutan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6" name="TextBox 30"/>
          <p:cNvSpPr txBox="1">
            <a:spLocks/>
          </p:cNvSpPr>
          <p:nvPr/>
        </p:nvSpPr>
        <p:spPr>
          <a:xfrm>
            <a:off x="721151" y="2183001"/>
            <a:ext cx="10055004" cy="3647527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11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(1)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sebagaimana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dimaksud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10,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(2)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hal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628650" indent="-274638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terdapat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gambut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berada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kawasan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hutan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penetapan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dilakukan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berdasarkan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rekomendasi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teknis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diberikan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menyelenggarakan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urusan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pemerintahan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bidang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perlindungan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lingkungan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hidup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atau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628650" indent="-274638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berada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kawasan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hutan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penetapan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dilakukan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berdasarkan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rekomendasi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teknis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menyelenggarakan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urusan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pemerintahan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bidang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kehutanan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(3)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Hasil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penetapan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sebagaimana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dimaksud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ayat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(1),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dicantumkan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rencana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tata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ruang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wilayah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provinsi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kabupaten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kota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bersangkutan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052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a) PENETAPAN RAWA (</a:t>
            </a:r>
            <a:r>
              <a:rPr lang="en-GB" dirty="0" err="1"/>
              <a:t>Lanjutan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6" name="TextBox 30"/>
          <p:cNvSpPr txBox="1">
            <a:spLocks/>
          </p:cNvSpPr>
          <p:nvPr/>
        </p:nvSpPr>
        <p:spPr>
          <a:xfrm>
            <a:off x="111550" y="2104343"/>
            <a:ext cx="12080450" cy="3952328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12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(1)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lindung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diubah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menjadi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budi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daya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bukan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(2)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Perubahan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dilakukan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apabila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 indent="354013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kriteria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sebagaimana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dimaksud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ayat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(3),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terpenuhi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</a:t>
            </a:r>
          </a:p>
          <a:p>
            <a:pPr indent="354013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terjadi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perubahan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rencana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tata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ruang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wilayah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indent="354013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c.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terjadi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perubahan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pola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rencana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sumber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daya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air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wilayah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sungai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(3)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Perubahan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(4)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hal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penetapan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perubahan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628650" indent="-274638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terdapat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gambut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berada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kawasan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hutan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perubahan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berdasarkan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rekomendasi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teknis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diberikan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menyelenggarakan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urusan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pemerintahan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bidang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perlindungan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lingkungan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hidup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atau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628650" indent="-274638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berada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kawasan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hutan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perubahan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berdasarkan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rekomendasi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teknis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menyelenggarakan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urusan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pemerintahan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bidang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kehutanan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839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B) PENGELOLAAN RAWA</a:t>
            </a:r>
            <a:endParaRPr lang="en-US" dirty="0"/>
          </a:p>
        </p:txBody>
      </p:sp>
      <p:sp>
        <p:nvSpPr>
          <p:cNvPr id="5" name="TextBox 50"/>
          <p:cNvSpPr txBox="1">
            <a:spLocks noGrp="1"/>
          </p:cNvSpPr>
          <p:nvPr>
            <p:ph idx="1"/>
          </p:nvPr>
        </p:nvSpPr>
        <p:spPr>
          <a:xfrm>
            <a:off x="124223" y="2045349"/>
            <a:ext cx="6030769" cy="351970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IT" sz="1800" b="1" dirty="0">
                <a:latin typeface="Bookman Old Style" panose="02050604050505020204" pitchFamily="18" charset="0"/>
              </a:rPr>
              <a:t>Pasal 2 </a:t>
            </a:r>
          </a:p>
          <a:p>
            <a:pPr>
              <a:buNone/>
            </a:pPr>
            <a:r>
              <a:rPr lang="it-IT" sz="1800" dirty="0">
                <a:latin typeface="Bookman Old Style" panose="02050604050505020204" pitchFamily="18" charset="0"/>
              </a:rPr>
              <a:t>Ruang lingkup Peraturan Menteri ini meliputi: </a:t>
            </a: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a. </a:t>
            </a:r>
            <a:r>
              <a:rPr lang="en-US" sz="1800" dirty="0" err="1">
                <a:latin typeface="Bookman Old Style" panose="02050604050505020204" pitchFamily="18" charset="0"/>
              </a:rPr>
              <a:t>penetapan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(Bab II); </a:t>
            </a:r>
          </a:p>
          <a:p>
            <a:pPr>
              <a:buNone/>
            </a:pP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b.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(Bab III); </a:t>
            </a: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c. </a:t>
            </a:r>
            <a:r>
              <a:rPr lang="en-US" sz="1800" dirty="0" err="1">
                <a:latin typeface="Bookman Old Style" panose="02050604050505020204" pitchFamily="18" charset="0"/>
              </a:rPr>
              <a:t>sistem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informasi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; </a:t>
            </a:r>
          </a:p>
          <a:p>
            <a:pPr>
              <a:buNone/>
            </a:pPr>
            <a:r>
              <a:rPr lang="nl-NL" sz="1800" dirty="0">
                <a:latin typeface="Bookman Old Style" panose="02050604050505020204" pitchFamily="18" charset="0"/>
              </a:rPr>
              <a:t>d. perizinan dan pengawasan; dan </a:t>
            </a:r>
          </a:p>
          <a:p>
            <a:pPr>
              <a:buNone/>
            </a:pPr>
            <a:r>
              <a:rPr lang="en-US" sz="1800" dirty="0">
                <a:latin typeface="Bookman Old Style" panose="02050604050505020204" pitchFamily="18" charset="0"/>
              </a:rPr>
              <a:t>e. </a:t>
            </a:r>
            <a:r>
              <a:rPr lang="en-US" sz="1800" dirty="0" err="1">
                <a:latin typeface="Bookman Old Style" panose="02050604050505020204" pitchFamily="18" charset="0"/>
              </a:rPr>
              <a:t>pemberdayaan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masyarakat</a:t>
            </a:r>
            <a:r>
              <a:rPr lang="en-US" sz="1800" dirty="0">
                <a:latin typeface="Bookman Old Style" panose="020506040505050202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6" name="TextBox 30"/>
          <p:cNvSpPr txBox="1">
            <a:spLocks/>
          </p:cNvSpPr>
          <p:nvPr/>
        </p:nvSpPr>
        <p:spPr>
          <a:xfrm>
            <a:off x="6692173" y="2045349"/>
            <a:ext cx="4998382" cy="3450613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b="1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3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sz="1800" kern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(1)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sebagai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sumber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air,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dikuasai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oleh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negara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dikelola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secara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menyeluruh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terpadu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berwawasan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lingkungan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tujuan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mewujudkan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kemanfaatan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fungsi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berkelanjutan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mewujudkan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kesejahteraan</a:t>
            </a:r>
            <a:r>
              <a:rPr lang="en-US" sz="18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masyarakat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  <a:endParaRPr lang="en-US" sz="18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2793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B) PENGELOLAAN RAWA (</a:t>
            </a:r>
            <a:r>
              <a:rPr lang="en-GB" dirty="0" err="1"/>
              <a:t>lanjutan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5" name="TextBox 50"/>
          <p:cNvSpPr txBox="1">
            <a:spLocks noGrp="1"/>
          </p:cNvSpPr>
          <p:nvPr>
            <p:ph idx="1"/>
          </p:nvPr>
        </p:nvSpPr>
        <p:spPr>
          <a:xfrm>
            <a:off x="124223" y="2045349"/>
            <a:ext cx="6030769" cy="351970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Pasal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(1)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Pengelolaan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rawa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dilakukan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oleh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Menteri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rawa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berada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wilayah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sungai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lintas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provinsi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wilayah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sungai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lintas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negara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wilayah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sungai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strategis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nasional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gubernur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rawa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berada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wilayah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sungai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lintas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kabupaten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/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kota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;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bupati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/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walikota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rawa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berada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wilayah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sungai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dalam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satu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kabupaten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/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kota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(2)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Pengelolaan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rawa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dilakukan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rencana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pengelolaan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sumber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air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wilayah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sungai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telah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ditetapkan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30"/>
          <p:cNvSpPr txBox="1">
            <a:spLocks/>
          </p:cNvSpPr>
          <p:nvPr/>
        </p:nvSpPr>
        <p:spPr>
          <a:xfrm>
            <a:off x="6692173" y="2045349"/>
            <a:ext cx="4998382" cy="3450613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800" b="1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15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(1) </a:t>
            </a:r>
            <a:r>
              <a:rPr lang="en-US" sz="1800" kern="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800" kern="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u="sng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meliputi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kern="0" dirty="0">
                <a:solidFill>
                  <a:srgbClr val="5B9BD5"/>
                </a:solidFill>
                <a:latin typeface="Bookman Old Style" panose="02050604050505020204" pitchFamily="18" charset="0"/>
              </a:rPr>
              <a:t>a. </a:t>
            </a:r>
            <a:r>
              <a:rPr lang="en-US" sz="1800" b="1" kern="0" dirty="0" err="1">
                <a:solidFill>
                  <a:srgbClr val="5B9BD5"/>
                </a:solidFill>
                <a:latin typeface="Bookman Old Style" panose="02050604050505020204" pitchFamily="18" charset="0"/>
              </a:rPr>
              <a:t>konservasi</a:t>
            </a:r>
            <a:r>
              <a:rPr lang="en-US" sz="1800" b="1" kern="0" dirty="0">
                <a:solidFill>
                  <a:srgbClr val="5B9BD5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5B9BD5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kern="0" dirty="0">
                <a:solidFill>
                  <a:srgbClr val="5B9BD5"/>
                </a:solidFill>
                <a:latin typeface="Bookman Old Style" panose="020506040505050202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kern="0" dirty="0">
                <a:solidFill>
                  <a:srgbClr val="5B9BD5"/>
                </a:solidFill>
                <a:latin typeface="Bookman Old Style" panose="02050604050505020204" pitchFamily="18" charset="0"/>
              </a:rPr>
              <a:t>b.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pengembangan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kern="0" dirty="0">
                <a:solidFill>
                  <a:srgbClr val="5B9BD5"/>
                </a:solidFill>
                <a:latin typeface="Bookman Old Style" panose="02050604050505020204" pitchFamily="18" charset="0"/>
              </a:rPr>
              <a:t>c. </a:t>
            </a:r>
            <a:r>
              <a:rPr lang="en-US" sz="1800" b="1" kern="0" dirty="0" err="1">
                <a:solidFill>
                  <a:srgbClr val="5B9BD5"/>
                </a:solidFill>
                <a:latin typeface="Bookman Old Style" panose="02050604050505020204" pitchFamily="18" charset="0"/>
              </a:rPr>
              <a:t>pengendalian</a:t>
            </a:r>
            <a:r>
              <a:rPr lang="en-US" sz="1800" b="1" kern="0" dirty="0">
                <a:solidFill>
                  <a:srgbClr val="5B9BD5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5B9BD5"/>
                </a:solidFill>
                <a:latin typeface="Bookman Old Style" panose="02050604050505020204" pitchFamily="18" charset="0"/>
              </a:rPr>
              <a:t>daya</a:t>
            </a:r>
            <a:r>
              <a:rPr lang="en-US" sz="1800" b="1" kern="0" dirty="0">
                <a:solidFill>
                  <a:srgbClr val="5B9BD5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5B9BD5"/>
                </a:solidFill>
                <a:latin typeface="Bookman Old Style" panose="02050604050505020204" pitchFamily="18" charset="0"/>
              </a:rPr>
              <a:t>rusak</a:t>
            </a:r>
            <a:r>
              <a:rPr lang="en-US" sz="1800" b="1" kern="0" dirty="0">
                <a:solidFill>
                  <a:srgbClr val="5B9BD5"/>
                </a:solidFill>
                <a:latin typeface="Bookman Old Style" panose="02050604050505020204" pitchFamily="18" charset="0"/>
              </a:rPr>
              <a:t> air </a:t>
            </a:r>
            <a:r>
              <a:rPr lang="en-US" sz="1800" b="1" kern="0" dirty="0" err="1">
                <a:solidFill>
                  <a:srgbClr val="5B9BD5"/>
                </a:solidFill>
                <a:latin typeface="Bookman Old Style" panose="02050604050505020204" pitchFamily="18" charset="0"/>
              </a:rPr>
              <a:t>pada</a:t>
            </a:r>
            <a:r>
              <a:rPr lang="en-US" sz="1800" b="1" kern="0" dirty="0">
                <a:solidFill>
                  <a:srgbClr val="5B9BD5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5B9BD5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b="1" kern="0" dirty="0">
                <a:solidFill>
                  <a:srgbClr val="5B9BD5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sz="1800" kern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(2)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Pengelolaan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Rawa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u="sng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dilakukan</a:t>
            </a:r>
            <a:r>
              <a:rPr lang="en-US" sz="1800" b="1" u="sng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u="sng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dengan</a:t>
            </a:r>
            <a:endParaRPr lang="en-US" sz="1800" b="1" u="sng" kern="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u="sng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tahapan</a:t>
            </a:r>
            <a:r>
              <a:rPr lang="en-US" sz="18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a.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perencanaan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b.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pelaksanaan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kegiatan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;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endParaRPr lang="en-US" sz="1800" b="1" kern="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c.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pemantauan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evaluasi</a:t>
            </a:r>
            <a:r>
              <a:rPr lang="en-US" sz="1800" b="1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sz="18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513" y="5687557"/>
            <a:ext cx="1134304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dirty="0"/>
              <a:t>PASAL-PASAL SELANJUTNYA TERKAIT PERMEN PUPR 29/2015 AKAN DIREVIU MELALUI PERANGKAT MS.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46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 UJIAN</a:t>
            </a:r>
            <a:endParaRPr lang="en-US" dirty="0"/>
          </a:p>
        </p:txBody>
      </p:sp>
      <p:sp>
        <p:nvSpPr>
          <p:cNvPr id="13" name="TextBox 110"/>
          <p:cNvSpPr txBox="1"/>
          <p:nvPr/>
        </p:nvSpPr>
        <p:spPr>
          <a:xfrm>
            <a:off x="1166442" y="2075605"/>
            <a:ext cx="9698203" cy="3804086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memakai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MS. Excel,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buat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Reviu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terkait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: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BAB IV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SISTEM INFORMASI RAWA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(PASAL 49 HINGGA PASAL 53)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354013" lvl="0" indent="-354013"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2)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Hitung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berapa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jumlah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: Bab,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Bagian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Paragraf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terdapat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Permen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PUPR No. 29/2015 ?</a:t>
            </a:r>
          </a:p>
          <a:p>
            <a:pPr marL="354013" lvl="0" indent="-354013"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3) Kapan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Permen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PUPR No. 29/2015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kapan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diundangkan</a:t>
            </a:r>
            <a:r>
              <a:rPr lang="en-US" sz="2400" kern="0" dirty="0">
                <a:solidFill>
                  <a:srgbClr val="000000"/>
                </a:solidFill>
                <a:latin typeface="Bookman Old Style" panose="02050604050505020204" pitchFamily="18" charset="0"/>
              </a:rPr>
              <a:t>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06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103314"/>
            <a:ext cx="12182169" cy="498285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sz="1600" b="1" dirty="0" err="1">
                <a:solidFill>
                  <a:srgbClr val="FF0000"/>
                </a:solidFill>
              </a:rPr>
              <a:t>Sistem</a:t>
            </a:r>
            <a:r>
              <a:rPr lang="en-GB" sz="1600" dirty="0"/>
              <a:t>: </a:t>
            </a:r>
            <a:r>
              <a:rPr lang="en-US" sz="1600" dirty="0" err="1"/>
              <a:t>perangkat</a:t>
            </a:r>
            <a:r>
              <a:rPr lang="en-US" sz="1600" dirty="0"/>
              <a:t> </a:t>
            </a:r>
            <a:r>
              <a:rPr lang="en-US" sz="1600" dirty="0" err="1"/>
              <a:t>unsur</a:t>
            </a:r>
            <a:r>
              <a:rPr lang="en-US" sz="1600" dirty="0"/>
              <a:t> yang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teratur</a:t>
            </a:r>
            <a:r>
              <a:rPr lang="en-US" sz="1600" dirty="0"/>
              <a:t>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berkaitan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totalitas</a:t>
            </a:r>
            <a:r>
              <a:rPr lang="en-US" sz="1600" dirty="0"/>
              <a:t> </a:t>
            </a:r>
            <a:r>
              <a:rPr lang="en-GB" sz="1600" dirty="0"/>
              <a:t>[</a:t>
            </a:r>
            <a:r>
              <a:rPr lang="en-GB" sz="1600" dirty="0">
                <a:solidFill>
                  <a:srgbClr val="0070C0"/>
                </a:solidFill>
              </a:rPr>
              <a:t>KBBI/</a:t>
            </a:r>
            <a:r>
              <a:rPr lang="en-GB" sz="1600" dirty="0" err="1">
                <a:solidFill>
                  <a:srgbClr val="0070C0"/>
                </a:solidFill>
              </a:rPr>
              <a:t>Kamus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Besar</a:t>
            </a:r>
            <a:r>
              <a:rPr lang="en-GB" sz="1600" dirty="0">
                <a:solidFill>
                  <a:srgbClr val="0070C0"/>
                </a:solidFill>
              </a:rPr>
              <a:t> Bahasa Indonesia</a:t>
            </a:r>
            <a:r>
              <a:rPr lang="en-GB" sz="1600" dirty="0"/>
              <a:t>];</a:t>
            </a:r>
            <a:r>
              <a:rPr lang="en-US" sz="1600" dirty="0"/>
              <a:t> 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b="1" dirty="0" err="1">
                <a:solidFill>
                  <a:srgbClr val="FF0000"/>
                </a:solidFill>
              </a:rPr>
              <a:t>Sumber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Daya</a:t>
            </a:r>
            <a:r>
              <a:rPr lang="en-GB" sz="1600" b="1" dirty="0">
                <a:solidFill>
                  <a:srgbClr val="FF0000"/>
                </a:solidFill>
              </a:rPr>
              <a:t> Air:  </a:t>
            </a:r>
            <a:r>
              <a:rPr lang="en-GB" sz="1600" dirty="0" err="1"/>
              <a:t>adalah</a:t>
            </a:r>
            <a:r>
              <a:rPr lang="en-GB" sz="1600" dirty="0"/>
              <a:t> air, </a:t>
            </a:r>
            <a:r>
              <a:rPr lang="en-GB" sz="1600" dirty="0" err="1"/>
              <a:t>sumber</a:t>
            </a:r>
            <a:r>
              <a:rPr lang="en-GB" sz="1600" dirty="0"/>
              <a:t> air,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daya</a:t>
            </a:r>
            <a:r>
              <a:rPr lang="en-GB" sz="1600" dirty="0"/>
              <a:t> air yang </a:t>
            </a:r>
            <a:r>
              <a:rPr lang="en-GB" sz="1600" dirty="0" err="1"/>
              <a:t>terkandung</a:t>
            </a:r>
            <a:r>
              <a:rPr lang="en-GB" sz="1600" dirty="0"/>
              <a:t> di </a:t>
            </a:r>
            <a:r>
              <a:rPr lang="en-GB" sz="1600" dirty="0" err="1"/>
              <a:t>dalamnya</a:t>
            </a:r>
            <a:r>
              <a:rPr lang="en-GB" sz="1600" dirty="0"/>
              <a:t> [</a:t>
            </a:r>
            <a:r>
              <a:rPr lang="en-GB" sz="1600" dirty="0">
                <a:solidFill>
                  <a:srgbClr val="0070C0"/>
                </a:solidFill>
              </a:rPr>
              <a:t>UU No. 17 </a:t>
            </a:r>
            <a:r>
              <a:rPr lang="en-GB" sz="1600" dirty="0" err="1">
                <a:solidFill>
                  <a:srgbClr val="0070C0"/>
                </a:solidFill>
              </a:rPr>
              <a:t>tahun</a:t>
            </a:r>
            <a:r>
              <a:rPr lang="en-GB" sz="1600" dirty="0">
                <a:solidFill>
                  <a:srgbClr val="0070C0"/>
                </a:solidFill>
              </a:rPr>
              <a:t> 2019 </a:t>
            </a:r>
            <a:r>
              <a:rPr lang="en-GB" sz="1600" dirty="0" err="1">
                <a:solidFill>
                  <a:srgbClr val="0070C0"/>
                </a:solidFill>
              </a:rPr>
              <a:t>tentang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Sumber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Daya</a:t>
            </a:r>
            <a:r>
              <a:rPr lang="en-GB" sz="1600" dirty="0">
                <a:solidFill>
                  <a:srgbClr val="0070C0"/>
                </a:solidFill>
              </a:rPr>
              <a:t> Air</a:t>
            </a:r>
            <a:r>
              <a:rPr lang="en-GB" sz="1600" dirty="0"/>
              <a:t>]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 dirty="0" err="1">
                <a:solidFill>
                  <a:srgbClr val="FF0000"/>
                </a:solidFill>
              </a:rPr>
              <a:t>Irigasi</a:t>
            </a:r>
            <a:r>
              <a:rPr lang="en-GB" sz="1600" dirty="0"/>
              <a:t>: </a:t>
            </a:r>
            <a:r>
              <a:rPr lang="es-ES" sz="1600" dirty="0" err="1"/>
              <a:t>usaha</a:t>
            </a:r>
            <a:r>
              <a:rPr lang="es-ES" sz="1600" dirty="0"/>
              <a:t> </a:t>
            </a:r>
            <a:r>
              <a:rPr lang="es-ES" sz="1600" dirty="0" err="1"/>
              <a:t>penyediaan</a:t>
            </a:r>
            <a:r>
              <a:rPr lang="es-ES" sz="1600" dirty="0"/>
              <a:t>, </a:t>
            </a:r>
            <a:r>
              <a:rPr lang="es-ES" sz="1600" dirty="0" err="1"/>
              <a:t>pengaturan</a:t>
            </a:r>
            <a:r>
              <a:rPr lang="es-ES" sz="1600" dirty="0"/>
              <a:t>, dan </a:t>
            </a:r>
            <a:r>
              <a:rPr lang="es-ES" sz="1600" dirty="0" err="1"/>
              <a:t>pembuangan</a:t>
            </a:r>
            <a:r>
              <a:rPr lang="es-ES" sz="1600" dirty="0"/>
              <a:t> air </a:t>
            </a:r>
            <a:r>
              <a:rPr lang="es-ES" sz="1600" dirty="0" err="1"/>
              <a:t>irigasi</a:t>
            </a:r>
            <a:r>
              <a:rPr lang="es-E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menunjang</a:t>
            </a:r>
            <a:r>
              <a:rPr lang="en-US" sz="1600" dirty="0"/>
              <a:t> </a:t>
            </a:r>
            <a:r>
              <a:rPr lang="en-US" sz="1600" dirty="0" err="1"/>
              <a:t>pertanian</a:t>
            </a:r>
            <a:r>
              <a:rPr lang="en-US" sz="1600" dirty="0"/>
              <a:t> yang </a:t>
            </a:r>
            <a:r>
              <a:rPr lang="en-US" sz="1600" dirty="0" err="1"/>
              <a:t>jenisnya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irigasi</a:t>
            </a:r>
            <a:r>
              <a:rPr lang="en-US" sz="1600" dirty="0"/>
              <a:t> </a:t>
            </a:r>
            <a:r>
              <a:rPr lang="en-US" sz="1600" dirty="0" err="1"/>
              <a:t>permukaan</a:t>
            </a:r>
            <a:r>
              <a:rPr lang="en-US" sz="1600" dirty="0"/>
              <a:t>, </a:t>
            </a:r>
            <a:r>
              <a:rPr lang="en-US" sz="1600" dirty="0" err="1"/>
              <a:t>irigasi</a:t>
            </a:r>
            <a:r>
              <a:rPr lang="en-US" sz="1600" dirty="0"/>
              <a:t> </a:t>
            </a:r>
            <a:r>
              <a:rPr lang="en-US" sz="1600" dirty="0" err="1"/>
              <a:t>rawa</a:t>
            </a:r>
            <a:r>
              <a:rPr lang="en-US" sz="1600" dirty="0"/>
              <a:t>, </a:t>
            </a:r>
            <a:r>
              <a:rPr lang="en-US" sz="1600" dirty="0" err="1"/>
              <a:t>irigasi</a:t>
            </a:r>
            <a:r>
              <a:rPr lang="en-US" sz="1600" dirty="0"/>
              <a:t> air </a:t>
            </a:r>
            <a:r>
              <a:rPr lang="en-US" sz="1600" dirty="0" err="1"/>
              <a:t>bawah</a:t>
            </a:r>
            <a:r>
              <a:rPr lang="en-US" sz="1600" dirty="0"/>
              <a:t> </a:t>
            </a:r>
            <a:r>
              <a:rPr lang="en-US" sz="1600" dirty="0" err="1"/>
              <a:t>tanah</a:t>
            </a:r>
            <a:r>
              <a:rPr lang="en-US" sz="1600" dirty="0"/>
              <a:t>, </a:t>
            </a:r>
            <a:r>
              <a:rPr lang="en-US" sz="1600" dirty="0" err="1"/>
              <a:t>irigasi</a:t>
            </a:r>
            <a:r>
              <a:rPr lang="en-US" sz="1600" dirty="0"/>
              <a:t> </a:t>
            </a:r>
            <a:r>
              <a:rPr lang="en-US" sz="1600" dirty="0" err="1"/>
              <a:t>pompa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irigasi</a:t>
            </a:r>
            <a:r>
              <a:rPr lang="en-US" sz="1600" dirty="0"/>
              <a:t> </a:t>
            </a:r>
            <a:r>
              <a:rPr lang="en-US" sz="1600" dirty="0" err="1"/>
              <a:t>tambak</a:t>
            </a:r>
            <a:r>
              <a:rPr lang="en-US" sz="1600" dirty="0"/>
              <a:t> [</a:t>
            </a:r>
            <a:r>
              <a:rPr lang="en-US" sz="1600" dirty="0" err="1">
                <a:solidFill>
                  <a:srgbClr val="0070C0"/>
                </a:solidFill>
              </a:rPr>
              <a:t>Permen</a:t>
            </a:r>
            <a:r>
              <a:rPr lang="en-US" sz="1600" dirty="0">
                <a:solidFill>
                  <a:srgbClr val="0070C0"/>
                </a:solidFill>
              </a:rPr>
              <a:t> PUPR 30/PRT/M/2015 </a:t>
            </a:r>
            <a:r>
              <a:rPr lang="en-US" sz="1600" dirty="0" err="1">
                <a:solidFill>
                  <a:srgbClr val="0070C0"/>
                </a:solidFill>
              </a:rPr>
              <a:t>Ttg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Pengembangan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Pengelolaan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Sistem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Irigasi</a:t>
            </a:r>
            <a:r>
              <a:rPr lang="en-US" sz="1600" dirty="0"/>
              <a:t>]</a:t>
            </a: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b="1" dirty="0" err="1">
                <a:solidFill>
                  <a:srgbClr val="FF0000"/>
                </a:solidFill>
              </a:rPr>
              <a:t>Rawa</a:t>
            </a:r>
            <a:r>
              <a:rPr lang="en-GB" sz="1600" dirty="0"/>
              <a:t>: </a:t>
            </a:r>
            <a:r>
              <a:rPr lang="en-GB" sz="1600" dirty="0" err="1"/>
              <a:t>wadah</a:t>
            </a:r>
            <a:r>
              <a:rPr lang="en-GB" sz="1600" dirty="0"/>
              <a:t> air </a:t>
            </a:r>
            <a:r>
              <a:rPr lang="en-GB" sz="1600" dirty="0" err="1"/>
              <a:t>beserta</a:t>
            </a:r>
            <a:r>
              <a:rPr lang="en-GB" sz="1600" dirty="0"/>
              <a:t> air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daya</a:t>
            </a:r>
            <a:r>
              <a:rPr lang="en-GB" sz="1600" dirty="0"/>
              <a:t> air yang </a:t>
            </a:r>
            <a:r>
              <a:rPr lang="en-GB" sz="1600" dirty="0" err="1"/>
              <a:t>terkandung</a:t>
            </a:r>
            <a:r>
              <a:rPr lang="en-GB" sz="1600" dirty="0"/>
              <a:t> di </a:t>
            </a:r>
            <a:r>
              <a:rPr lang="en-GB" sz="1600" dirty="0" err="1"/>
              <a:t>dalamnya</a:t>
            </a:r>
            <a:r>
              <a:rPr lang="en-GB" sz="1600" dirty="0"/>
              <a:t>, </a:t>
            </a:r>
            <a:r>
              <a:rPr lang="en-GB" sz="1600" dirty="0" err="1"/>
              <a:t>tergenang</a:t>
            </a:r>
            <a:r>
              <a:rPr lang="en-GB" sz="1600" dirty="0"/>
              <a:t> </a:t>
            </a:r>
            <a:r>
              <a:rPr lang="en-GB" sz="1600" dirty="0" err="1"/>
              <a:t>secara</a:t>
            </a:r>
            <a:r>
              <a:rPr lang="en-GB" sz="1600" dirty="0"/>
              <a:t> </a:t>
            </a:r>
            <a:r>
              <a:rPr lang="en-GB" sz="1600" dirty="0" err="1"/>
              <a:t>terus</a:t>
            </a:r>
            <a:r>
              <a:rPr lang="en-GB" sz="1600" dirty="0"/>
              <a:t> </a:t>
            </a:r>
            <a:r>
              <a:rPr lang="en-GB" sz="1600" dirty="0" err="1"/>
              <a:t>menerus</a:t>
            </a:r>
            <a:r>
              <a:rPr lang="en-GB" sz="1600" dirty="0"/>
              <a:t> </a:t>
            </a:r>
            <a:r>
              <a:rPr lang="en-GB" sz="1600" dirty="0" err="1"/>
              <a:t>atau</a:t>
            </a:r>
            <a:r>
              <a:rPr lang="en-GB" sz="1600" dirty="0"/>
              <a:t> </a:t>
            </a:r>
            <a:r>
              <a:rPr lang="en-GB" sz="1600" dirty="0" err="1"/>
              <a:t>musiman</a:t>
            </a:r>
            <a:r>
              <a:rPr lang="en-GB" sz="1600" dirty="0"/>
              <a:t>, </a:t>
            </a:r>
            <a:r>
              <a:rPr lang="en-GB" sz="1600" dirty="0" err="1"/>
              <a:t>terbentuk</a:t>
            </a:r>
            <a:r>
              <a:rPr lang="en-GB" sz="1600" dirty="0"/>
              <a:t> </a:t>
            </a:r>
            <a:r>
              <a:rPr lang="en-GB" sz="1600" dirty="0" err="1"/>
              <a:t>secara</a:t>
            </a:r>
            <a:r>
              <a:rPr lang="en-GB" sz="1600" dirty="0"/>
              <a:t> </a:t>
            </a:r>
            <a:r>
              <a:rPr lang="en-GB" sz="1600" dirty="0" err="1"/>
              <a:t>alami</a:t>
            </a:r>
            <a:r>
              <a:rPr lang="en-GB" sz="1600" dirty="0"/>
              <a:t> di </a:t>
            </a:r>
            <a:r>
              <a:rPr lang="en-GB" sz="1600" dirty="0" err="1"/>
              <a:t>lahan</a:t>
            </a:r>
            <a:r>
              <a:rPr lang="en-GB" sz="1600" dirty="0"/>
              <a:t> yang </a:t>
            </a:r>
            <a:r>
              <a:rPr lang="en-GB" sz="1600" dirty="0" err="1"/>
              <a:t>relatif</a:t>
            </a:r>
            <a:r>
              <a:rPr lang="en-GB" sz="1600" dirty="0"/>
              <a:t> </a:t>
            </a:r>
            <a:r>
              <a:rPr lang="en-GB" sz="1600" dirty="0" err="1"/>
              <a:t>datar</a:t>
            </a:r>
            <a:r>
              <a:rPr lang="en-GB" sz="1600" dirty="0"/>
              <a:t> </a:t>
            </a:r>
            <a:r>
              <a:rPr lang="en-GB" sz="1600" dirty="0" err="1"/>
              <a:t>atau</a:t>
            </a:r>
            <a:r>
              <a:rPr lang="en-GB" sz="1600" dirty="0"/>
              <a:t> </a:t>
            </a:r>
            <a:r>
              <a:rPr lang="en-GB" sz="1600" dirty="0" err="1"/>
              <a:t>cekung</a:t>
            </a:r>
            <a:r>
              <a:rPr lang="en-GB" sz="1600" dirty="0"/>
              <a:t> </a:t>
            </a:r>
            <a:r>
              <a:rPr lang="en-GB" sz="1600" dirty="0" err="1"/>
              <a:t>dengan</a:t>
            </a:r>
            <a:r>
              <a:rPr lang="en-GB" sz="1600" dirty="0"/>
              <a:t> </a:t>
            </a:r>
            <a:r>
              <a:rPr lang="en-GB" sz="1600" dirty="0" err="1"/>
              <a:t>endapan</a:t>
            </a:r>
            <a:r>
              <a:rPr lang="en-GB" sz="1600" dirty="0"/>
              <a:t> mineral </a:t>
            </a:r>
            <a:r>
              <a:rPr lang="en-GB" sz="1600" dirty="0" err="1"/>
              <a:t>atau</a:t>
            </a:r>
            <a:r>
              <a:rPr lang="en-GB" sz="1600" dirty="0"/>
              <a:t> </a:t>
            </a:r>
            <a:r>
              <a:rPr lang="en-GB" sz="1600" dirty="0" err="1"/>
              <a:t>gambut</a:t>
            </a:r>
            <a:r>
              <a:rPr lang="en-GB" sz="1600" dirty="0"/>
              <a:t>,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ditumbuhi</a:t>
            </a:r>
            <a:r>
              <a:rPr lang="en-GB" sz="1600" dirty="0"/>
              <a:t> </a:t>
            </a:r>
            <a:r>
              <a:rPr lang="en-GB" sz="1600" dirty="0" err="1"/>
              <a:t>vegetasi</a:t>
            </a:r>
            <a:r>
              <a:rPr lang="en-GB" sz="1600" dirty="0"/>
              <a:t>, yang </a:t>
            </a:r>
            <a:r>
              <a:rPr lang="en-GB" sz="1600" dirty="0" err="1"/>
              <a:t>merupakan</a:t>
            </a:r>
            <a:r>
              <a:rPr lang="en-GB" sz="1600" dirty="0"/>
              <a:t> </a:t>
            </a:r>
            <a:r>
              <a:rPr lang="en-GB" sz="1600" dirty="0" err="1"/>
              <a:t>suatu</a:t>
            </a:r>
            <a:r>
              <a:rPr lang="en-GB" sz="1600" dirty="0"/>
              <a:t> </a:t>
            </a:r>
            <a:r>
              <a:rPr lang="en-GB" sz="1600" dirty="0" err="1"/>
              <a:t>ekosistem</a:t>
            </a:r>
            <a:r>
              <a:rPr lang="en-GB" sz="1600" dirty="0"/>
              <a:t> </a:t>
            </a:r>
            <a:r>
              <a:rPr lang="en-US" sz="1600" dirty="0"/>
              <a:t>[</a:t>
            </a:r>
            <a:r>
              <a:rPr lang="en-US" sz="1600" dirty="0" err="1">
                <a:solidFill>
                  <a:srgbClr val="0070C0"/>
                </a:solidFill>
              </a:rPr>
              <a:t>Permen</a:t>
            </a:r>
            <a:r>
              <a:rPr lang="en-US" sz="1600" dirty="0">
                <a:solidFill>
                  <a:srgbClr val="0070C0"/>
                </a:solidFill>
              </a:rPr>
              <a:t> PUPR 29/PRT/M/2015 </a:t>
            </a:r>
            <a:r>
              <a:rPr lang="en-US" sz="1600" dirty="0" err="1">
                <a:solidFill>
                  <a:srgbClr val="0070C0"/>
                </a:solidFill>
              </a:rPr>
              <a:t>Ttg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Rawa</a:t>
            </a:r>
            <a:r>
              <a:rPr lang="en-US" sz="1600" dirty="0"/>
              <a:t>]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b="1" dirty="0" err="1">
                <a:solidFill>
                  <a:srgbClr val="FF0000"/>
                </a:solidFill>
              </a:rPr>
              <a:t>Irigasi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Rawa</a:t>
            </a:r>
            <a:r>
              <a:rPr lang="en-GB" sz="1600" dirty="0"/>
              <a:t>: </a:t>
            </a:r>
            <a:r>
              <a:rPr lang="en-GB" sz="1600" dirty="0" err="1"/>
              <a:t>usaha</a:t>
            </a:r>
            <a:r>
              <a:rPr lang="en-GB" sz="1600" dirty="0"/>
              <a:t> </a:t>
            </a:r>
            <a:r>
              <a:rPr lang="en-GB" sz="1600" dirty="0" err="1"/>
              <a:t>penyediaan</a:t>
            </a:r>
            <a:r>
              <a:rPr lang="en-GB" sz="1600" dirty="0"/>
              <a:t>, </a:t>
            </a:r>
            <a:r>
              <a:rPr lang="en-GB" sz="1600" dirty="0" err="1"/>
              <a:t>pengaturan</a:t>
            </a:r>
            <a:r>
              <a:rPr lang="en-GB" sz="1600" dirty="0"/>
              <a:t>,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pembuangan</a:t>
            </a:r>
            <a:r>
              <a:rPr lang="en-GB" sz="1600" dirty="0"/>
              <a:t> air </a:t>
            </a:r>
            <a:r>
              <a:rPr lang="en-GB" sz="1600" dirty="0" err="1"/>
              <a:t>melalui</a:t>
            </a:r>
            <a:r>
              <a:rPr lang="en-GB" sz="1600" dirty="0"/>
              <a:t> </a:t>
            </a:r>
            <a:r>
              <a:rPr lang="en-GB" sz="1600" dirty="0" err="1"/>
              <a:t>jaringan</a:t>
            </a:r>
            <a:r>
              <a:rPr lang="en-GB" sz="1600" dirty="0"/>
              <a:t> </a:t>
            </a:r>
            <a:r>
              <a:rPr lang="en-GB" sz="1600" dirty="0" err="1"/>
              <a:t>Irigasi</a:t>
            </a:r>
            <a:r>
              <a:rPr lang="en-GB" sz="1600" dirty="0"/>
              <a:t> </a:t>
            </a:r>
            <a:r>
              <a:rPr lang="en-GB" sz="1600" dirty="0" err="1"/>
              <a:t>Rawa</a:t>
            </a:r>
            <a:r>
              <a:rPr lang="en-GB" sz="1600" dirty="0"/>
              <a:t> </a:t>
            </a:r>
            <a:r>
              <a:rPr lang="en-GB" sz="1600" dirty="0" err="1"/>
              <a:t>pada</a:t>
            </a:r>
            <a:r>
              <a:rPr lang="en-GB" sz="1600" dirty="0"/>
              <a:t> </a:t>
            </a:r>
            <a:r>
              <a:rPr lang="en-GB" sz="1600" dirty="0" err="1"/>
              <a:t>Kawasan</a:t>
            </a:r>
            <a:r>
              <a:rPr lang="en-GB" sz="1600" dirty="0"/>
              <a:t> Budi </a:t>
            </a:r>
            <a:r>
              <a:rPr lang="en-GB" sz="1600" dirty="0" err="1"/>
              <a:t>Daya</a:t>
            </a:r>
            <a:r>
              <a:rPr lang="en-GB" sz="1600" dirty="0"/>
              <a:t> </a:t>
            </a:r>
            <a:r>
              <a:rPr lang="en-GB" sz="1600" dirty="0" err="1"/>
              <a:t>pertanian</a:t>
            </a:r>
            <a:r>
              <a:rPr lang="en-GB" sz="1600" dirty="0"/>
              <a:t> </a:t>
            </a:r>
            <a:r>
              <a:rPr lang="en-US" sz="1600" dirty="0"/>
              <a:t>[</a:t>
            </a:r>
            <a:r>
              <a:rPr lang="en-US" sz="1600" dirty="0" err="1">
                <a:solidFill>
                  <a:srgbClr val="0070C0"/>
                </a:solidFill>
              </a:rPr>
              <a:t>Permen</a:t>
            </a:r>
            <a:r>
              <a:rPr lang="en-US" sz="1600" dirty="0">
                <a:solidFill>
                  <a:srgbClr val="0070C0"/>
                </a:solidFill>
              </a:rPr>
              <a:t> PUPR 29/PRT/M/2015 </a:t>
            </a:r>
            <a:r>
              <a:rPr lang="en-US" sz="1600" dirty="0" err="1">
                <a:solidFill>
                  <a:srgbClr val="0070C0"/>
                </a:solidFill>
              </a:rPr>
              <a:t>Ttg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Rawa</a:t>
            </a:r>
            <a:r>
              <a:rPr lang="en-US" sz="1600" dirty="0"/>
              <a:t>]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b="1" dirty="0" err="1">
                <a:solidFill>
                  <a:srgbClr val="FF0000"/>
                </a:solidFill>
              </a:rPr>
              <a:t>Sistem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Irigasi</a:t>
            </a:r>
            <a:r>
              <a:rPr lang="en-GB" sz="1600" dirty="0"/>
              <a:t>: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prasarana</a:t>
            </a:r>
            <a:r>
              <a:rPr lang="en-US" sz="1600" dirty="0"/>
              <a:t> </a:t>
            </a:r>
            <a:r>
              <a:rPr lang="en-US" sz="1600" dirty="0" err="1"/>
              <a:t>irigasi</a:t>
            </a:r>
            <a:r>
              <a:rPr lang="en-US" sz="1600" dirty="0"/>
              <a:t>, air </a:t>
            </a:r>
            <a:r>
              <a:rPr lang="en-US" sz="1600" dirty="0" err="1"/>
              <a:t>irigasi</a:t>
            </a:r>
            <a:r>
              <a:rPr lang="en-US" sz="1600" dirty="0"/>
              <a:t>,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irigasi</a:t>
            </a:r>
            <a:r>
              <a:rPr lang="en-US" sz="1600" dirty="0"/>
              <a:t>, </a:t>
            </a:r>
            <a:r>
              <a:rPr lang="en-US" sz="1600" dirty="0" err="1"/>
              <a:t>kelembagaan</a:t>
            </a:r>
            <a:r>
              <a:rPr lang="en-US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irigasi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[</a:t>
            </a:r>
            <a:r>
              <a:rPr lang="en-US" sz="1600" dirty="0" err="1">
                <a:solidFill>
                  <a:srgbClr val="0070C0"/>
                </a:solidFill>
              </a:rPr>
              <a:t>Permen</a:t>
            </a:r>
            <a:r>
              <a:rPr lang="en-US" sz="1600" dirty="0">
                <a:solidFill>
                  <a:srgbClr val="0070C0"/>
                </a:solidFill>
              </a:rPr>
              <a:t> PUPR 30/PRT/M/2015 </a:t>
            </a:r>
            <a:r>
              <a:rPr lang="en-US" sz="1600" dirty="0" err="1">
                <a:solidFill>
                  <a:srgbClr val="0070C0"/>
                </a:solidFill>
              </a:rPr>
              <a:t>Ttg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Pengembangan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Pengelolaan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Sistem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Irigasi</a:t>
            </a:r>
            <a:r>
              <a:rPr lang="en-US" sz="1600" dirty="0"/>
              <a:t>];</a:t>
            </a: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b="1" dirty="0" err="1">
                <a:solidFill>
                  <a:srgbClr val="FF0000"/>
                </a:solidFill>
              </a:rPr>
              <a:t>Sistem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Irigasi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Rawa</a:t>
            </a:r>
            <a:r>
              <a:rPr lang="en-GB" sz="1600" dirty="0"/>
              <a:t>: </a:t>
            </a:r>
            <a:r>
              <a:rPr lang="en-GB" sz="1600" dirty="0" err="1"/>
              <a:t>kesatuan</a:t>
            </a:r>
            <a:r>
              <a:rPr lang="en-GB" sz="1600" dirty="0"/>
              <a:t> </a:t>
            </a:r>
            <a:r>
              <a:rPr lang="en-GB" sz="1600" dirty="0" err="1"/>
              <a:t>pengelolaan</a:t>
            </a:r>
            <a:r>
              <a:rPr lang="en-GB" sz="1600" dirty="0"/>
              <a:t> </a:t>
            </a:r>
            <a:r>
              <a:rPr lang="en-GB" sz="1600" dirty="0" err="1"/>
              <a:t>Irigasi</a:t>
            </a:r>
            <a:r>
              <a:rPr lang="en-GB" sz="1600" dirty="0"/>
              <a:t> </a:t>
            </a:r>
            <a:r>
              <a:rPr lang="en-GB" sz="1600" dirty="0" err="1"/>
              <a:t>Rawa</a:t>
            </a:r>
            <a:r>
              <a:rPr lang="en-GB" sz="1600" dirty="0"/>
              <a:t> yang </a:t>
            </a:r>
            <a:r>
              <a:rPr lang="en-GB" sz="1600" dirty="0" err="1"/>
              <a:t>terdiri</a:t>
            </a:r>
            <a:r>
              <a:rPr lang="en-GB" sz="1600" dirty="0"/>
              <a:t> </a:t>
            </a:r>
            <a:r>
              <a:rPr lang="en-GB" sz="1600" dirty="0" err="1"/>
              <a:t>atas</a:t>
            </a:r>
            <a:r>
              <a:rPr lang="en-GB" sz="1600" dirty="0"/>
              <a:t> </a:t>
            </a:r>
            <a:r>
              <a:rPr lang="en-GB" sz="1600" dirty="0" err="1"/>
              <a:t>prasarana</a:t>
            </a:r>
            <a:r>
              <a:rPr lang="en-GB" sz="1600" dirty="0"/>
              <a:t> </a:t>
            </a:r>
            <a:r>
              <a:rPr lang="en-GB" sz="1600" dirty="0" err="1"/>
              <a:t>jaringan</a:t>
            </a:r>
            <a:r>
              <a:rPr lang="en-GB" sz="1600" dirty="0"/>
              <a:t> </a:t>
            </a:r>
            <a:r>
              <a:rPr lang="en-GB" sz="1600" dirty="0" err="1"/>
              <a:t>Irigasi</a:t>
            </a:r>
            <a:r>
              <a:rPr lang="en-GB" sz="1600" dirty="0"/>
              <a:t> </a:t>
            </a:r>
            <a:r>
              <a:rPr lang="en-GB" sz="1600" dirty="0" err="1"/>
              <a:t>Rawa</a:t>
            </a:r>
            <a:r>
              <a:rPr lang="en-GB" sz="1600" dirty="0"/>
              <a:t>, air </a:t>
            </a:r>
            <a:r>
              <a:rPr lang="en-GB" sz="1600" dirty="0" err="1"/>
              <a:t>pada</a:t>
            </a:r>
            <a:r>
              <a:rPr lang="en-GB" sz="1600" dirty="0"/>
              <a:t> </a:t>
            </a:r>
            <a:r>
              <a:rPr lang="en-GB" sz="1600" dirty="0" err="1"/>
              <a:t>jaringan</a:t>
            </a:r>
            <a:r>
              <a:rPr lang="en-GB" sz="1600" dirty="0"/>
              <a:t> </a:t>
            </a:r>
            <a:r>
              <a:rPr lang="en-GB" sz="1600" dirty="0" err="1"/>
              <a:t>Irigasi</a:t>
            </a:r>
            <a:r>
              <a:rPr lang="en-GB" sz="1600" dirty="0"/>
              <a:t> </a:t>
            </a:r>
            <a:r>
              <a:rPr lang="en-GB" sz="1600" dirty="0" err="1"/>
              <a:t>Rawa</a:t>
            </a:r>
            <a:r>
              <a:rPr lang="en-GB" sz="1600" dirty="0"/>
              <a:t>, </a:t>
            </a:r>
            <a:r>
              <a:rPr lang="en-GB" sz="1600" dirty="0" err="1"/>
              <a:t>manajemen</a:t>
            </a:r>
            <a:r>
              <a:rPr lang="en-GB" sz="1600" dirty="0"/>
              <a:t> </a:t>
            </a:r>
            <a:r>
              <a:rPr lang="en-GB" sz="1600" dirty="0" err="1"/>
              <a:t>Irigasi</a:t>
            </a:r>
            <a:r>
              <a:rPr lang="en-GB" sz="1600" dirty="0"/>
              <a:t> </a:t>
            </a:r>
            <a:r>
              <a:rPr lang="en-GB" sz="1600" dirty="0" err="1"/>
              <a:t>Rawa</a:t>
            </a:r>
            <a:r>
              <a:rPr lang="en-GB" sz="1600" dirty="0"/>
              <a:t>, </a:t>
            </a:r>
            <a:r>
              <a:rPr lang="en-GB" sz="1600" dirty="0" err="1"/>
              <a:t>kelembagaan</a:t>
            </a:r>
            <a:r>
              <a:rPr lang="en-GB" sz="1600" dirty="0"/>
              <a:t> </a:t>
            </a:r>
            <a:r>
              <a:rPr lang="en-GB" sz="1600" dirty="0" err="1"/>
              <a:t>pengelolaan</a:t>
            </a:r>
            <a:r>
              <a:rPr lang="en-GB" sz="1600" dirty="0"/>
              <a:t> </a:t>
            </a:r>
            <a:r>
              <a:rPr lang="en-GB" sz="1600" dirty="0" err="1"/>
              <a:t>Irigasi</a:t>
            </a:r>
            <a:r>
              <a:rPr lang="en-GB" sz="1600" dirty="0"/>
              <a:t> </a:t>
            </a:r>
            <a:r>
              <a:rPr lang="en-GB" sz="1600" dirty="0" err="1"/>
              <a:t>Rawa</a:t>
            </a:r>
            <a:r>
              <a:rPr lang="en-GB" sz="1600" dirty="0"/>
              <a:t>,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sumber</a:t>
            </a:r>
            <a:r>
              <a:rPr lang="en-GB" sz="1600" dirty="0"/>
              <a:t> </a:t>
            </a:r>
            <a:r>
              <a:rPr lang="en-GB" sz="1600" dirty="0" err="1"/>
              <a:t>daya</a:t>
            </a:r>
            <a:r>
              <a:rPr lang="en-GB" sz="1600" dirty="0"/>
              <a:t> </a:t>
            </a:r>
            <a:r>
              <a:rPr lang="en-GB" sz="1600" dirty="0" err="1"/>
              <a:t>manusia</a:t>
            </a:r>
            <a:r>
              <a:rPr lang="en-GB" sz="1600" dirty="0"/>
              <a:t> </a:t>
            </a:r>
            <a:r>
              <a:rPr lang="en-US" sz="1600" dirty="0"/>
              <a:t>[</a:t>
            </a:r>
            <a:r>
              <a:rPr lang="en-US" sz="1600" dirty="0" err="1">
                <a:solidFill>
                  <a:srgbClr val="0070C0"/>
                </a:solidFill>
              </a:rPr>
              <a:t>Permen</a:t>
            </a:r>
            <a:r>
              <a:rPr lang="en-US" sz="1600" dirty="0">
                <a:solidFill>
                  <a:srgbClr val="0070C0"/>
                </a:solidFill>
              </a:rPr>
              <a:t> PUPR 29/PRT/M/2015 </a:t>
            </a:r>
            <a:r>
              <a:rPr lang="en-US" sz="1600" dirty="0" err="1">
                <a:solidFill>
                  <a:srgbClr val="0070C0"/>
                </a:solidFill>
              </a:rPr>
              <a:t>Ttg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Rawa</a:t>
            </a:r>
            <a:r>
              <a:rPr lang="en-US" sz="1600"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9831" y="-2456"/>
            <a:ext cx="12192000" cy="966019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err="1"/>
              <a:t>Pendahuluan</a:t>
            </a:r>
            <a:r>
              <a:rPr lang="en-GB" sz="2800" dirty="0"/>
              <a:t> – </a:t>
            </a:r>
            <a:r>
              <a:rPr lang="en-GB" sz="2800" dirty="0" err="1"/>
              <a:t>istilah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definisi</a:t>
            </a:r>
            <a:br>
              <a:rPr lang="en-GB" sz="2400" dirty="0"/>
            </a:br>
            <a:r>
              <a:rPr lang="en-GB" sz="2400" dirty="0"/>
              <a:t>yang </a:t>
            </a:r>
            <a:r>
              <a:rPr lang="en-GB" sz="2400" dirty="0" err="1"/>
              <a:t>dimaksud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431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PENUTUP</a:t>
            </a:r>
            <a:endParaRPr lang="en-US" dirty="0"/>
          </a:p>
        </p:txBody>
      </p:sp>
      <p:sp>
        <p:nvSpPr>
          <p:cNvPr id="4" name="TextBox 50"/>
          <p:cNvSpPr txBox="1">
            <a:spLocks noGrp="1"/>
          </p:cNvSpPr>
          <p:nvPr>
            <p:ph idx="1"/>
          </p:nvPr>
        </p:nvSpPr>
        <p:spPr>
          <a:xfrm>
            <a:off x="75062" y="2320652"/>
            <a:ext cx="6581377" cy="351970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b="1" dirty="0" err="1">
                <a:latin typeface="Bookman Old Style" panose="02050604050505020204" pitchFamily="18" charset="0"/>
              </a:rPr>
              <a:t>Reviu</a:t>
            </a:r>
            <a:r>
              <a:rPr lang="en-GB" sz="1800" b="1" dirty="0">
                <a:latin typeface="Bookman Old Style" panose="02050604050505020204" pitchFamily="18" charset="0"/>
              </a:rPr>
              <a:t> </a:t>
            </a:r>
            <a:r>
              <a:rPr lang="en-GB" sz="1800" b="1" dirty="0" err="1">
                <a:latin typeface="Bookman Old Style" panose="02050604050505020204" pitchFamily="18" charset="0"/>
              </a:rPr>
              <a:t>pembelajaran</a:t>
            </a:r>
            <a:r>
              <a:rPr lang="en-GB" sz="1800" b="1" dirty="0">
                <a:latin typeface="Bookman Old Style" panose="02050604050505020204" pitchFamily="18" charset="0"/>
              </a:rPr>
              <a:t>: </a:t>
            </a:r>
            <a:r>
              <a:rPr lang="it-IT" sz="1800" b="1" dirty="0">
                <a:latin typeface="Bookman Old Style" panose="02050604050505020204" pitchFamily="18" charset="0"/>
              </a:rPr>
              <a:t>Permen PUPR No. 29/2015: </a:t>
            </a:r>
          </a:p>
          <a:p>
            <a:pPr marL="342900" indent="-342900">
              <a:buAutoNum type="alphaLcPeriod"/>
            </a:pPr>
            <a:r>
              <a:rPr lang="en-US" sz="1800" dirty="0" err="1">
                <a:latin typeface="Bookman Old Style" panose="02050604050505020204" pitchFamily="18" charset="0"/>
              </a:rPr>
              <a:t>Ketentuan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Umum</a:t>
            </a:r>
            <a:r>
              <a:rPr lang="en-US" sz="1800" dirty="0">
                <a:latin typeface="Bookman Old Style" panose="02050604050505020204" pitchFamily="18" charset="0"/>
              </a:rPr>
              <a:t> (Bab I) 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Sudah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dibahas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en-US" sz="1800" dirty="0" err="1">
                <a:latin typeface="Bookman Old Style" panose="02050604050505020204" pitchFamily="18" charset="0"/>
              </a:rPr>
              <a:t>Penetapan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(Bab II) 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Sudah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dibahas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en-US" sz="1800" dirty="0" err="1">
                <a:latin typeface="Bookman Old Style" panose="02050604050505020204" pitchFamily="18" charset="0"/>
              </a:rPr>
              <a:t>Pengelolaan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(Bab III) 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Sudah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dibahas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en-US" sz="1800" dirty="0" err="1">
                <a:latin typeface="Bookman Old Style" panose="02050604050505020204" pitchFamily="18" charset="0"/>
              </a:rPr>
              <a:t>Sistem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Informasi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(Bab IV) 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Materi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ujian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en-US" sz="1800" dirty="0">
                <a:latin typeface="Bookman Old Style" panose="02050604050505020204" pitchFamily="18" charset="0"/>
              </a:rPr>
              <a:t>P</a:t>
            </a:r>
            <a:r>
              <a:rPr lang="nl-NL" sz="1800" dirty="0">
                <a:latin typeface="Bookman Old Style" panose="02050604050505020204" pitchFamily="18" charset="0"/>
              </a:rPr>
              <a:t>erizinan dan Pengawasan (Bab V) </a:t>
            </a:r>
            <a:r>
              <a:rPr lang="nl-NL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 belum dibahas </a:t>
            </a:r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nl-NL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P</a:t>
            </a:r>
            <a:r>
              <a:rPr lang="en-US" sz="1800" dirty="0" err="1">
                <a:latin typeface="Bookman Old Style" panose="02050604050505020204" pitchFamily="18" charset="0"/>
              </a:rPr>
              <a:t>emberdayaan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Masyarakat</a:t>
            </a:r>
            <a:r>
              <a:rPr lang="en-US" sz="1800" dirty="0">
                <a:latin typeface="Bookman Old Style" panose="02050604050505020204" pitchFamily="18" charset="0"/>
              </a:rPr>
              <a:t> (Bab VI) 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belum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dibahas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5" name="TextBox 50"/>
          <p:cNvSpPr txBox="1">
            <a:spLocks/>
          </p:cNvSpPr>
          <p:nvPr/>
        </p:nvSpPr>
        <p:spPr>
          <a:xfrm>
            <a:off x="6957643" y="2320652"/>
            <a:ext cx="5136033" cy="351970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800" b="1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Pesan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Karena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keterbatasan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waktu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maka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Bab V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Bab VI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belum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sempat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dibahas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Selesai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pelatihan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ini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…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jika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nanti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sudah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kembali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bertugas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di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kantor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masing-masing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maka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disarankan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melengkapi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bagan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MS. Excel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tersebut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sambil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melakukan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kajian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mandiri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terkait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Bab V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Bab VI </a:t>
            </a:r>
            <a:r>
              <a:rPr lang="en-US" sz="1800" kern="0" dirty="0" err="1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tersebut</a:t>
            </a:r>
            <a:r>
              <a:rPr lang="en-US" sz="18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39588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Kesimpulan</a:t>
            </a:r>
            <a:endParaRPr lang="en-US" dirty="0"/>
          </a:p>
        </p:txBody>
      </p:sp>
      <p:sp>
        <p:nvSpPr>
          <p:cNvPr id="4" name="TextBox 50"/>
          <p:cNvSpPr txBox="1">
            <a:spLocks noGrp="1"/>
          </p:cNvSpPr>
          <p:nvPr>
            <p:ph idx="1"/>
          </p:nvPr>
        </p:nvSpPr>
        <p:spPr>
          <a:xfrm>
            <a:off x="701108" y="2261658"/>
            <a:ext cx="11104215" cy="351970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>
            <a:normAutofit fontScale="925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lphaLcPeriod"/>
            </a:pPr>
            <a:r>
              <a:rPr lang="en-US" sz="1800" dirty="0" err="1"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melaksanakan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pekerjaan</a:t>
            </a:r>
            <a:r>
              <a:rPr lang="en-US" sz="1800" dirty="0"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latin typeface="Bookman Old Style" panose="02050604050505020204" pitchFamily="18" charset="0"/>
              </a:rPr>
              <a:t>kita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harus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memahami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peraturan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terkait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dengan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bidang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pekerjaan</a:t>
            </a:r>
            <a:r>
              <a:rPr lang="en-US" sz="1800" dirty="0"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latin typeface="Bookman Old Style" panose="02050604050505020204" pitchFamily="18" charset="0"/>
              </a:rPr>
              <a:t>akan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kita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lakukan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en-US" sz="1800" dirty="0">
                <a:latin typeface="Bookman Old Style" panose="02050604050505020204" pitchFamily="18" charset="0"/>
              </a:rPr>
              <a:t>UU No. 17/2019 </a:t>
            </a:r>
            <a:r>
              <a:rPr lang="en-US" sz="1800" dirty="0" err="1">
                <a:latin typeface="Bookman Old Style" panose="02050604050505020204" pitchFamily="18" charset="0"/>
              </a:rPr>
              <a:t>Tentang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Sumber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Daya</a:t>
            </a:r>
            <a:r>
              <a:rPr lang="en-US" sz="1800" dirty="0">
                <a:latin typeface="Bookman Old Style" panose="02050604050505020204" pitchFamily="18" charset="0"/>
              </a:rPr>
              <a:t> Air </a:t>
            </a:r>
            <a:r>
              <a:rPr lang="en-US" sz="1800" dirty="0" err="1">
                <a:latin typeface="Bookman Old Style" panose="02050604050505020204" pitchFamily="18" charset="0"/>
              </a:rPr>
              <a:t>sudah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ditetapkan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diundangkan</a:t>
            </a:r>
            <a:r>
              <a:rPr lang="en-US" sz="1800" dirty="0"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selanjutnya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kita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berharap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semoga</a:t>
            </a:r>
            <a:r>
              <a:rPr lang="en-US" sz="1800" dirty="0">
                <a:latin typeface="Bookman Old Style" panose="02050604050505020204" pitchFamily="18" charset="0"/>
              </a:rPr>
              <a:t> PP </a:t>
            </a:r>
            <a:r>
              <a:rPr lang="en-US" sz="1800" dirty="0" err="1">
                <a:latin typeface="Bookman Old Style" panose="02050604050505020204" pitchFamily="18" charset="0"/>
              </a:rPr>
              <a:t>terkait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sebagai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turunan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dari</a:t>
            </a:r>
            <a:r>
              <a:rPr lang="en-US" sz="1800" dirty="0">
                <a:latin typeface="Bookman Old Style" panose="02050604050505020204" pitchFamily="18" charset="0"/>
              </a:rPr>
              <a:t> UU </a:t>
            </a:r>
            <a:r>
              <a:rPr lang="en-US" sz="1800" dirty="0" err="1">
                <a:latin typeface="Bookman Old Style" panose="02050604050505020204" pitchFamily="18" charset="0"/>
              </a:rPr>
              <a:t>tersebut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dapat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juga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segera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disusun</a:t>
            </a:r>
            <a:r>
              <a:rPr lang="en-US" sz="1800" dirty="0"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latin typeface="Bookman Old Style" panose="02050604050505020204" pitchFamily="18" charset="0"/>
              </a:rPr>
              <a:t>dibahas</a:t>
            </a:r>
            <a:r>
              <a:rPr lang="en-US" sz="1800" dirty="0"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latin typeface="Bookman Old Style" panose="02050604050505020204" pitchFamily="18" charset="0"/>
              </a:rPr>
              <a:t>diharmonisasikan</a:t>
            </a:r>
            <a:r>
              <a:rPr lang="en-US" sz="1800" dirty="0"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latin typeface="Bookman Old Style" panose="02050604050505020204" pitchFamily="18" charset="0"/>
              </a:rPr>
              <a:t>ditetapkan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diundangkan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en-US" sz="1800" dirty="0">
                <a:latin typeface="Bookman Old Style" panose="02050604050505020204" pitchFamily="18" charset="0"/>
              </a:rPr>
              <a:t>Dan </a:t>
            </a:r>
            <a:r>
              <a:rPr lang="en-US" sz="1800" dirty="0" err="1">
                <a:latin typeface="Bookman Old Style" panose="02050604050505020204" pitchFamily="18" charset="0"/>
              </a:rPr>
              <a:t>untuk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tahap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berikutnya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semoga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pedoman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terkait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kegiatan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sebagai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turunan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dari</a:t>
            </a:r>
            <a:r>
              <a:rPr lang="en-US" sz="1800" dirty="0">
                <a:latin typeface="Bookman Old Style" panose="02050604050505020204" pitchFamily="18" charset="0"/>
              </a:rPr>
              <a:t> PP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tersebut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dapat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juga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segera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disusun</a:t>
            </a:r>
            <a:r>
              <a:rPr lang="en-US" sz="1800" dirty="0"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latin typeface="Bookman Old Style" panose="02050604050505020204" pitchFamily="18" charset="0"/>
              </a:rPr>
              <a:t>dibahas</a:t>
            </a:r>
            <a:r>
              <a:rPr lang="en-US" sz="1800" dirty="0"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ditetapkan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oleh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Menteri</a:t>
            </a:r>
            <a:r>
              <a:rPr lang="en-US" sz="1800" dirty="0">
                <a:latin typeface="Bookman Old Style" panose="02050604050505020204" pitchFamily="18" charset="0"/>
              </a:rPr>
              <a:t> PUPR. </a:t>
            </a:r>
          </a:p>
          <a:p>
            <a:pPr marL="342900" indent="-342900">
              <a:buFont typeface="Arial" panose="020B0604020202020204" pitchFamily="34" charset="0"/>
              <a:buAutoNum type="alphaLcPeriod"/>
            </a:pPr>
            <a:r>
              <a:rPr lang="en-US" sz="1800" dirty="0">
                <a:latin typeface="Bookman Old Style" panose="02050604050505020204" pitchFamily="18" charset="0"/>
              </a:rPr>
              <a:t>Dan </a:t>
            </a:r>
            <a:r>
              <a:rPr lang="en-US" sz="1800" dirty="0" err="1">
                <a:latin typeface="Bookman Old Style" panose="02050604050505020204" pitchFamily="18" charset="0"/>
              </a:rPr>
              <a:t>untuk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tahap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berikutnya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juga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semoga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Standar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Kriteria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terkait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kegiatan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sebagai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turunan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dari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Pedoman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kegiatan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Rawa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tersebut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dapat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juga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segera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disusun</a:t>
            </a:r>
            <a:r>
              <a:rPr lang="en-US" sz="1800" dirty="0"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latin typeface="Bookman Old Style" panose="02050604050505020204" pitchFamily="18" charset="0"/>
              </a:rPr>
              <a:t>dibahas</a:t>
            </a:r>
            <a:r>
              <a:rPr lang="en-US" sz="1800" dirty="0">
                <a:latin typeface="Bookman Old Style" panose="02050604050505020204" pitchFamily="18" charset="0"/>
              </a:rPr>
              <a:t>, </a:t>
            </a:r>
            <a:r>
              <a:rPr lang="en-US" sz="1800" dirty="0" err="1">
                <a:latin typeface="Bookman Old Style" panose="02050604050505020204" pitchFamily="18" charset="0"/>
              </a:rPr>
              <a:t>dan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ditetapkan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oleh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pejabat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terkait</a:t>
            </a:r>
            <a:r>
              <a:rPr lang="en-US" sz="1800" dirty="0">
                <a:latin typeface="Bookman Old Style" panose="02050604050505020204" pitchFamily="18" charset="0"/>
              </a:rPr>
              <a:t> di </a:t>
            </a:r>
            <a:r>
              <a:rPr lang="en-US" sz="1800" dirty="0" err="1">
                <a:latin typeface="Bookman Old Style" panose="02050604050505020204" pitchFamily="18" charset="0"/>
              </a:rPr>
              <a:t>lingkungan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Kementeri</a:t>
            </a:r>
            <a:r>
              <a:rPr lang="en-US" sz="1800" dirty="0">
                <a:latin typeface="Bookman Old Style" panose="02050604050505020204" pitchFamily="18" charset="0"/>
              </a:rPr>
              <a:t> PUPR.</a:t>
            </a:r>
          </a:p>
          <a:p>
            <a:pPr marL="342900" indent="-342900">
              <a:buFont typeface="Arial" panose="020B0604020202020204" pitchFamily="34" charset="0"/>
              <a:buAutoNum type="alphaLcPeriod"/>
            </a:pPr>
            <a:endParaRPr lang="en-US" sz="18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lphaLcPeriod"/>
            </a:pPr>
            <a:endParaRPr lang="en-US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22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SEKIAN DAN TERIMA KASIH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" b="22659"/>
          <a:stretch/>
        </p:blipFill>
        <p:spPr>
          <a:xfrm>
            <a:off x="0" y="2025446"/>
            <a:ext cx="12192000" cy="4109884"/>
          </a:xfrm>
        </p:spPr>
      </p:pic>
      <p:sp>
        <p:nvSpPr>
          <p:cNvPr id="6" name="Rectangle 5"/>
          <p:cNvSpPr/>
          <p:nvPr/>
        </p:nvSpPr>
        <p:spPr>
          <a:xfrm>
            <a:off x="1104431" y="6125497"/>
            <a:ext cx="9983137" cy="70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Lahan</a:t>
            </a:r>
            <a:r>
              <a:rPr lang="en-US" dirty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Rawa</a:t>
            </a:r>
            <a:r>
              <a:rPr lang="en-US" dirty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menantimu</a:t>
            </a:r>
            <a:r>
              <a:rPr lang="en-US" dirty="0">
                <a:solidFill>
                  <a:schemeClr val="bg1"/>
                </a:solidFill>
                <a:latin typeface="Brush Script MT" panose="03060802040406070304" pitchFamily="66" charset="0"/>
              </a:rPr>
              <a:t>………………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Daerah </a:t>
            </a:r>
            <a:r>
              <a:rPr lang="en-US" dirty="0" err="1">
                <a:solidFill>
                  <a:schemeClr val="bg1"/>
                </a:solidFill>
              </a:rPr>
              <a:t>Irigasi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Dadahup</a:t>
            </a:r>
            <a:r>
              <a:rPr lang="en-US" dirty="0">
                <a:solidFill>
                  <a:schemeClr val="bg1"/>
                </a:solidFill>
              </a:rPr>
              <a:t> (20.074 ha), </a:t>
            </a:r>
            <a:r>
              <a:rPr lang="en-US" dirty="0" err="1">
                <a:solidFill>
                  <a:schemeClr val="bg1"/>
                </a:solidFill>
              </a:rPr>
              <a:t>Kabupaten</a:t>
            </a:r>
            <a:r>
              <a:rPr lang="en-US" dirty="0">
                <a:solidFill>
                  <a:schemeClr val="bg1"/>
                </a:solidFill>
              </a:rPr>
              <a:t> Kapuas, </a:t>
            </a:r>
            <a:r>
              <a:rPr lang="en-US" dirty="0" err="1">
                <a:solidFill>
                  <a:schemeClr val="bg1"/>
                </a:solidFill>
              </a:rPr>
              <a:t>Provinsi</a:t>
            </a:r>
            <a:r>
              <a:rPr lang="en-US" dirty="0">
                <a:solidFill>
                  <a:schemeClr val="bg1"/>
                </a:solidFill>
              </a:rPr>
              <a:t> Kalimantan Tengah, 31 </a:t>
            </a:r>
            <a:r>
              <a:rPr lang="en-US" dirty="0" err="1">
                <a:solidFill>
                  <a:schemeClr val="bg1"/>
                </a:solidFill>
              </a:rPr>
              <a:t>Maret</a:t>
            </a:r>
            <a:r>
              <a:rPr lang="en-US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84044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6433" y="808347"/>
            <a:ext cx="11741150" cy="43437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cap="all" dirty="0">
                <a:solidFill>
                  <a:prstClr val="black"/>
                </a:solidFill>
              </a:rPr>
              <a:t>PERTANYAAN KEDUA </a:t>
            </a:r>
            <a:r>
              <a:rPr lang="en-GB" sz="2400" cap="all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GB" sz="2400" cap="all" dirty="0">
                <a:solidFill>
                  <a:prstClr val="black"/>
                </a:solidFill>
              </a:rPr>
              <a:t>MENGAPA DEFINISI DAN ISTILAH TERSEBUT DITANYAKAN ?</a:t>
            </a:r>
          </a:p>
          <a:p>
            <a:pPr marL="0" indent="0" algn="just">
              <a:buNone/>
            </a:pPr>
            <a:endParaRPr lang="en-GB" sz="2400" cap="all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n-GB" sz="2400" cap="all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n-GB" sz="2400" cap="all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en-GB" sz="2400" cap="all" dirty="0">
                <a:solidFill>
                  <a:prstClr val="black"/>
                </a:solidFill>
              </a:rPr>
              <a:t>PERTANYAAN </a:t>
            </a:r>
            <a:r>
              <a:rPr lang="en-GB" sz="2400" cap="all" dirty="0" err="1">
                <a:solidFill>
                  <a:prstClr val="black"/>
                </a:solidFill>
              </a:rPr>
              <a:t>ketiga</a:t>
            </a:r>
            <a:r>
              <a:rPr lang="en-GB" sz="2400" cap="all" dirty="0">
                <a:solidFill>
                  <a:prstClr val="black"/>
                </a:solidFill>
              </a:rPr>
              <a:t> </a:t>
            </a:r>
            <a:r>
              <a:rPr lang="en-GB" sz="2400" cap="all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GB" sz="2400" cap="all" dirty="0" err="1">
                <a:solidFill>
                  <a:prstClr val="black"/>
                </a:solidFill>
              </a:rPr>
              <a:t>apa</a:t>
            </a:r>
            <a:r>
              <a:rPr lang="en-GB" sz="2400" cap="all" dirty="0">
                <a:solidFill>
                  <a:prstClr val="black"/>
                </a:solidFill>
              </a:rPr>
              <a:t> </a:t>
            </a:r>
            <a:r>
              <a:rPr lang="en-GB" sz="2400" cap="all" dirty="0" err="1">
                <a:solidFill>
                  <a:prstClr val="black"/>
                </a:solidFill>
              </a:rPr>
              <a:t>saja</a:t>
            </a:r>
            <a:r>
              <a:rPr lang="en-GB" sz="2400" cap="all" dirty="0">
                <a:solidFill>
                  <a:prstClr val="black"/>
                </a:solidFill>
              </a:rPr>
              <a:t> </a:t>
            </a:r>
            <a:r>
              <a:rPr lang="en-GB" sz="2400" cap="all" dirty="0" err="1">
                <a:solidFill>
                  <a:prstClr val="black"/>
                </a:solidFill>
              </a:rPr>
              <a:t>peraturan</a:t>
            </a:r>
            <a:r>
              <a:rPr lang="en-GB" sz="2400" cap="all" dirty="0">
                <a:solidFill>
                  <a:prstClr val="black"/>
                </a:solidFill>
              </a:rPr>
              <a:t> </a:t>
            </a:r>
            <a:r>
              <a:rPr lang="en-GB" sz="2400" cap="all" dirty="0" err="1">
                <a:solidFill>
                  <a:prstClr val="black"/>
                </a:solidFill>
              </a:rPr>
              <a:t>perundangan</a:t>
            </a:r>
            <a:r>
              <a:rPr lang="en-GB" sz="2400" cap="all" dirty="0">
                <a:solidFill>
                  <a:prstClr val="black"/>
                </a:solidFill>
              </a:rPr>
              <a:t> yang </a:t>
            </a:r>
            <a:r>
              <a:rPr lang="en-GB" sz="2400" cap="all" dirty="0" err="1">
                <a:solidFill>
                  <a:prstClr val="black"/>
                </a:solidFill>
              </a:rPr>
              <a:t>digunakan</a:t>
            </a:r>
            <a:r>
              <a:rPr lang="en-GB" sz="2400" cap="all" dirty="0">
                <a:solidFill>
                  <a:prstClr val="black"/>
                </a:solidFill>
              </a:rPr>
              <a:t> </a:t>
            </a:r>
            <a:r>
              <a:rPr lang="en-GB" sz="2400" cap="all" dirty="0" err="1">
                <a:solidFill>
                  <a:prstClr val="black"/>
                </a:solidFill>
              </a:rPr>
              <a:t>sebagai</a:t>
            </a:r>
            <a:r>
              <a:rPr lang="en-GB" sz="2400" cap="all" dirty="0">
                <a:solidFill>
                  <a:prstClr val="black"/>
                </a:solidFill>
              </a:rPr>
              <a:t> </a:t>
            </a:r>
            <a:r>
              <a:rPr lang="en-GB" sz="2400" cap="all" dirty="0" err="1">
                <a:solidFill>
                  <a:prstClr val="black"/>
                </a:solidFill>
              </a:rPr>
              <a:t>payUng</a:t>
            </a:r>
            <a:r>
              <a:rPr lang="en-GB" sz="2400" cap="all" dirty="0">
                <a:solidFill>
                  <a:prstClr val="black"/>
                </a:solidFill>
              </a:rPr>
              <a:t> </a:t>
            </a:r>
            <a:r>
              <a:rPr lang="en-GB" sz="2400" cap="all" dirty="0" err="1">
                <a:solidFill>
                  <a:prstClr val="black"/>
                </a:solidFill>
              </a:rPr>
              <a:t>hukum</a:t>
            </a:r>
            <a:r>
              <a:rPr lang="en-GB" sz="2400" cap="all" dirty="0">
                <a:solidFill>
                  <a:prstClr val="black"/>
                </a:solidFill>
              </a:rPr>
              <a:t> </a:t>
            </a:r>
            <a:r>
              <a:rPr lang="en-GB" sz="2400" cap="all" dirty="0" err="1">
                <a:solidFill>
                  <a:prstClr val="black"/>
                </a:solidFill>
              </a:rPr>
              <a:t>dalam</a:t>
            </a:r>
            <a:r>
              <a:rPr lang="en-GB" sz="2400" cap="all" dirty="0">
                <a:solidFill>
                  <a:prstClr val="black"/>
                </a:solidFill>
              </a:rPr>
              <a:t> </a:t>
            </a:r>
            <a:r>
              <a:rPr lang="en-GB" sz="2400" cap="all" dirty="0" err="1">
                <a:solidFill>
                  <a:prstClr val="black"/>
                </a:solidFill>
              </a:rPr>
              <a:t>kegiatan</a:t>
            </a:r>
            <a:r>
              <a:rPr lang="en-GB" sz="2400" cap="all" dirty="0">
                <a:solidFill>
                  <a:prstClr val="black"/>
                </a:solidFill>
              </a:rPr>
              <a:t> </a:t>
            </a:r>
            <a:r>
              <a:rPr lang="en-GB" sz="2400" cap="all" dirty="0" err="1">
                <a:solidFill>
                  <a:prstClr val="black"/>
                </a:solidFill>
              </a:rPr>
              <a:t>rawa</a:t>
            </a:r>
            <a:r>
              <a:rPr lang="en-GB" sz="2400" cap="all" dirty="0">
                <a:solidFill>
                  <a:prstClr val="black"/>
                </a:solidFill>
              </a:rPr>
              <a:t> SAAT INI ?</a:t>
            </a:r>
            <a:endParaRPr lang="en-GB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9831" y="154861"/>
            <a:ext cx="12192000" cy="53339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err="1"/>
              <a:t>Pendahuluan</a:t>
            </a:r>
            <a:r>
              <a:rPr lang="en-GB" sz="2800" dirty="0"/>
              <a:t> – </a:t>
            </a:r>
            <a:r>
              <a:rPr lang="en-GB" sz="2800" dirty="0" err="1"/>
              <a:t>istilah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definisi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9885" y="1320674"/>
            <a:ext cx="11474245" cy="165955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 err="1"/>
              <a:t>Jawaban</a:t>
            </a:r>
            <a:r>
              <a:rPr lang="en-US" sz="2400" dirty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/>
              <a:t>Agar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memahamai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perundangan</a:t>
            </a:r>
            <a:r>
              <a:rPr lang="en-US" sz="2400" dirty="0"/>
              <a:t> yang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lakukan</a:t>
            </a:r>
            <a:r>
              <a:rPr lang="en-US" sz="24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9884" y="4037716"/>
            <a:ext cx="11474245" cy="282028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 err="1"/>
              <a:t>Jawaban</a:t>
            </a:r>
            <a:r>
              <a:rPr lang="en-US" sz="2400" dirty="0"/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UU No:17/2019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Air; </a:t>
            </a:r>
            <a:r>
              <a:rPr lang="en-US" sz="2400" dirty="0" err="1"/>
              <a:t>Permen</a:t>
            </a:r>
            <a:r>
              <a:rPr lang="en-US" sz="2400" dirty="0"/>
              <a:t> PUPR No: 29/PRT/M/2015 </a:t>
            </a:r>
            <a:r>
              <a:rPr lang="en-US" sz="2400" dirty="0" err="1"/>
              <a:t>Ttg</a:t>
            </a:r>
            <a:r>
              <a:rPr lang="en-US" sz="2400" dirty="0"/>
              <a:t> </a:t>
            </a:r>
            <a:r>
              <a:rPr lang="en-US" sz="2400" dirty="0" err="1"/>
              <a:t>Rawa</a:t>
            </a:r>
            <a:r>
              <a:rPr lang="en-US" sz="2400" dirty="0"/>
              <a:t>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SE </a:t>
            </a:r>
            <a:r>
              <a:rPr lang="en-US" sz="2400" dirty="0" err="1"/>
              <a:t>Dirjen</a:t>
            </a:r>
            <a:r>
              <a:rPr lang="en-US" sz="2400" dirty="0"/>
              <a:t> SDA No. 19/SE/D/2017 </a:t>
            </a:r>
            <a:r>
              <a:rPr lang="en-US" sz="2400" dirty="0" err="1"/>
              <a:t>Ttg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Irigasi</a:t>
            </a:r>
            <a:r>
              <a:rPr lang="en-US" sz="2400" dirty="0"/>
              <a:t> </a:t>
            </a:r>
            <a:r>
              <a:rPr lang="en-US" sz="2400" dirty="0" err="1"/>
              <a:t>Rawa</a:t>
            </a:r>
            <a:r>
              <a:rPr lang="en-US" sz="2400" dirty="0"/>
              <a:t> </a:t>
            </a:r>
            <a:r>
              <a:rPr lang="en-US" sz="2400" dirty="0" err="1"/>
              <a:t>Pasut</a:t>
            </a:r>
            <a:r>
              <a:rPr lang="en-US" sz="2400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SE </a:t>
            </a:r>
            <a:r>
              <a:rPr lang="en-US" sz="2400" dirty="0" err="1"/>
              <a:t>Dirjen</a:t>
            </a:r>
            <a:r>
              <a:rPr lang="en-US" sz="2400" dirty="0"/>
              <a:t> SDA No. 20/SE/D/2017 </a:t>
            </a:r>
            <a:r>
              <a:rPr lang="en-US" sz="2400" dirty="0" err="1"/>
              <a:t>Ttg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Irigasi</a:t>
            </a:r>
            <a:r>
              <a:rPr lang="en-US" sz="2400" dirty="0"/>
              <a:t> </a:t>
            </a:r>
            <a:r>
              <a:rPr lang="en-US" sz="2400" dirty="0" err="1"/>
              <a:t>Rawa</a:t>
            </a:r>
            <a:r>
              <a:rPr lang="en-US" sz="2400" dirty="0"/>
              <a:t> </a:t>
            </a:r>
            <a:r>
              <a:rPr lang="en-US" sz="2400" dirty="0" err="1"/>
              <a:t>Lebak</a:t>
            </a:r>
            <a:r>
              <a:rPr lang="en-US" sz="2400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err="1"/>
              <a:t>Dll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92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114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71806"/>
            <a:ext cx="9603275" cy="1049235"/>
          </a:xfrm>
        </p:spPr>
        <p:txBody>
          <a:bodyPr/>
          <a:lstStyle/>
          <a:p>
            <a:r>
              <a:rPr lang="en-GB" dirty="0"/>
              <a:t>KRONOLOGIS PERATURAN TENTANG RAWA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381588"/>
              </p:ext>
            </p:extLst>
          </p:nvPr>
        </p:nvGraphicFramePr>
        <p:xfrm>
          <a:off x="120873" y="10211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9913" y="1289457"/>
            <a:ext cx="1426464" cy="1463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UU No</a:t>
            </a:r>
            <a:r>
              <a:rPr lang="en-GB"/>
              <a:t>. 11 </a:t>
            </a:r>
            <a:r>
              <a:rPr lang="en-GB" dirty="0" err="1"/>
              <a:t>Tahun</a:t>
            </a:r>
            <a:r>
              <a:rPr lang="en-GB" dirty="0"/>
              <a:t> 1974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Pengairan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6953" y="1289457"/>
            <a:ext cx="1426464" cy="1463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UU No. 7 </a:t>
            </a:r>
            <a:r>
              <a:rPr lang="en-GB" dirty="0" err="1"/>
              <a:t>Tahun</a:t>
            </a:r>
            <a:r>
              <a:rPr lang="en-GB" dirty="0"/>
              <a:t> 2004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Air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22772" y="1289457"/>
            <a:ext cx="1404159" cy="1463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PP No 73 </a:t>
            </a:r>
            <a:r>
              <a:rPr lang="en-GB" dirty="0" err="1"/>
              <a:t>Tahun</a:t>
            </a:r>
            <a:r>
              <a:rPr lang="en-GB" dirty="0"/>
              <a:t> 2013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Rawa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87892" y="1289457"/>
            <a:ext cx="1455676" cy="1463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Putusan</a:t>
            </a:r>
            <a:r>
              <a:rPr lang="en-GB" sz="1600" dirty="0"/>
              <a:t> MK No. 85/PUU-XI/2013: </a:t>
            </a:r>
          </a:p>
          <a:p>
            <a:pPr algn="ctr"/>
            <a:r>
              <a:rPr lang="en-GB" sz="1600" dirty="0"/>
              <a:t>UU 7/2004 </a:t>
            </a:r>
            <a:r>
              <a:rPr lang="en-GB" sz="1600" dirty="0" err="1"/>
              <a:t>ttg</a:t>
            </a:r>
            <a:r>
              <a:rPr lang="en-GB" sz="1600" dirty="0"/>
              <a:t> SDA </a:t>
            </a:r>
            <a:r>
              <a:rPr lang="en-GB" sz="1600" dirty="0" err="1"/>
              <a:t>dibatalkan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500431" y="1289457"/>
            <a:ext cx="1511457" cy="1463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Peraturan</a:t>
            </a:r>
            <a:r>
              <a:rPr lang="en-GB" sz="1600" dirty="0"/>
              <a:t> </a:t>
            </a:r>
            <a:r>
              <a:rPr lang="en-GB" sz="1600" dirty="0" err="1"/>
              <a:t>Menteri</a:t>
            </a:r>
            <a:r>
              <a:rPr lang="en-GB" sz="1600" dirty="0"/>
              <a:t> PUPR No. 29/PRT/M/2015 </a:t>
            </a:r>
            <a:r>
              <a:rPr lang="en-GB" sz="1600" dirty="0" err="1"/>
              <a:t>Tentang</a:t>
            </a:r>
            <a:r>
              <a:rPr lang="en-GB" sz="1600" dirty="0"/>
              <a:t> </a:t>
            </a:r>
            <a:r>
              <a:rPr lang="en-GB" sz="1600" dirty="0" err="1"/>
              <a:t>Rawa</a:t>
            </a:r>
            <a:r>
              <a:rPr lang="en-GB" sz="1600" dirty="0"/>
              <a:t>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9085612" y="1289457"/>
            <a:ext cx="1426464" cy="1463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UU No. 17 </a:t>
            </a:r>
            <a:r>
              <a:rPr lang="en-GB" dirty="0" err="1"/>
              <a:t>Tahun</a:t>
            </a:r>
            <a:r>
              <a:rPr lang="en-GB" dirty="0"/>
              <a:t> 2019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Air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913" y="3627273"/>
            <a:ext cx="1426464" cy="1463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200" dirty="0" err="1"/>
              <a:t>Ditetapkan</a:t>
            </a:r>
            <a:r>
              <a:rPr lang="en-GB" sz="1200" dirty="0"/>
              <a:t>:</a:t>
            </a:r>
          </a:p>
          <a:p>
            <a:pPr algn="just"/>
            <a:r>
              <a:rPr lang="en-GB" sz="1200" dirty="0"/>
              <a:t>26 </a:t>
            </a:r>
            <a:r>
              <a:rPr lang="en-GB" sz="1200" dirty="0" err="1"/>
              <a:t>Desember</a:t>
            </a:r>
            <a:r>
              <a:rPr lang="en-GB" sz="1200" dirty="0"/>
              <a:t> 1974</a:t>
            </a:r>
          </a:p>
          <a:p>
            <a:pPr algn="just"/>
            <a:r>
              <a:rPr lang="en-GB" sz="1200" dirty="0" err="1"/>
              <a:t>Diundangkan</a:t>
            </a:r>
            <a:r>
              <a:rPr lang="en-GB" sz="1200" dirty="0"/>
              <a:t>:</a:t>
            </a:r>
            <a:r>
              <a:rPr lang="en-US" sz="1200" dirty="0"/>
              <a:t> </a:t>
            </a:r>
          </a:p>
          <a:p>
            <a:pPr algn="just"/>
            <a:r>
              <a:rPr lang="en-US" sz="1200" dirty="0"/>
              <a:t>26 </a:t>
            </a:r>
            <a:r>
              <a:rPr lang="en-US" sz="1200" dirty="0" err="1"/>
              <a:t>Desember</a:t>
            </a:r>
            <a:r>
              <a:rPr lang="en-US" sz="1200" dirty="0"/>
              <a:t> 1974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3046953" y="3627272"/>
            <a:ext cx="1426464" cy="18454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/>
              <a:t>Ditetapkan</a:t>
            </a:r>
            <a:r>
              <a:rPr lang="en-GB" sz="1200" dirty="0"/>
              <a:t>:</a:t>
            </a:r>
          </a:p>
          <a:p>
            <a:r>
              <a:rPr lang="en-GB" sz="1200" dirty="0"/>
              <a:t>18 </a:t>
            </a:r>
            <a:r>
              <a:rPr lang="en-GB" sz="1200" dirty="0" err="1"/>
              <a:t>Maret</a:t>
            </a:r>
            <a:r>
              <a:rPr lang="en-GB" sz="1200" dirty="0"/>
              <a:t> 2004</a:t>
            </a:r>
          </a:p>
          <a:p>
            <a:r>
              <a:rPr lang="en-GB" sz="1200" dirty="0" err="1"/>
              <a:t>Diundangkan</a:t>
            </a:r>
            <a:r>
              <a:rPr lang="en-GB" sz="1200" dirty="0"/>
              <a:t>:</a:t>
            </a:r>
            <a:r>
              <a:rPr lang="en-US" sz="1200" dirty="0"/>
              <a:t> </a:t>
            </a:r>
          </a:p>
          <a:p>
            <a:r>
              <a:rPr lang="en-US" sz="1200" dirty="0"/>
              <a:t>18 </a:t>
            </a:r>
            <a:r>
              <a:rPr lang="en-US" sz="1200" err="1"/>
              <a:t>Maret</a:t>
            </a:r>
            <a:r>
              <a:rPr lang="en-US" sz="1200"/>
              <a:t> 2004</a:t>
            </a:r>
          </a:p>
          <a:p>
            <a:r>
              <a:rPr lang="en-US" sz="1200" u="sng"/>
              <a:t>Catatan</a:t>
            </a:r>
            <a:r>
              <a:rPr lang="en-US" sz="1200"/>
              <a:t>:</a:t>
            </a:r>
          </a:p>
          <a:p>
            <a:r>
              <a:rPr lang="en-US" sz="1200"/>
              <a:t>UU 11/1974 dinyatakan tidak berlaku lagi  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4522772" y="3627273"/>
            <a:ext cx="1404159" cy="2353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200" dirty="0" err="1"/>
              <a:t>Ditetapkan</a:t>
            </a:r>
            <a:r>
              <a:rPr lang="en-GB" sz="1200" dirty="0"/>
              <a:t>:</a:t>
            </a:r>
          </a:p>
          <a:p>
            <a:pPr algn="just"/>
            <a:r>
              <a:rPr lang="en-GB" sz="1200" dirty="0"/>
              <a:t>14 November 2013</a:t>
            </a:r>
          </a:p>
          <a:p>
            <a:pPr algn="just"/>
            <a:r>
              <a:rPr lang="en-GB" sz="1200" dirty="0" err="1"/>
              <a:t>Diundangkan</a:t>
            </a:r>
            <a:r>
              <a:rPr lang="en-GB" sz="1200" dirty="0"/>
              <a:t>:</a:t>
            </a:r>
            <a:r>
              <a:rPr lang="en-US" sz="1200" dirty="0"/>
              <a:t> </a:t>
            </a:r>
          </a:p>
          <a:p>
            <a:pPr algn="just"/>
            <a:r>
              <a:rPr lang="en-US" sz="1200" dirty="0"/>
              <a:t>14 November 2013</a:t>
            </a:r>
          </a:p>
          <a:p>
            <a:r>
              <a:rPr lang="en-US" sz="1200" u="sng" dirty="0" err="1"/>
              <a:t>Catatan</a:t>
            </a:r>
            <a:r>
              <a:rPr lang="en-US" sz="1200" dirty="0"/>
              <a:t>:</a:t>
            </a:r>
          </a:p>
          <a:p>
            <a:r>
              <a:rPr lang="en-US" sz="1200" dirty="0"/>
              <a:t>PP 27/1991 </a:t>
            </a:r>
            <a:r>
              <a:rPr lang="en-US" sz="1200" dirty="0" err="1"/>
              <a:t>ttg</a:t>
            </a:r>
            <a:r>
              <a:rPr lang="en-US" sz="1200" dirty="0"/>
              <a:t> </a:t>
            </a:r>
            <a:r>
              <a:rPr lang="en-US" sz="1200" dirty="0" err="1"/>
              <a:t>Rawa</a:t>
            </a:r>
            <a:r>
              <a:rPr lang="en-US" sz="1200" dirty="0"/>
              <a:t> </a:t>
            </a:r>
            <a:r>
              <a:rPr lang="en-US" sz="1200" dirty="0" err="1"/>
              <a:t>dinyatakan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berlaku</a:t>
            </a:r>
            <a:r>
              <a:rPr lang="en-US" sz="1200" dirty="0"/>
              <a:t> </a:t>
            </a:r>
            <a:r>
              <a:rPr lang="en-US" sz="1200" dirty="0" err="1"/>
              <a:t>lagi</a:t>
            </a:r>
            <a:r>
              <a:rPr lang="en-US" sz="1200" dirty="0"/>
              <a:t>  </a:t>
            </a:r>
            <a:endParaRPr lang="en-GB" sz="1200" dirty="0"/>
          </a:p>
          <a:p>
            <a:pPr algn="just"/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6053329" y="3627273"/>
            <a:ext cx="1390238" cy="2353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/>
              <a:t>Ditetapkan</a:t>
            </a:r>
            <a:r>
              <a:rPr lang="en-GB" sz="1200" dirty="0"/>
              <a:t>:</a:t>
            </a:r>
          </a:p>
          <a:p>
            <a:r>
              <a:rPr lang="en-GB" sz="1200" dirty="0"/>
              <a:t>18 </a:t>
            </a:r>
            <a:r>
              <a:rPr lang="en-GB" sz="1200" dirty="0" err="1"/>
              <a:t>Februari</a:t>
            </a:r>
            <a:r>
              <a:rPr lang="en-GB" sz="1200" dirty="0"/>
              <a:t> 2015</a:t>
            </a:r>
          </a:p>
          <a:p>
            <a:r>
              <a:rPr lang="en-GB" sz="1200" dirty="0" err="1"/>
              <a:t>Dampak</a:t>
            </a:r>
            <a:r>
              <a:rPr lang="en-GB" sz="1200" dirty="0"/>
              <a:t>: </a:t>
            </a:r>
          </a:p>
          <a:p>
            <a:r>
              <a:rPr lang="en-GB" sz="1200"/>
              <a:t>UU 7/2004 ttg SDA dibatalkan dan diamanatkan untuk menggunakan kembali UU 11/1974 ttg Pengairan</a:t>
            </a:r>
            <a:endParaRPr lang="en-GB" sz="1200" dirty="0"/>
          </a:p>
        </p:txBody>
      </p:sp>
      <p:sp>
        <p:nvSpPr>
          <p:cNvPr id="15" name="Rectangle 14"/>
          <p:cNvSpPr/>
          <p:nvPr/>
        </p:nvSpPr>
        <p:spPr>
          <a:xfrm>
            <a:off x="7514861" y="3627273"/>
            <a:ext cx="1451308" cy="2353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200" dirty="0" err="1"/>
              <a:t>Ditetapkan</a:t>
            </a:r>
            <a:r>
              <a:rPr lang="en-GB" sz="1200" dirty="0"/>
              <a:t>:</a:t>
            </a:r>
          </a:p>
          <a:p>
            <a:pPr algn="just"/>
            <a:r>
              <a:rPr lang="en-GB" sz="1200" dirty="0"/>
              <a:t>22 Mei 2015</a:t>
            </a:r>
          </a:p>
          <a:p>
            <a:pPr algn="just"/>
            <a:r>
              <a:rPr lang="en-GB" sz="1200" dirty="0" err="1"/>
              <a:t>Diundangkan</a:t>
            </a:r>
            <a:r>
              <a:rPr lang="en-GB" sz="1200" dirty="0"/>
              <a:t>:</a:t>
            </a:r>
            <a:r>
              <a:rPr lang="en-US" sz="1200" dirty="0"/>
              <a:t> </a:t>
            </a:r>
          </a:p>
          <a:p>
            <a:pPr algn="just"/>
            <a:r>
              <a:rPr lang="en-US" sz="1200" dirty="0"/>
              <a:t>26 Mei 2015</a:t>
            </a:r>
          </a:p>
          <a:p>
            <a:pPr algn="just"/>
            <a:r>
              <a:rPr lang="en-GB" sz="1200" dirty="0" err="1"/>
              <a:t>Tujuan</a:t>
            </a:r>
            <a:r>
              <a:rPr lang="en-GB" sz="1200" dirty="0"/>
              <a:t>:</a:t>
            </a:r>
          </a:p>
          <a:p>
            <a:r>
              <a:rPr lang="en-GB" sz="1200" dirty="0" err="1"/>
              <a:t>Sebagai</a:t>
            </a:r>
            <a:r>
              <a:rPr lang="en-GB" sz="1200" dirty="0"/>
              <a:t> </a:t>
            </a:r>
            <a:r>
              <a:rPr lang="en-GB" sz="1200" dirty="0" err="1"/>
              <a:t>payung</a:t>
            </a:r>
            <a:r>
              <a:rPr lang="en-GB" sz="1200" dirty="0"/>
              <a:t> </a:t>
            </a:r>
            <a:r>
              <a:rPr lang="en-GB" sz="1200" dirty="0" err="1"/>
              <a:t>hukum</a:t>
            </a:r>
            <a:r>
              <a:rPr lang="en-GB" sz="1200" dirty="0"/>
              <a:t> </a:t>
            </a:r>
            <a:r>
              <a:rPr lang="en-GB" sz="1200" dirty="0" err="1"/>
              <a:t>untuk</a:t>
            </a:r>
            <a:r>
              <a:rPr lang="en-GB" sz="1200" dirty="0"/>
              <a:t> </a:t>
            </a:r>
            <a:r>
              <a:rPr lang="en-GB" sz="1200" dirty="0" err="1"/>
              <a:t>mengatur</a:t>
            </a:r>
            <a:r>
              <a:rPr lang="en-GB" sz="1200" dirty="0"/>
              <a:t> </a:t>
            </a:r>
            <a:r>
              <a:rPr lang="en-GB" sz="1200" dirty="0" err="1"/>
              <a:t>kegiatan</a:t>
            </a:r>
            <a:r>
              <a:rPr lang="en-GB" sz="1200" dirty="0"/>
              <a:t> </a:t>
            </a:r>
            <a:r>
              <a:rPr lang="en-GB" sz="1200" dirty="0" err="1"/>
              <a:t>pengelolaan</a:t>
            </a:r>
            <a:r>
              <a:rPr lang="en-GB" sz="1200" dirty="0"/>
              <a:t> </a:t>
            </a:r>
            <a:r>
              <a:rPr lang="en-GB" sz="1200" dirty="0" err="1"/>
              <a:t>Rawa</a:t>
            </a:r>
            <a:r>
              <a:rPr lang="en-GB" sz="1200" dirty="0"/>
              <a:t> di Indonesia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9045417" y="3627273"/>
            <a:ext cx="1521523" cy="2353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200" dirty="0" err="1"/>
              <a:t>Ditetapkan</a:t>
            </a:r>
            <a:r>
              <a:rPr lang="en-GB" sz="1200" dirty="0"/>
              <a:t>:</a:t>
            </a:r>
          </a:p>
          <a:p>
            <a:pPr algn="just"/>
            <a:r>
              <a:rPr lang="en-GB" sz="1200" dirty="0"/>
              <a:t>15 </a:t>
            </a:r>
            <a:r>
              <a:rPr lang="en-GB" sz="1200" dirty="0" err="1"/>
              <a:t>Oktober</a:t>
            </a:r>
            <a:r>
              <a:rPr lang="en-GB" sz="1200" dirty="0"/>
              <a:t> 2019</a:t>
            </a:r>
          </a:p>
          <a:p>
            <a:pPr algn="just"/>
            <a:r>
              <a:rPr lang="en-GB" sz="1200" dirty="0" err="1"/>
              <a:t>Diundangkan</a:t>
            </a:r>
            <a:r>
              <a:rPr lang="en-GB" sz="1200" dirty="0"/>
              <a:t>:</a:t>
            </a:r>
            <a:r>
              <a:rPr lang="en-US" sz="1200" dirty="0"/>
              <a:t> </a:t>
            </a:r>
          </a:p>
          <a:p>
            <a:pPr algn="just"/>
            <a:r>
              <a:rPr lang="en-US" sz="1200" dirty="0"/>
              <a:t>16 </a:t>
            </a:r>
            <a:r>
              <a:rPr lang="en-US" sz="1200" dirty="0" err="1"/>
              <a:t>Oktober</a:t>
            </a:r>
            <a:r>
              <a:rPr lang="en-US" sz="1200" dirty="0"/>
              <a:t> 2019</a:t>
            </a:r>
          </a:p>
          <a:p>
            <a:pPr algn="just"/>
            <a:r>
              <a:rPr lang="en-GB" sz="1200" dirty="0" err="1"/>
              <a:t>Amanat</a:t>
            </a:r>
            <a:r>
              <a:rPr lang="en-GB" sz="1200" dirty="0"/>
              <a:t> UU:</a:t>
            </a:r>
          </a:p>
          <a:p>
            <a:r>
              <a:rPr lang="en-GB" sz="1200" dirty="0" err="1"/>
              <a:t>Dalam</a:t>
            </a:r>
            <a:r>
              <a:rPr lang="en-GB" sz="1200" dirty="0"/>
              <a:t> </a:t>
            </a:r>
            <a:r>
              <a:rPr lang="en-GB" sz="1200" dirty="0" err="1"/>
              <a:t>waktu</a:t>
            </a:r>
            <a:r>
              <a:rPr lang="en-GB" sz="1200" dirty="0"/>
              <a:t> paling lama 2 (</a:t>
            </a:r>
            <a:r>
              <a:rPr lang="en-GB" sz="1200" dirty="0" err="1"/>
              <a:t>dua</a:t>
            </a:r>
            <a:r>
              <a:rPr lang="en-GB" sz="1200" dirty="0"/>
              <a:t>) </a:t>
            </a:r>
            <a:r>
              <a:rPr lang="en-GB" sz="1200" dirty="0" err="1"/>
              <a:t>tahun</a:t>
            </a:r>
            <a:r>
              <a:rPr lang="en-GB" sz="1200" dirty="0"/>
              <a:t> </a:t>
            </a:r>
            <a:r>
              <a:rPr lang="en-GB" sz="1200" dirty="0" err="1"/>
              <a:t>terhitung</a:t>
            </a:r>
            <a:r>
              <a:rPr lang="en-GB" sz="1200" dirty="0"/>
              <a:t> </a:t>
            </a:r>
            <a:r>
              <a:rPr lang="en-GB" sz="1200" dirty="0" err="1"/>
              <a:t>sejak</a:t>
            </a:r>
            <a:r>
              <a:rPr lang="en-GB" sz="1200" dirty="0"/>
              <a:t> UU </a:t>
            </a:r>
            <a:r>
              <a:rPr lang="en-GB" sz="1200" dirty="0" err="1"/>
              <a:t>ini</a:t>
            </a:r>
            <a:r>
              <a:rPr lang="en-GB" sz="1200" dirty="0"/>
              <a:t> </a:t>
            </a:r>
            <a:r>
              <a:rPr lang="en-GB" sz="1200" dirty="0" err="1"/>
              <a:t>diundangkan</a:t>
            </a:r>
            <a:r>
              <a:rPr lang="en-GB" sz="1200" dirty="0"/>
              <a:t>, </a:t>
            </a:r>
            <a:r>
              <a:rPr lang="en-GB" sz="1200" dirty="0" err="1"/>
              <a:t>Peraturan</a:t>
            </a:r>
            <a:r>
              <a:rPr lang="en-GB" sz="1200" dirty="0"/>
              <a:t> </a:t>
            </a:r>
            <a:r>
              <a:rPr lang="en-GB" sz="1200" dirty="0" err="1"/>
              <a:t>pelaksanaan</a:t>
            </a:r>
            <a:r>
              <a:rPr lang="en-GB" sz="1200" dirty="0"/>
              <a:t> </a:t>
            </a:r>
            <a:r>
              <a:rPr lang="en-GB" sz="1200" dirty="0" err="1"/>
              <a:t>harus</a:t>
            </a:r>
            <a:r>
              <a:rPr lang="en-GB" sz="1200" dirty="0"/>
              <a:t> </a:t>
            </a:r>
            <a:r>
              <a:rPr lang="en-GB" sz="1200" dirty="0" err="1"/>
              <a:t>sudah</a:t>
            </a:r>
            <a:r>
              <a:rPr lang="en-GB" sz="1200" dirty="0"/>
              <a:t> </a:t>
            </a:r>
            <a:r>
              <a:rPr lang="en-GB" sz="1200" dirty="0" err="1"/>
              <a:t>ditetapkan</a:t>
            </a:r>
            <a:r>
              <a:rPr lang="en-GB" sz="1200" dirty="0"/>
              <a:t>.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10611502" y="1645343"/>
            <a:ext cx="1555527" cy="31028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/>
              <a:t>Sasaran</a:t>
            </a:r>
            <a:r>
              <a:rPr lang="en-GB" sz="2000" dirty="0"/>
              <a:t> TA.2021:</a:t>
            </a:r>
          </a:p>
          <a:p>
            <a:pPr algn="ctr"/>
            <a:r>
              <a:rPr lang="en-GB" dirty="0" err="1"/>
              <a:t>Penyusunan</a:t>
            </a:r>
            <a:r>
              <a:rPr lang="en-GB" dirty="0"/>
              <a:t> </a:t>
            </a:r>
            <a:r>
              <a:rPr lang="en-GB" dirty="0" err="1"/>
              <a:t>Naskah</a:t>
            </a:r>
            <a:r>
              <a:rPr lang="en-GB" dirty="0"/>
              <a:t> RPP </a:t>
            </a:r>
            <a:r>
              <a:rPr lang="en-GB" dirty="0" err="1"/>
              <a:t>Rawa</a:t>
            </a:r>
            <a:r>
              <a:rPr lang="en-GB" dirty="0"/>
              <a:t> agar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segera</a:t>
            </a:r>
            <a:r>
              <a:rPr lang="en-GB" dirty="0"/>
              <a:t> </a:t>
            </a:r>
            <a:r>
              <a:rPr lang="en-GB" dirty="0" err="1"/>
              <a:t>ditetapkan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PP </a:t>
            </a:r>
            <a:r>
              <a:rPr lang="en-GB" dirty="0" err="1"/>
              <a:t>Rawa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560101" y="1289457"/>
            <a:ext cx="1426464" cy="1463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PP No. 27 </a:t>
            </a:r>
            <a:r>
              <a:rPr lang="en-GB" dirty="0" err="1"/>
              <a:t>Tahun</a:t>
            </a:r>
            <a:r>
              <a:rPr lang="en-GB" dirty="0"/>
              <a:t> 1991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Rawa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60101" y="3627272"/>
            <a:ext cx="1426464" cy="14630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/>
              <a:t>Ditetapkan</a:t>
            </a:r>
            <a:r>
              <a:rPr lang="en-GB" sz="1200" dirty="0"/>
              <a:t>:</a:t>
            </a:r>
          </a:p>
          <a:p>
            <a:r>
              <a:rPr lang="en-GB" sz="1200" dirty="0"/>
              <a:t>2 Mei 1991</a:t>
            </a:r>
          </a:p>
          <a:p>
            <a:r>
              <a:rPr lang="en-GB" sz="1200" dirty="0" err="1"/>
              <a:t>Diundangkan</a:t>
            </a:r>
            <a:r>
              <a:rPr lang="en-GB" sz="1200" dirty="0"/>
              <a:t>:</a:t>
            </a:r>
            <a:r>
              <a:rPr lang="en-US" sz="1200" dirty="0"/>
              <a:t> </a:t>
            </a:r>
          </a:p>
          <a:p>
            <a:r>
              <a:rPr lang="en-US" sz="1200" dirty="0"/>
              <a:t>2 Mei 1991</a:t>
            </a:r>
          </a:p>
        </p:txBody>
      </p:sp>
    </p:spTree>
    <p:extLst>
      <p:ext uri="{BB962C8B-B14F-4D97-AF65-F5344CB8AC3E}">
        <p14:creationId xmlns:p14="http://schemas.microsoft.com/office/powerpoint/2010/main" val="368178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9831" y="154861"/>
            <a:ext cx="12192000" cy="53339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err="1"/>
              <a:t>Pendahuluan</a:t>
            </a:r>
            <a:r>
              <a:rPr lang="en-GB" sz="2800" dirty="0"/>
              <a:t> – PAYUNG HUKUM PRA PP RAWA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31880" y="973055"/>
            <a:ext cx="11309889" cy="5429996"/>
            <a:chOff x="431880" y="973055"/>
            <a:chExt cx="11309889" cy="5429996"/>
          </a:xfrm>
        </p:grpSpPr>
        <p:sp>
          <p:nvSpPr>
            <p:cNvPr id="5" name="Rounded Rectangle 4"/>
            <p:cNvSpPr/>
            <p:nvPr/>
          </p:nvSpPr>
          <p:spPr>
            <a:xfrm>
              <a:off x="4285635" y="4096657"/>
              <a:ext cx="1673532" cy="1173841"/>
            </a:xfrm>
            <a:prstGeom prst="roundRect">
              <a:avLst/>
            </a:prstGeom>
            <a:solidFill>
              <a:srgbClr val="C6D9F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PERMEN </a:t>
              </a:r>
            </a:p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PUPR NO: 14/PRT/M/2015</a:t>
              </a:r>
              <a:endParaRPr lang="en-ID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44169" y="1749720"/>
              <a:ext cx="2484000" cy="630000"/>
            </a:xfrm>
            <a:prstGeom prst="roundRect">
              <a:avLst/>
            </a:prstGeom>
            <a:solidFill>
              <a:srgbClr val="C6D9F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UU NO. 17 TAHUN 2019</a:t>
              </a:r>
              <a:endParaRPr lang="en-ID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89633" y="2651640"/>
              <a:ext cx="2484000" cy="630000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INPRES NO. 2 TAHUN 1984</a:t>
              </a:r>
              <a:endParaRPr lang="en-ID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13169" y="4096657"/>
              <a:ext cx="1673532" cy="1173841"/>
            </a:xfrm>
            <a:prstGeom prst="roundRect">
              <a:avLst/>
            </a:prstGeom>
            <a:solidFill>
              <a:srgbClr val="C6D9F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PERMEN </a:t>
              </a:r>
            </a:p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PUPR NO: 17/PRT/M/2015</a:t>
              </a:r>
              <a:endParaRPr lang="en-ID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140703" y="4096657"/>
              <a:ext cx="1673532" cy="1173841"/>
            </a:xfrm>
            <a:prstGeom prst="roundRect">
              <a:avLst/>
            </a:prstGeom>
            <a:solidFill>
              <a:srgbClr val="C6D9F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PERMEN </a:t>
              </a:r>
            </a:p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PUPR NO: 23/PRT/M/2015</a:t>
              </a:r>
              <a:endParaRPr lang="en-ID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068237" y="4096656"/>
              <a:ext cx="1673532" cy="1173841"/>
            </a:xfrm>
            <a:prstGeom prst="roundRect">
              <a:avLst/>
            </a:prstGeom>
            <a:solidFill>
              <a:srgbClr val="C6D9F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PERMEN </a:t>
              </a:r>
            </a:p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PUPR NO. 30/PRT/M/2015</a:t>
              </a:r>
              <a:endParaRPr lang="en-ID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58101" y="4096655"/>
              <a:ext cx="1673532" cy="1173841"/>
            </a:xfrm>
            <a:prstGeom prst="roundRect">
              <a:avLst/>
            </a:prstGeom>
            <a:solidFill>
              <a:srgbClr val="C6D9F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PERMEN </a:t>
              </a:r>
            </a:p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PUPR NO: 12/PRT/M/2015</a:t>
              </a:r>
              <a:endParaRPr lang="en-ID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1880" y="4096655"/>
              <a:ext cx="1673532" cy="1173841"/>
            </a:xfrm>
            <a:prstGeom prst="roundRect">
              <a:avLst/>
            </a:prstGeom>
            <a:solidFill>
              <a:srgbClr val="C6D9F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PERMEN </a:t>
              </a:r>
            </a:p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PUPR NO: 8/PRT/M/2015</a:t>
              </a:r>
              <a:endParaRPr lang="en-ID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75167" y="5773051"/>
              <a:ext cx="2484000" cy="630000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PERMEN PUPR NO: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16/PRT/M/2015</a:t>
              </a:r>
              <a:endParaRPr lang="en-ID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13169" y="5773051"/>
              <a:ext cx="2484000" cy="630000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PERMEN PUPR NO: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21/PRT/M/2015</a:t>
              </a:r>
              <a:endParaRPr lang="en-ID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951171" y="5773051"/>
              <a:ext cx="2484000" cy="630000"/>
            </a:xfrm>
            <a:prstGeom prst="round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PERMEN PUPR NO: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29/PRT/M/2015</a:t>
              </a:r>
              <a:endParaRPr lang="en-ID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37165" y="5773051"/>
              <a:ext cx="2484000" cy="630000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PERMEN PUPR NO: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11/PRT/M/2015</a:t>
              </a:r>
              <a:endParaRPr lang="en-ID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Elbow Connector 17"/>
            <p:cNvCxnSpPr>
              <a:stCxn id="7" idx="2"/>
              <a:endCxn id="8" idx="3"/>
            </p:cNvCxnSpPr>
            <p:nvPr/>
          </p:nvCxnSpPr>
          <p:spPr>
            <a:xfrm rot="5400000">
              <a:off x="5386441" y="2266912"/>
              <a:ext cx="586920" cy="812536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7" idx="2"/>
              <a:endCxn id="13" idx="0"/>
            </p:cNvCxnSpPr>
            <p:nvPr/>
          </p:nvCxnSpPr>
          <p:spPr>
            <a:xfrm rot="5400000">
              <a:off x="2818941" y="829426"/>
              <a:ext cx="1716935" cy="4817523"/>
            </a:xfrm>
            <a:prstGeom prst="bentConnector3">
              <a:avLst>
                <a:gd name="adj1" fmla="val 79588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7" idx="2"/>
              <a:endCxn id="12" idx="0"/>
            </p:cNvCxnSpPr>
            <p:nvPr/>
          </p:nvCxnSpPr>
          <p:spPr>
            <a:xfrm rot="5400000">
              <a:off x="3782051" y="1792536"/>
              <a:ext cx="1716935" cy="2891302"/>
            </a:xfrm>
            <a:prstGeom prst="bentConnector3">
              <a:avLst>
                <a:gd name="adj1" fmla="val 79588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7" idx="2"/>
              <a:endCxn id="5" idx="0"/>
            </p:cNvCxnSpPr>
            <p:nvPr/>
          </p:nvCxnSpPr>
          <p:spPr>
            <a:xfrm rot="5400000">
              <a:off x="4745817" y="2756304"/>
              <a:ext cx="1716937" cy="963768"/>
            </a:xfrm>
            <a:prstGeom prst="bentConnector3">
              <a:avLst>
                <a:gd name="adj1" fmla="val 79588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7" idx="2"/>
              <a:endCxn id="9" idx="0"/>
            </p:cNvCxnSpPr>
            <p:nvPr/>
          </p:nvCxnSpPr>
          <p:spPr>
            <a:xfrm rot="16200000" flipH="1">
              <a:off x="5709584" y="2756305"/>
              <a:ext cx="1716937" cy="963766"/>
            </a:xfrm>
            <a:prstGeom prst="bentConnector3">
              <a:avLst>
                <a:gd name="adj1" fmla="val 79588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7" idx="2"/>
              <a:endCxn id="10" idx="0"/>
            </p:cNvCxnSpPr>
            <p:nvPr/>
          </p:nvCxnSpPr>
          <p:spPr>
            <a:xfrm rot="16200000" flipH="1">
              <a:off x="6673351" y="1792538"/>
              <a:ext cx="1716937" cy="2891300"/>
            </a:xfrm>
            <a:prstGeom prst="bentConnector3">
              <a:avLst>
                <a:gd name="adj1" fmla="val 7958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7" idx="2"/>
              <a:endCxn id="11" idx="0"/>
            </p:cNvCxnSpPr>
            <p:nvPr/>
          </p:nvCxnSpPr>
          <p:spPr>
            <a:xfrm rot="16200000" flipH="1">
              <a:off x="7637118" y="828771"/>
              <a:ext cx="1716936" cy="4818834"/>
            </a:xfrm>
            <a:prstGeom prst="bentConnector3">
              <a:avLst>
                <a:gd name="adj1" fmla="val 79588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7" idx="2"/>
              <a:endCxn id="14" idx="0"/>
            </p:cNvCxnSpPr>
            <p:nvPr/>
          </p:nvCxnSpPr>
          <p:spPr>
            <a:xfrm rot="5400000">
              <a:off x="3705003" y="3391884"/>
              <a:ext cx="3393331" cy="1369002"/>
            </a:xfrm>
            <a:prstGeom prst="bentConnector3">
              <a:avLst>
                <a:gd name="adj1" fmla="val 9154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7" idx="2"/>
              <a:endCxn id="15" idx="0"/>
            </p:cNvCxnSpPr>
            <p:nvPr/>
          </p:nvCxnSpPr>
          <p:spPr>
            <a:xfrm rot="16200000" flipH="1">
              <a:off x="5074004" y="3391885"/>
              <a:ext cx="3393331" cy="1369000"/>
            </a:xfrm>
            <a:prstGeom prst="bentConnector3">
              <a:avLst>
                <a:gd name="adj1" fmla="val 9154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7" idx="2"/>
              <a:endCxn id="17" idx="0"/>
            </p:cNvCxnSpPr>
            <p:nvPr/>
          </p:nvCxnSpPr>
          <p:spPr>
            <a:xfrm rot="5400000">
              <a:off x="2336002" y="2022883"/>
              <a:ext cx="3393331" cy="4107004"/>
            </a:xfrm>
            <a:prstGeom prst="bentConnector3">
              <a:avLst>
                <a:gd name="adj1" fmla="val 9154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7" idx="2"/>
              <a:endCxn id="16" idx="0"/>
            </p:cNvCxnSpPr>
            <p:nvPr/>
          </p:nvCxnSpPr>
          <p:spPr>
            <a:xfrm rot="16200000" flipH="1">
              <a:off x="6443005" y="2022884"/>
              <a:ext cx="3393331" cy="4107002"/>
            </a:xfrm>
            <a:prstGeom prst="bentConnector3">
              <a:avLst>
                <a:gd name="adj1" fmla="val 9154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607019" y="973055"/>
              <a:ext cx="6958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Pohon</a:t>
              </a:r>
              <a:r>
                <a:rPr lang="en-US" sz="2400" b="1" dirty="0"/>
                <a:t> </a:t>
              </a:r>
              <a:r>
                <a:rPr lang="en-US" sz="2400" b="1" dirty="0" err="1"/>
                <a:t>Peraturan-Perundangan</a:t>
              </a:r>
              <a:r>
                <a:rPr lang="en-US" sz="2400" b="1" dirty="0"/>
                <a:t> di </a:t>
              </a:r>
              <a:r>
                <a:rPr lang="en-US" sz="2400" b="1" dirty="0" err="1"/>
                <a:t>Bidang</a:t>
              </a:r>
              <a:r>
                <a:rPr lang="en-US" sz="2400" b="1" dirty="0"/>
                <a:t> </a:t>
              </a:r>
              <a:r>
                <a:rPr lang="en-US" sz="2400" b="1" dirty="0" err="1"/>
                <a:t>Irigasi</a:t>
              </a:r>
              <a:endParaRPr lang="en-ID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1882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9831" y="154861"/>
            <a:ext cx="12192000" cy="53339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err="1"/>
              <a:t>Pendahuluan</a:t>
            </a:r>
            <a:r>
              <a:rPr lang="en-GB" sz="2800" dirty="0"/>
              <a:t> – PAYUNG HUKUM PRA PP RAWA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27472" y="958645"/>
            <a:ext cx="10269793" cy="514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UcPeriod"/>
            </a:pPr>
            <a:r>
              <a:rPr lang="en-US" b="1" dirty="0" err="1"/>
              <a:t>Undang-undang</a:t>
            </a:r>
            <a:endParaRPr lang="en-US" b="1" dirty="0"/>
          </a:p>
          <a:p>
            <a:pPr indent="354013"/>
            <a:r>
              <a:rPr lang="en-US" dirty="0" err="1"/>
              <a:t>Undang-undang</a:t>
            </a:r>
            <a:r>
              <a:rPr lang="en-US" dirty="0"/>
              <a:t> No. 17 </a:t>
            </a:r>
            <a:r>
              <a:rPr lang="en-US" dirty="0" err="1"/>
              <a:t>Tahun</a:t>
            </a:r>
            <a:r>
              <a:rPr lang="en-US" dirty="0"/>
              <a:t> 2019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Air</a:t>
            </a:r>
          </a:p>
          <a:p>
            <a:r>
              <a:rPr lang="en-US" b="1" dirty="0"/>
              <a:t>B.   </a:t>
            </a:r>
            <a:r>
              <a:rPr lang="en-US" b="1" dirty="0" err="1"/>
              <a:t>Instruksi</a:t>
            </a:r>
            <a:r>
              <a:rPr lang="en-US" b="1" dirty="0"/>
              <a:t> </a:t>
            </a:r>
            <a:r>
              <a:rPr lang="en-US" b="1" dirty="0" err="1"/>
              <a:t>Presiden</a:t>
            </a:r>
            <a:endParaRPr lang="en-US" b="1" dirty="0"/>
          </a:p>
          <a:p>
            <a:pPr indent="354013"/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No. 2 </a:t>
            </a:r>
            <a:r>
              <a:rPr lang="en-US" dirty="0" err="1"/>
              <a:t>Tahun</a:t>
            </a:r>
            <a:r>
              <a:rPr lang="en-US" dirty="0"/>
              <a:t> 1984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P3A</a:t>
            </a:r>
          </a:p>
          <a:p>
            <a:r>
              <a:rPr lang="en-US" b="1" dirty="0"/>
              <a:t>C. 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Menteri</a:t>
            </a:r>
            <a:r>
              <a:rPr lang="en-US" b="1" dirty="0"/>
              <a:t> PUPR</a:t>
            </a:r>
          </a:p>
          <a:p>
            <a:pPr marL="342900" indent="1111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 PUPR No. 08/PRT/M/2015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Sempadan</a:t>
            </a:r>
            <a:r>
              <a:rPr lang="en-US" dirty="0"/>
              <a:t> </a:t>
            </a:r>
            <a:r>
              <a:rPr lang="en-US" dirty="0" err="1"/>
              <a:t>Irigasi</a:t>
            </a:r>
            <a:endParaRPr lang="en-US" dirty="0"/>
          </a:p>
          <a:p>
            <a:pPr marL="342900" indent="11113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Permen</a:t>
            </a:r>
            <a:r>
              <a:rPr lang="en-US" dirty="0">
                <a:solidFill>
                  <a:srgbClr val="FFFF00"/>
                </a:solidFill>
              </a:rPr>
              <a:t> PUPR No. 11/PRT/M/2015 </a:t>
            </a:r>
            <a:r>
              <a:rPr lang="en-US" dirty="0" err="1">
                <a:solidFill>
                  <a:srgbClr val="FFFF00"/>
                </a:solidFill>
              </a:rPr>
              <a:t>tentang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Eksploitasi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Pemeliharaan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Rawa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Irigasi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Pasang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Surut</a:t>
            </a:r>
            <a:endParaRPr lang="en-US" dirty="0">
              <a:solidFill>
                <a:srgbClr val="FFFF00"/>
              </a:solidFill>
            </a:endParaRPr>
          </a:p>
          <a:p>
            <a:pPr marL="342900" indent="1111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 PUPR No. 12/PRT/M/2015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Eksploitasi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Irigasi</a:t>
            </a:r>
            <a:endParaRPr lang="en-US" dirty="0"/>
          </a:p>
          <a:p>
            <a:pPr marL="342900" indent="1111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 PUPR No. 14/PRT/M/2015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Status Daerah </a:t>
            </a:r>
            <a:r>
              <a:rPr lang="en-US" dirty="0" err="1"/>
              <a:t>Irigasi</a:t>
            </a:r>
            <a:endParaRPr lang="en-US" dirty="0"/>
          </a:p>
          <a:p>
            <a:pPr marL="342900" indent="1111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Permen</a:t>
            </a:r>
            <a:r>
              <a:rPr lang="en-US" dirty="0">
                <a:solidFill>
                  <a:srgbClr val="FFFF00"/>
                </a:solidFill>
              </a:rPr>
              <a:t> PUPR No. 16/PRT/M/2015 </a:t>
            </a:r>
            <a:r>
              <a:rPr lang="en-US" dirty="0" err="1">
                <a:solidFill>
                  <a:srgbClr val="FFFF00"/>
                </a:solidFill>
              </a:rPr>
              <a:t>tentang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Eksploitasi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Pemeliharaan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Irigasi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Rawa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Lebak</a:t>
            </a:r>
            <a:endParaRPr lang="en-US" dirty="0">
              <a:solidFill>
                <a:srgbClr val="FFFF00"/>
              </a:solidFill>
            </a:endParaRPr>
          </a:p>
          <a:p>
            <a:pPr marL="342900" indent="1111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 PUPR No. 17/PRT/M/2015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Irigasi</a:t>
            </a:r>
            <a:endParaRPr lang="en-US" dirty="0"/>
          </a:p>
          <a:p>
            <a:pPr marL="342900" indent="1111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 PUPR No. 21/PRT/M/2015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Eksploitasi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Tambak</a:t>
            </a:r>
            <a:endParaRPr lang="en-US" dirty="0"/>
          </a:p>
          <a:p>
            <a:pPr marL="342900" indent="1111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 PUPR No. 23/PRT/M/2015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Irigasi</a:t>
            </a:r>
            <a:endParaRPr lang="en-US" dirty="0"/>
          </a:p>
          <a:p>
            <a:pPr marL="342900" indent="1111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Permen</a:t>
            </a:r>
            <a:r>
              <a:rPr lang="en-US" dirty="0">
                <a:solidFill>
                  <a:srgbClr val="FFFF00"/>
                </a:solidFill>
              </a:rPr>
              <a:t> PUPR No. 29/PRT/M/2015 </a:t>
            </a:r>
            <a:r>
              <a:rPr lang="en-US" dirty="0" err="1">
                <a:solidFill>
                  <a:srgbClr val="FFFF00"/>
                </a:solidFill>
              </a:rPr>
              <a:t>tentang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Rawa</a:t>
            </a:r>
            <a:endParaRPr lang="en-US" dirty="0">
              <a:solidFill>
                <a:srgbClr val="FFFF00"/>
              </a:solidFill>
            </a:endParaRPr>
          </a:p>
          <a:p>
            <a:pPr marL="342900" indent="1111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 PUPR No. 30/PRT/M/2015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Irigasi</a:t>
            </a:r>
            <a:endParaRPr lang="en-US" dirty="0"/>
          </a:p>
          <a:p>
            <a:r>
              <a:rPr lang="en-US" b="1" dirty="0"/>
              <a:t>D.  Surat </a:t>
            </a:r>
            <a:r>
              <a:rPr lang="en-US" b="1" dirty="0" err="1"/>
              <a:t>Edaran</a:t>
            </a:r>
            <a:r>
              <a:rPr lang="en-US" b="1" dirty="0"/>
              <a:t> </a:t>
            </a:r>
            <a:r>
              <a:rPr lang="en-US" b="1" dirty="0" err="1"/>
              <a:t>Dirjen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Air – </a:t>
            </a:r>
            <a:r>
              <a:rPr lang="en-US" b="1" dirty="0" err="1"/>
              <a:t>Kementerian</a:t>
            </a:r>
            <a:r>
              <a:rPr lang="en-US" b="1" dirty="0"/>
              <a:t> PUPR</a:t>
            </a:r>
          </a:p>
          <a:p>
            <a:pPr marL="342900" lvl="0" indent="11113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SE </a:t>
            </a:r>
            <a:r>
              <a:rPr lang="en-US" dirty="0" err="1">
                <a:solidFill>
                  <a:srgbClr val="FFFF00"/>
                </a:solidFill>
              </a:rPr>
              <a:t>Dirjen</a:t>
            </a:r>
            <a:r>
              <a:rPr lang="en-US" dirty="0">
                <a:solidFill>
                  <a:srgbClr val="FFFF00"/>
                </a:solidFill>
              </a:rPr>
              <a:t> SDA No. 19/SE/D/2017 </a:t>
            </a:r>
            <a:r>
              <a:rPr lang="en-US" dirty="0" err="1">
                <a:solidFill>
                  <a:srgbClr val="FFFF00"/>
                </a:solidFill>
              </a:rPr>
              <a:t>tentang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Pedoman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Peningkatan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Jaringan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Irigasi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Rawa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Pasang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Surut</a:t>
            </a:r>
            <a:endParaRPr lang="en-US" dirty="0">
              <a:solidFill>
                <a:srgbClr val="FFFF00"/>
              </a:solidFill>
            </a:endParaRPr>
          </a:p>
          <a:p>
            <a:pPr marL="342900" lvl="0" indent="11113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SE </a:t>
            </a:r>
            <a:r>
              <a:rPr lang="en-US" dirty="0" err="1">
                <a:solidFill>
                  <a:srgbClr val="FFFF00"/>
                </a:solidFill>
              </a:rPr>
              <a:t>Dirjen</a:t>
            </a:r>
            <a:r>
              <a:rPr lang="en-US" dirty="0">
                <a:solidFill>
                  <a:srgbClr val="FFFF00"/>
                </a:solidFill>
              </a:rPr>
              <a:t> SDA No. 20/SE/D/2017 </a:t>
            </a:r>
            <a:r>
              <a:rPr lang="en-US" dirty="0" err="1">
                <a:solidFill>
                  <a:srgbClr val="FFFF00"/>
                </a:solidFill>
              </a:rPr>
              <a:t>tentang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Pedoman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Peningkatan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Jaringan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Irigasi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Rawa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Lebak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4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9831" y="154861"/>
            <a:ext cx="12192000" cy="53339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err="1"/>
              <a:t>Pendahuluan</a:t>
            </a:r>
            <a:r>
              <a:rPr lang="en-GB" sz="2800" dirty="0"/>
              <a:t> – PAYUNG HUKUM PRA PP RAWA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55" y="776748"/>
            <a:ext cx="8150942" cy="407213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54123" y="4848879"/>
            <a:ext cx="9681025" cy="17780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err="1"/>
              <a:t>Selain</a:t>
            </a:r>
            <a:r>
              <a:rPr lang="en-US" dirty="0"/>
              <a:t> peraturan2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SE </a:t>
            </a:r>
            <a:r>
              <a:rPr lang="en-US" dirty="0" err="1"/>
              <a:t>Dirjen</a:t>
            </a:r>
            <a:r>
              <a:rPr lang="en-US" dirty="0"/>
              <a:t> SDA No. 19/SE/D/2017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Rawa</a:t>
            </a:r>
            <a:r>
              <a:rPr lang="en-US" dirty="0"/>
              <a:t> </a:t>
            </a:r>
            <a:r>
              <a:rPr lang="en-US" dirty="0" err="1"/>
              <a:t>Pasut</a:t>
            </a:r>
            <a:r>
              <a:rPr lang="en-US" dirty="0"/>
              <a:t>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SE </a:t>
            </a:r>
            <a:r>
              <a:rPr lang="en-US" dirty="0" err="1"/>
              <a:t>Dirjen</a:t>
            </a:r>
            <a:r>
              <a:rPr lang="en-US" dirty="0"/>
              <a:t> SDA No. 20/SE/D/2017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Rawa</a:t>
            </a:r>
            <a:r>
              <a:rPr lang="en-US" dirty="0"/>
              <a:t> </a:t>
            </a:r>
            <a:r>
              <a:rPr lang="en-US" dirty="0" err="1"/>
              <a:t>Lebak</a:t>
            </a:r>
            <a:r>
              <a:rPr lang="en-US" dirty="0"/>
              <a:t>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/>
              <a:t>Dll</a:t>
            </a: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4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9831" y="154861"/>
            <a:ext cx="12192000" cy="53339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err="1"/>
              <a:t>Pendahuluan</a:t>
            </a:r>
            <a:r>
              <a:rPr lang="en-GB" sz="2800" dirty="0"/>
              <a:t> – PAYUNG HUKUM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6433" y="688259"/>
            <a:ext cx="4238419" cy="5437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REVIU AWAL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endParaRPr lang="en-GB" sz="1600" dirty="0"/>
          </a:p>
          <a:p>
            <a:pPr algn="just">
              <a:lnSpc>
                <a:spcPct val="100000"/>
              </a:lnSpc>
            </a:pPr>
            <a:r>
              <a:rPr lang="en-GB" sz="1800" dirty="0"/>
              <a:t>UU No. 17/2019 </a:t>
            </a:r>
            <a:r>
              <a:rPr lang="en-GB" sz="1800" dirty="0" err="1"/>
              <a:t>Tentang</a:t>
            </a:r>
            <a:r>
              <a:rPr lang="en-GB" sz="1800" dirty="0"/>
              <a:t> </a:t>
            </a:r>
            <a:r>
              <a:rPr lang="en-GB" sz="1800" dirty="0" err="1"/>
              <a:t>Sumber</a:t>
            </a:r>
            <a:r>
              <a:rPr lang="en-GB" sz="1800" dirty="0"/>
              <a:t> </a:t>
            </a:r>
            <a:r>
              <a:rPr lang="en-GB" sz="1800" dirty="0" err="1"/>
              <a:t>Daya</a:t>
            </a:r>
            <a:r>
              <a:rPr lang="en-GB" sz="1800" dirty="0"/>
              <a:t> Air </a:t>
            </a:r>
            <a:r>
              <a:rPr lang="en-GB" sz="1800" dirty="0" err="1"/>
              <a:t>sudah</a:t>
            </a:r>
            <a:r>
              <a:rPr lang="en-GB" sz="1800" dirty="0"/>
              <a:t> </a:t>
            </a:r>
            <a:r>
              <a:rPr lang="en-GB" sz="1800" dirty="0" err="1"/>
              <a:t>disahkan</a:t>
            </a:r>
            <a:r>
              <a:rPr lang="en-GB" sz="1800" dirty="0"/>
              <a:t>, </a:t>
            </a:r>
            <a:r>
              <a:rPr lang="en-GB" sz="1800" dirty="0" err="1"/>
              <a:t>namun</a:t>
            </a:r>
            <a:r>
              <a:rPr lang="en-GB" sz="1800" dirty="0"/>
              <a:t> </a:t>
            </a:r>
            <a:r>
              <a:rPr lang="en-GB" sz="1800" dirty="0" err="1"/>
              <a:t>hingga</a:t>
            </a:r>
            <a:r>
              <a:rPr lang="en-GB" sz="1800" dirty="0"/>
              <a:t> </a:t>
            </a:r>
            <a:r>
              <a:rPr lang="en-GB" sz="1800" dirty="0" err="1"/>
              <a:t>saat</a:t>
            </a:r>
            <a:r>
              <a:rPr lang="en-GB" sz="1800" dirty="0"/>
              <a:t> </a:t>
            </a:r>
            <a:r>
              <a:rPr lang="en-GB" sz="1800" dirty="0" err="1"/>
              <a:t>ini</a:t>
            </a:r>
            <a:r>
              <a:rPr lang="en-GB" sz="1800" dirty="0"/>
              <a:t> PP </a:t>
            </a:r>
            <a:r>
              <a:rPr lang="en-GB" sz="1800" dirty="0" err="1"/>
              <a:t>tentang</a:t>
            </a:r>
            <a:r>
              <a:rPr lang="en-GB" sz="1800" dirty="0"/>
              <a:t> </a:t>
            </a:r>
            <a:r>
              <a:rPr lang="en-GB" sz="1800" dirty="0" err="1"/>
              <a:t>Rawa</a:t>
            </a:r>
            <a:r>
              <a:rPr lang="en-GB" sz="1800" dirty="0"/>
              <a:t> </a:t>
            </a:r>
            <a:r>
              <a:rPr lang="en-GB" sz="1800" dirty="0" err="1"/>
              <a:t>belum</a:t>
            </a:r>
            <a:r>
              <a:rPr lang="en-GB" sz="1800" dirty="0"/>
              <a:t> </a:t>
            </a:r>
            <a:r>
              <a:rPr lang="en-GB" sz="1800" dirty="0" err="1"/>
              <a:t>ada</a:t>
            </a:r>
            <a:r>
              <a:rPr lang="en-GB" sz="1800" dirty="0"/>
              <a:t> </a:t>
            </a:r>
          </a:p>
          <a:p>
            <a:pPr algn="just">
              <a:lnSpc>
                <a:spcPct val="100000"/>
              </a:lnSpc>
            </a:pPr>
            <a:r>
              <a:rPr lang="en-GB" sz="1800" dirty="0" err="1"/>
              <a:t>Untuk</a:t>
            </a:r>
            <a:r>
              <a:rPr lang="en-GB" sz="1800" dirty="0"/>
              <a:t> </a:t>
            </a:r>
            <a:r>
              <a:rPr lang="en-GB" sz="1800" dirty="0" err="1"/>
              <a:t>itu</a:t>
            </a:r>
            <a:r>
              <a:rPr lang="en-GB" sz="1800" dirty="0"/>
              <a:t> </a:t>
            </a:r>
            <a:r>
              <a:rPr lang="en-GB" sz="1800" dirty="0" err="1"/>
              <a:t>payung</a:t>
            </a:r>
            <a:r>
              <a:rPr lang="en-GB" sz="1800" dirty="0"/>
              <a:t> </a:t>
            </a:r>
            <a:r>
              <a:rPr lang="en-GB" sz="1800" dirty="0" err="1"/>
              <a:t>hukum</a:t>
            </a:r>
            <a:r>
              <a:rPr lang="en-GB" sz="1800" dirty="0"/>
              <a:t> </a:t>
            </a:r>
            <a:r>
              <a:rPr lang="en-GB" sz="1800" dirty="0" err="1"/>
              <a:t>terkait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kegiatan</a:t>
            </a:r>
            <a:r>
              <a:rPr lang="en-GB" sz="1800" dirty="0"/>
              <a:t> </a:t>
            </a:r>
            <a:r>
              <a:rPr lang="en-GB" sz="1800" dirty="0" err="1"/>
              <a:t>irigasi</a:t>
            </a:r>
            <a:r>
              <a:rPr lang="en-GB" sz="1800" dirty="0"/>
              <a:t> </a:t>
            </a:r>
            <a:r>
              <a:rPr lang="en-GB" sz="1800" dirty="0" err="1"/>
              <a:t>rawa</a:t>
            </a:r>
            <a:r>
              <a:rPr lang="en-GB" sz="1800" dirty="0"/>
              <a:t> </a:t>
            </a:r>
            <a:r>
              <a:rPr lang="en-GB" sz="1800" dirty="0" err="1"/>
              <a:t>masih</a:t>
            </a:r>
            <a:r>
              <a:rPr lang="en-GB" sz="1800" dirty="0"/>
              <a:t> </a:t>
            </a:r>
            <a:r>
              <a:rPr lang="en-GB" sz="1800" dirty="0" err="1"/>
              <a:t>tetap</a:t>
            </a:r>
            <a:r>
              <a:rPr lang="en-GB" sz="1800" dirty="0"/>
              <a:t> </a:t>
            </a:r>
            <a:r>
              <a:rPr lang="en-GB" sz="1800" dirty="0" err="1"/>
              <a:t>mengacu</a:t>
            </a:r>
            <a:r>
              <a:rPr lang="en-GB" sz="1800" dirty="0"/>
              <a:t> </a:t>
            </a:r>
            <a:r>
              <a:rPr lang="en-GB" sz="1800" dirty="0" err="1"/>
              <a:t>pada</a:t>
            </a:r>
            <a:r>
              <a:rPr lang="en-GB" sz="1800" dirty="0"/>
              <a:t> </a:t>
            </a:r>
            <a:r>
              <a:rPr lang="en-GB" sz="1800" dirty="0" err="1"/>
              <a:t>Pohon</a:t>
            </a:r>
            <a:r>
              <a:rPr lang="en-GB" sz="1800" dirty="0"/>
              <a:t> </a:t>
            </a:r>
            <a:r>
              <a:rPr lang="en-GB" sz="1800" dirty="0" err="1"/>
              <a:t>Peraturan</a:t>
            </a:r>
            <a:r>
              <a:rPr lang="en-GB" sz="1800" dirty="0"/>
              <a:t> </a:t>
            </a:r>
            <a:r>
              <a:rPr lang="en-GB" sz="1800" dirty="0" err="1"/>
              <a:t>Perundangan</a:t>
            </a:r>
            <a:r>
              <a:rPr lang="en-GB" sz="1800" dirty="0"/>
              <a:t> </a:t>
            </a:r>
            <a:r>
              <a:rPr lang="en-GB" sz="1800" dirty="0" err="1"/>
              <a:t>Terkait</a:t>
            </a:r>
            <a:r>
              <a:rPr lang="en-GB" sz="1800" dirty="0"/>
              <a:t> </a:t>
            </a:r>
            <a:r>
              <a:rPr lang="en-GB" sz="1800" dirty="0" err="1"/>
              <a:t>Irigasi</a:t>
            </a:r>
            <a:endParaRPr lang="en-GB" sz="1800" dirty="0"/>
          </a:p>
          <a:p>
            <a:pPr algn="just">
              <a:lnSpc>
                <a:spcPct val="100000"/>
              </a:lnSpc>
            </a:pPr>
            <a:r>
              <a:rPr lang="en-GB" sz="1800" dirty="0" err="1"/>
              <a:t>Khusus</a:t>
            </a:r>
            <a:r>
              <a:rPr lang="en-GB" sz="1800" dirty="0"/>
              <a:t> </a:t>
            </a:r>
            <a:r>
              <a:rPr lang="en-GB" sz="1800" dirty="0" err="1"/>
              <a:t>untuk</a:t>
            </a:r>
            <a:r>
              <a:rPr lang="en-GB" sz="1800" dirty="0"/>
              <a:t> </a:t>
            </a:r>
            <a:r>
              <a:rPr lang="en-GB" sz="1800" dirty="0" err="1"/>
              <a:t>payung</a:t>
            </a:r>
            <a:r>
              <a:rPr lang="en-GB" sz="1800" dirty="0"/>
              <a:t> </a:t>
            </a:r>
            <a:r>
              <a:rPr lang="en-GB" sz="1800" dirty="0" err="1"/>
              <a:t>hukum</a:t>
            </a:r>
            <a:r>
              <a:rPr lang="en-GB" sz="1800" dirty="0"/>
              <a:t> </a:t>
            </a:r>
            <a:r>
              <a:rPr lang="en-GB" sz="1800" dirty="0" err="1"/>
              <a:t>terkait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kegiatan</a:t>
            </a:r>
            <a:r>
              <a:rPr lang="en-GB" sz="1800" dirty="0"/>
              <a:t> </a:t>
            </a:r>
            <a:r>
              <a:rPr lang="en-GB" sz="1800" dirty="0" err="1"/>
              <a:t>rawa</a:t>
            </a:r>
            <a:r>
              <a:rPr lang="en-GB" sz="1800" dirty="0"/>
              <a:t> </a:t>
            </a:r>
            <a:r>
              <a:rPr lang="en-GB" sz="1800" dirty="0" err="1"/>
              <a:t>secara</a:t>
            </a:r>
            <a:r>
              <a:rPr lang="en-GB" sz="1800" dirty="0"/>
              <a:t> </a:t>
            </a:r>
            <a:r>
              <a:rPr lang="en-GB" sz="1800" dirty="0" err="1"/>
              <a:t>umum</a:t>
            </a:r>
            <a:r>
              <a:rPr lang="en-GB" sz="1800" dirty="0"/>
              <a:t>, </a:t>
            </a:r>
            <a:r>
              <a:rPr lang="en-GB" sz="1800" dirty="0" err="1"/>
              <a:t>acuan</a:t>
            </a:r>
            <a:r>
              <a:rPr lang="en-GB" sz="1800" dirty="0"/>
              <a:t> </a:t>
            </a:r>
            <a:r>
              <a:rPr lang="en-GB" sz="1800" dirty="0" err="1"/>
              <a:t>peraturannya</a:t>
            </a:r>
            <a:r>
              <a:rPr lang="en-GB" sz="1800" dirty="0"/>
              <a:t> </a:t>
            </a:r>
            <a:r>
              <a:rPr lang="en-GB" sz="1800" dirty="0" err="1"/>
              <a:t>adalah</a:t>
            </a:r>
            <a:r>
              <a:rPr lang="en-GB" sz="1800" dirty="0"/>
              <a:t> : </a:t>
            </a:r>
            <a:r>
              <a:rPr lang="en-GB" sz="1800" b="1" dirty="0" err="1">
                <a:solidFill>
                  <a:srgbClr val="FF0000"/>
                </a:solidFill>
              </a:rPr>
              <a:t>Permen</a:t>
            </a:r>
            <a:r>
              <a:rPr lang="en-GB" sz="1800" b="1" dirty="0">
                <a:solidFill>
                  <a:srgbClr val="FF0000"/>
                </a:solidFill>
              </a:rPr>
              <a:t> PUPR No. 29/2015 </a:t>
            </a:r>
            <a:r>
              <a:rPr lang="en-GB" sz="1800" b="1" dirty="0" err="1">
                <a:solidFill>
                  <a:srgbClr val="FF0000"/>
                </a:solidFill>
              </a:rPr>
              <a:t>Tentang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Rawa</a:t>
            </a:r>
            <a:r>
              <a:rPr lang="en-GB" sz="18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en-GB" sz="1800" dirty="0" err="1"/>
              <a:t>Klausal-klausal</a:t>
            </a:r>
            <a:r>
              <a:rPr lang="en-GB" sz="1800" dirty="0"/>
              <a:t> </a:t>
            </a:r>
            <a:r>
              <a:rPr lang="en-GB" sz="1800" dirty="0" err="1"/>
              <a:t>peraturan</a:t>
            </a:r>
            <a:r>
              <a:rPr lang="en-GB" sz="1800" dirty="0"/>
              <a:t> yang </a:t>
            </a:r>
            <a:r>
              <a:rPr lang="en-GB" sz="1800" dirty="0" err="1"/>
              <a:t>terdapat</a:t>
            </a:r>
            <a:r>
              <a:rPr lang="en-GB" sz="1800" dirty="0"/>
              <a:t> </a:t>
            </a:r>
            <a:r>
              <a:rPr lang="en-GB" sz="1800" dirty="0" err="1"/>
              <a:t>dalam</a:t>
            </a:r>
            <a:r>
              <a:rPr lang="en-GB" sz="1800" dirty="0"/>
              <a:t> </a:t>
            </a:r>
            <a:r>
              <a:rPr lang="en-GB" sz="1800" dirty="0" err="1"/>
              <a:t>Permen</a:t>
            </a:r>
            <a:r>
              <a:rPr lang="en-GB" sz="1800" dirty="0"/>
              <a:t> PUPR No. 29/2015 </a:t>
            </a:r>
            <a:r>
              <a:rPr lang="en-GB" sz="1800" dirty="0" err="1"/>
              <a:t>Tentang</a:t>
            </a:r>
            <a:r>
              <a:rPr lang="en-GB" sz="1800" dirty="0"/>
              <a:t> </a:t>
            </a:r>
            <a:r>
              <a:rPr lang="en-GB" sz="1800" dirty="0" err="1"/>
              <a:t>Rawa</a:t>
            </a:r>
            <a:r>
              <a:rPr lang="en-GB" sz="1800" dirty="0"/>
              <a:t> </a:t>
            </a:r>
            <a:r>
              <a:rPr lang="en-GB" sz="1800" dirty="0" err="1"/>
              <a:t>sebagian</a:t>
            </a:r>
            <a:r>
              <a:rPr lang="en-GB" sz="1800" dirty="0"/>
              <a:t> </a:t>
            </a:r>
            <a:r>
              <a:rPr lang="en-GB" sz="1800" dirty="0" err="1"/>
              <a:t>besar</a:t>
            </a:r>
            <a:r>
              <a:rPr lang="en-GB" sz="1800" dirty="0"/>
              <a:t> </a:t>
            </a:r>
            <a:r>
              <a:rPr lang="en-GB" sz="1800" dirty="0" err="1"/>
              <a:t>mengadopsi</a:t>
            </a:r>
            <a:r>
              <a:rPr lang="en-GB" sz="1800" dirty="0"/>
              <a:t> </a:t>
            </a:r>
            <a:r>
              <a:rPr lang="en-GB" sz="1800" dirty="0" err="1"/>
              <a:t>dari</a:t>
            </a:r>
            <a:r>
              <a:rPr lang="en-GB" sz="1800" dirty="0"/>
              <a:t> </a:t>
            </a:r>
            <a:r>
              <a:rPr lang="en-GB" sz="1800" dirty="0" err="1"/>
              <a:t>klausal</a:t>
            </a:r>
            <a:r>
              <a:rPr lang="en-GB" sz="1800" dirty="0"/>
              <a:t> </a:t>
            </a:r>
            <a:r>
              <a:rPr lang="en-GB" sz="1800" dirty="0" err="1"/>
              <a:t>peraturan</a:t>
            </a:r>
            <a:r>
              <a:rPr lang="en-GB" sz="1800" dirty="0"/>
              <a:t> yang </a:t>
            </a:r>
            <a:r>
              <a:rPr lang="en-GB" sz="1800" dirty="0" err="1"/>
              <a:t>terdapat</a:t>
            </a:r>
            <a:r>
              <a:rPr lang="en-GB" sz="1800" dirty="0"/>
              <a:t> </a:t>
            </a:r>
            <a:r>
              <a:rPr lang="en-GB" sz="1800" dirty="0" err="1"/>
              <a:t>dalam</a:t>
            </a:r>
            <a:r>
              <a:rPr lang="en-GB" sz="1800" dirty="0"/>
              <a:t> PP No 73/2013 </a:t>
            </a:r>
            <a:r>
              <a:rPr lang="en-GB" sz="1800" dirty="0" err="1"/>
              <a:t>Tentang</a:t>
            </a:r>
            <a:r>
              <a:rPr lang="en-GB" sz="1800" dirty="0"/>
              <a:t> </a:t>
            </a:r>
            <a:r>
              <a:rPr lang="en-GB" sz="1800" dirty="0" err="1"/>
              <a:t>Rawa</a:t>
            </a:r>
            <a:endParaRPr lang="en-US" sz="1800" dirty="0"/>
          </a:p>
          <a:p>
            <a:pPr algn="just">
              <a:lnSpc>
                <a:spcPct val="100000"/>
              </a:lnSpc>
            </a:pPr>
            <a:endParaRPr lang="en-GB" sz="1800" dirty="0"/>
          </a:p>
          <a:p>
            <a:pPr algn="just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03" y="1061883"/>
            <a:ext cx="7233491" cy="47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9564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2482</TotalTime>
  <Words>3993</Words>
  <Application>Microsoft Office PowerPoint</Application>
  <PresentationFormat>Widescreen</PresentationFormat>
  <Paragraphs>739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Bookman Old Style</vt:lpstr>
      <vt:lpstr>Brush Script MT</vt:lpstr>
      <vt:lpstr>Calibri</vt:lpstr>
      <vt:lpstr>Calibri Light</vt:lpstr>
      <vt:lpstr>Gill Sans MT</vt:lpstr>
      <vt:lpstr>Perpetua Titling MT</vt:lpstr>
      <vt:lpstr>Wingdings</vt:lpstr>
      <vt:lpstr>Gallery</vt:lpstr>
      <vt:lpstr>Office Theme</vt:lpstr>
      <vt:lpstr>PowerPoint Presentation</vt:lpstr>
      <vt:lpstr>Pendahuluan – istilah dan definisi</vt:lpstr>
      <vt:lpstr>Pendahuluan – istilah dan definisi yang dimaksud dengan:</vt:lpstr>
      <vt:lpstr>Pendahuluan – istilah dan definisi</vt:lpstr>
      <vt:lpstr>KRONOLOGIS PERATURAN TENTANG RAWA</vt:lpstr>
      <vt:lpstr>Pendahuluan – PAYUNG HUKUM PRA PP RAWA</vt:lpstr>
      <vt:lpstr>Pendahuluan – PAYUNG HUKUM PRA PP RAWA</vt:lpstr>
      <vt:lpstr>Pendahuluan – PAYUNG HUKUM PRA PP RAWA</vt:lpstr>
      <vt:lpstr>Pendahuluan – PAYUNG HUKUM</vt:lpstr>
      <vt:lpstr>Dasar pertimbangan PERMEN PUPR NO. 29/2015 TENTANG Rawa</vt:lpstr>
      <vt:lpstr>BAB I - Pasal 1 (PERMEN PUPR NO. 29/2015 TENTANG Rawa) BEBERAPA ISTILAH DAN DEFINISI TERKAIT RAWA </vt:lpstr>
      <vt:lpstr>RUANG LINGKUP PERMEN PUPR NO. 29/2015 TENTANG Rawa</vt:lpstr>
      <vt:lpstr>RUANG LINGKUP PERMEN PUPR NO. 29/2015 TENTANG Rawa</vt:lpstr>
      <vt:lpstr>Klasifikasi RAWA  </vt:lpstr>
      <vt:lpstr>a) PENETAPAN RAWA (Bab iI)</vt:lpstr>
      <vt:lpstr>PowerPoint Presentation</vt:lpstr>
      <vt:lpstr>PowerPoint Presentation</vt:lpstr>
      <vt:lpstr>a) PENETAPAN RAWA (Lanjutan)</vt:lpstr>
      <vt:lpstr>CONTOH PETA ZONASI RAWA</vt:lpstr>
      <vt:lpstr>CONTOH SEBARAN DAERAH IRIGASI RAWA/TAMBAK  PADA KAWASAN EKS PLG DI PROV. KALTENG</vt:lpstr>
      <vt:lpstr>a) PENETAPAN RAWA (Lanjutan)</vt:lpstr>
      <vt:lpstr>a) PENETAPAN RAWA (Lanjutan)</vt:lpstr>
      <vt:lpstr>a) PENETAPAN RAWA (Lanjutan)</vt:lpstr>
      <vt:lpstr>a) PENETAPAN RAWA (Lanjutan)</vt:lpstr>
      <vt:lpstr>a) PENETAPAN RAWA (Lanjutan)</vt:lpstr>
      <vt:lpstr>a) PENETAPAN RAWA (Lanjutan)</vt:lpstr>
      <vt:lpstr>B) PENGELOLAAN RAWA</vt:lpstr>
      <vt:lpstr>B) PENGELOLAAN RAWA (lanjutan)</vt:lpstr>
      <vt:lpstr>MATERI UJIAN</vt:lpstr>
      <vt:lpstr>PENUTUP</vt:lpstr>
      <vt:lpstr>Kesimpulan</vt:lpstr>
      <vt:lpstr>SEKIAN DAN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Djoko Luknanto</cp:lastModifiedBy>
  <cp:revision>121</cp:revision>
  <dcterms:created xsi:type="dcterms:W3CDTF">2020-11-13T00:52:33Z</dcterms:created>
  <dcterms:modified xsi:type="dcterms:W3CDTF">2021-11-04T10:37:44Z</dcterms:modified>
</cp:coreProperties>
</file>