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380" r:id="rId3"/>
    <p:sldId id="383" r:id="rId4"/>
    <p:sldId id="381" r:id="rId5"/>
    <p:sldId id="382" r:id="rId6"/>
    <p:sldId id="386" r:id="rId7"/>
    <p:sldId id="355" r:id="rId8"/>
    <p:sldId id="384" r:id="rId9"/>
    <p:sldId id="359" r:id="rId10"/>
    <p:sldId id="385" r:id="rId11"/>
    <p:sldId id="360" r:id="rId12"/>
    <p:sldId id="357" r:id="rId13"/>
    <p:sldId id="376" r:id="rId14"/>
    <p:sldId id="377" r:id="rId15"/>
    <p:sldId id="378" r:id="rId16"/>
    <p:sldId id="379" r:id="rId17"/>
    <p:sldId id="356" r:id="rId18"/>
    <p:sldId id="362" r:id="rId19"/>
    <p:sldId id="363" r:id="rId20"/>
    <p:sldId id="364" r:id="rId21"/>
    <p:sldId id="365" r:id="rId22"/>
    <p:sldId id="366" r:id="rId23"/>
    <p:sldId id="367" r:id="rId24"/>
    <p:sldId id="375" r:id="rId25"/>
    <p:sldId id="369" r:id="rId26"/>
    <p:sldId id="370" r:id="rId27"/>
    <p:sldId id="371" r:id="rId28"/>
    <p:sldId id="372" r:id="rId29"/>
    <p:sldId id="373" r:id="rId30"/>
    <p:sldId id="374" r:id="rId31"/>
    <p:sldId id="329" r:id="rId32"/>
  </p:sldIdLst>
  <p:sldSz cx="9144000" cy="6858000" type="screen4x3"/>
  <p:notesSz cx="6669088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FFFF00"/>
    <a:srgbClr val="FF3300"/>
    <a:srgbClr val="CCFFCC"/>
    <a:srgbClr val="C0C0C0"/>
    <a:srgbClr val="FF9933"/>
    <a:srgbClr val="FFFFCC"/>
    <a:srgbClr val="0000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06" autoAdjust="0"/>
    <p:restoredTop sz="94347" autoAdjust="0"/>
  </p:normalViewPr>
  <p:slideViewPr>
    <p:cSldViewPr>
      <p:cViewPr>
        <p:scale>
          <a:sx n="60" d="100"/>
          <a:sy n="60" d="100"/>
        </p:scale>
        <p:origin x="-510" y="-222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1603" y="-67"/>
      </p:cViewPr>
      <p:guideLst>
        <p:guide orient="horz" pos="3127"/>
        <p:guide pos="21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104BE31-49F9-426C-9EF2-FFA6423D4821}" type="datetimeFigureOut">
              <a:rPr lang="en-US"/>
              <a:pPr>
                <a:defRPr/>
              </a:pPr>
              <a:t>8/19/2010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FFCBED3-50BC-4343-A49E-E0076F99E7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32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003CAD7-057B-4BA5-93CC-DAF222226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852488" y="744538"/>
            <a:ext cx="4964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10" name="Header Placeholder 9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r>
              <a:rPr lang="en-US"/>
              <a:t>1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FCC789-5600-4F6E-A8D1-9AA405D7F0A7}" type="datetimeFigureOut">
              <a:rPr lang="en-US"/>
              <a:pPr>
                <a:defRPr/>
              </a:pPr>
              <a:t>8/19/2010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854075" y="744538"/>
            <a:ext cx="4960938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F67AD2-7215-440B-89CF-605DAC050EE4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onImprove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-476250" y="0"/>
            <a:ext cx="23812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1" name="Line 17"/>
          <p:cNvSpPr>
            <a:spLocks noChangeShapeType="1"/>
          </p:cNvSpPr>
          <p:nvPr userDrawn="1"/>
        </p:nvSpPr>
        <p:spPr bwMode="auto">
          <a:xfrm>
            <a:off x="1905000" y="304800"/>
            <a:ext cx="0" cy="678180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200"/>
          </a:p>
        </p:txBody>
      </p:sp>
      <p:sp>
        <p:nvSpPr>
          <p:cNvPr id="1042" name="Line 18"/>
          <p:cNvSpPr>
            <a:spLocks noChangeShapeType="1"/>
          </p:cNvSpPr>
          <p:nvPr userDrawn="1"/>
        </p:nvSpPr>
        <p:spPr bwMode="auto">
          <a:xfrm>
            <a:off x="1676400" y="914400"/>
            <a:ext cx="7467600" cy="0"/>
          </a:xfrm>
          <a:prstGeom prst="line">
            <a:avLst/>
          </a:prstGeom>
          <a:noFill/>
          <a:ln w="9525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Century Gothic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Century Gothic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Century Gothic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Century Gothic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400" b="1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2pPr>
      <a:lvl3pPr marL="1143000" indent="-228600" algn="just" rtl="0" eaLnBrk="0" fontAlgn="base" hangingPunct="0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</a:defRPr>
      </a:lvl3pPr>
      <a:lvl4pPr marL="1600200" indent="-228600" algn="just" rtl="0" eaLnBrk="0" fontAlgn="base" hangingPunct="0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</a:defRPr>
      </a:lvl4pPr>
      <a:lvl5pPr marL="2057400" indent="-228600" algn="just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just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just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just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just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C:\Users\Djoko%20Luknanto\Desktop\MATERI%20BMN%202010\LPSE.p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butterfly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457200"/>
            <a:ext cx="7620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1600200" y="1143000"/>
            <a:ext cx="7010400" cy="2667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49417"/>
              </a:avLst>
            </a:prstTxWarp>
          </a:bodyPr>
          <a:lstStyle/>
          <a:p>
            <a:pPr algn="ctr"/>
            <a:r>
              <a:rPr lang="id-ID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MANAGEMENT PENGELOLAAN BMN </a:t>
            </a:r>
          </a:p>
          <a:p>
            <a:pPr algn="ctr"/>
            <a:r>
              <a:rPr lang="id-ID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(Khusus BMN yang Bersumber dari Pengadaan </a:t>
            </a:r>
          </a:p>
          <a:p>
            <a:pPr algn="ctr"/>
            <a:r>
              <a:rPr lang="id-ID" sz="24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latin typeface="Arial Black"/>
              </a:rPr>
              <a:t>Program Hibah Kompetisi Berbasis Institusi/PHK-I)</a:t>
            </a: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209800" y="5849938"/>
            <a:ext cx="4800600" cy="779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800" b="1"/>
              <a:t>BIRO UMUM SEKRETARIAT JENDERAL</a:t>
            </a:r>
          </a:p>
          <a:p>
            <a:pPr>
              <a:spcBef>
                <a:spcPct val="50000"/>
              </a:spcBef>
            </a:pPr>
            <a:r>
              <a:rPr lang="id-ID" sz="1800" b="1"/>
              <a:t>KEMENTERIAN  PENDIDIKAN NASIONAL</a:t>
            </a:r>
            <a:endParaRPr lang="en-GB" sz="1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extBox 1"/>
          <p:cNvSpPr txBox="1">
            <a:spLocks noChangeArrowheads="1"/>
          </p:cNvSpPr>
          <p:nvPr/>
        </p:nvSpPr>
        <p:spPr bwMode="auto">
          <a:xfrm>
            <a:off x="1066800" y="228600"/>
            <a:ext cx="7543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indent="-573088"/>
            <a:r>
              <a:rPr lang="id-ID" sz="2500" b="1" noProof="1"/>
              <a:t>Alur Aset Tetap dari PHK-I (Pengadaan Barang)</a:t>
            </a:r>
          </a:p>
        </p:txBody>
      </p:sp>
      <p:grpSp>
        <p:nvGrpSpPr>
          <p:cNvPr id="89094" name="Group 12"/>
          <p:cNvGrpSpPr>
            <a:grpSpLocks/>
          </p:cNvGrpSpPr>
          <p:nvPr/>
        </p:nvGrpSpPr>
        <p:grpSpPr bwMode="auto">
          <a:xfrm>
            <a:off x="3779838" y="2878138"/>
            <a:ext cx="1858962" cy="779462"/>
            <a:chOff x="1524000" y="1905000"/>
            <a:chExt cx="1905000" cy="914399"/>
          </a:xfrm>
        </p:grpSpPr>
        <p:sp>
          <p:nvSpPr>
            <p:cNvPr id="4" name="Rectangle 20"/>
            <p:cNvSpPr>
              <a:spLocks noChangeArrowheads="1"/>
            </p:cNvSpPr>
            <p:nvPr/>
          </p:nvSpPr>
          <p:spPr bwMode="auto">
            <a:xfrm>
              <a:off x="1524000" y="1905000"/>
              <a:ext cx="1905000" cy="914399"/>
            </a:xfrm>
            <a:prstGeom prst="rect">
              <a:avLst/>
            </a:prstGeom>
            <a:solidFill>
              <a:srgbClr val="FFFFCC"/>
            </a:solidFill>
            <a:ln w="25400" algn="ctr">
              <a:miter lim="800000"/>
              <a:headEnd/>
              <a:tailEnd/>
            </a:ln>
            <a:effectLst/>
            <a:scene3d>
              <a:camera prst="legacyObliqueTopRight">
                <a:rot lat="21299999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anchor="ctr">
              <a:flatTx/>
            </a:bodyPr>
            <a:lstStyle/>
            <a:p>
              <a:pPr algn="ctr">
                <a:defRPr/>
              </a:pPr>
              <a:endParaRPr lang="en-US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9096" name="TextBox 21"/>
            <p:cNvSpPr txBox="1">
              <a:spLocks noChangeArrowheads="1"/>
            </p:cNvSpPr>
            <p:nvPr/>
          </p:nvSpPr>
          <p:spPr bwMode="auto">
            <a:xfrm>
              <a:off x="1771276" y="2035362"/>
              <a:ext cx="1421836" cy="322182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BELANJA </a:t>
              </a:r>
              <a:r>
                <a:rPr lang="id-ID" sz="1200" b="1"/>
                <a:t>ASET</a:t>
              </a:r>
              <a:endParaRPr lang="en-US" sz="1200" b="1"/>
            </a:p>
          </p:txBody>
        </p:sp>
      </p:grpSp>
      <p:grpSp>
        <p:nvGrpSpPr>
          <p:cNvPr id="89097" name="Group 15"/>
          <p:cNvGrpSpPr>
            <a:grpSpLocks/>
          </p:cNvGrpSpPr>
          <p:nvPr/>
        </p:nvGrpSpPr>
        <p:grpSpPr bwMode="auto">
          <a:xfrm>
            <a:off x="3581400" y="5076825"/>
            <a:ext cx="2230438" cy="714375"/>
            <a:chOff x="5867400" y="3809991"/>
            <a:chExt cx="2286000" cy="1142997"/>
          </a:xfrm>
        </p:grpSpPr>
        <p:sp>
          <p:nvSpPr>
            <p:cNvPr id="19" name="Parallelogram 18"/>
            <p:cNvSpPr>
              <a:spLocks noChangeArrowheads="1"/>
            </p:cNvSpPr>
            <p:nvPr/>
          </p:nvSpPr>
          <p:spPr bwMode="auto">
            <a:xfrm>
              <a:off x="5867400" y="3809991"/>
              <a:ext cx="2286000" cy="1142997"/>
            </a:xfrm>
            <a:prstGeom prst="parallelogram">
              <a:avLst>
                <a:gd name="adj" fmla="val 25000"/>
              </a:avLst>
            </a:prstGeom>
            <a:solidFill>
              <a:srgbClr val="FF3300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9099" name="TextBox 19"/>
            <p:cNvSpPr txBox="1">
              <a:spLocks noChangeArrowheads="1"/>
            </p:cNvSpPr>
            <p:nvPr/>
          </p:nvSpPr>
          <p:spPr bwMode="auto">
            <a:xfrm>
              <a:off x="6173285" y="4127490"/>
              <a:ext cx="1674230" cy="731518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 sz="1200" b="1"/>
                <a:t>LAPORAN ASET KE DIKTI / PTN</a:t>
              </a:r>
              <a:endParaRPr lang="en-US" sz="1200" b="1"/>
            </a:p>
          </p:txBody>
        </p:sp>
      </p:grpSp>
      <p:sp>
        <p:nvSpPr>
          <p:cNvPr id="10" name="Down Arrow 9"/>
          <p:cNvSpPr/>
          <p:nvPr/>
        </p:nvSpPr>
        <p:spPr>
          <a:xfrm>
            <a:off x="4291013" y="1828800"/>
            <a:ext cx="814387" cy="838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89103" name="TextBox 28"/>
          <p:cNvSpPr txBox="1">
            <a:spLocks noChangeArrowheads="1"/>
          </p:cNvSpPr>
          <p:nvPr/>
        </p:nvSpPr>
        <p:spPr bwMode="auto">
          <a:xfrm>
            <a:off x="8534400" y="593725"/>
            <a:ext cx="22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5</a:t>
            </a:r>
          </a:p>
        </p:txBody>
      </p:sp>
      <p:sp>
        <p:nvSpPr>
          <p:cNvPr id="3" name="Down Arrow 9"/>
          <p:cNvSpPr/>
          <p:nvPr/>
        </p:nvSpPr>
        <p:spPr>
          <a:xfrm>
            <a:off x="4281488" y="3810000"/>
            <a:ext cx="823912" cy="11430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89105" name="Group 12"/>
          <p:cNvGrpSpPr>
            <a:grpSpLocks/>
          </p:cNvGrpSpPr>
          <p:nvPr/>
        </p:nvGrpSpPr>
        <p:grpSpPr bwMode="auto">
          <a:xfrm>
            <a:off x="3886200" y="1066800"/>
            <a:ext cx="1524000" cy="609600"/>
            <a:chOff x="1524000" y="1905000"/>
            <a:chExt cx="1905000" cy="914399"/>
          </a:xfrm>
        </p:grpSpPr>
        <p:sp>
          <p:nvSpPr>
            <p:cNvPr id="2" name="Rectangle 20"/>
            <p:cNvSpPr>
              <a:spLocks noChangeArrowheads="1"/>
            </p:cNvSpPr>
            <p:nvPr/>
          </p:nvSpPr>
          <p:spPr bwMode="auto">
            <a:xfrm>
              <a:off x="1524000" y="1905000"/>
              <a:ext cx="1905000" cy="914399"/>
            </a:xfrm>
            <a:prstGeom prst="rect">
              <a:avLst/>
            </a:prstGeom>
            <a:solidFill>
              <a:srgbClr val="000099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GB" sz="1200" b="1">
                <a:solidFill>
                  <a:schemeClr val="bg1"/>
                </a:solidFill>
              </a:endParaRPr>
            </a:p>
          </p:txBody>
        </p:sp>
        <p:sp>
          <p:nvSpPr>
            <p:cNvPr id="89107" name="TextBox 21"/>
            <p:cNvSpPr txBox="1">
              <a:spLocks noChangeArrowheads="1"/>
            </p:cNvSpPr>
            <p:nvPr/>
          </p:nvSpPr>
          <p:spPr bwMode="auto">
            <a:xfrm>
              <a:off x="1772047" y="2035969"/>
              <a:ext cx="1420812" cy="504824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id-ID" sz="1600" b="1">
                  <a:solidFill>
                    <a:schemeClr val="bg1"/>
                  </a:solidFill>
                </a:rPr>
                <a:t>PTS</a:t>
              </a:r>
              <a:endParaRPr lang="en-US" sz="1600" b="1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828800" y="228600"/>
            <a:ext cx="6324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indent="-573088"/>
            <a:r>
              <a:rPr lang="id-ID" sz="3600" b="1"/>
              <a:t>Asersi Pengujian BMN</a:t>
            </a:r>
          </a:p>
        </p:txBody>
      </p:sp>
      <p:grpSp>
        <p:nvGrpSpPr>
          <p:cNvPr id="8195" name="Group 2"/>
          <p:cNvGrpSpPr>
            <a:grpSpLocks/>
          </p:cNvGrpSpPr>
          <p:nvPr/>
        </p:nvGrpSpPr>
        <p:grpSpPr bwMode="auto">
          <a:xfrm>
            <a:off x="1676400" y="1371600"/>
            <a:ext cx="6630988" cy="4724400"/>
            <a:chOff x="1064528" y="887104"/>
            <a:chExt cx="7165072" cy="5742296"/>
          </a:xfrm>
        </p:grpSpPr>
        <p:grpSp>
          <p:nvGrpSpPr>
            <p:cNvPr id="8197" name="Group 4"/>
            <p:cNvGrpSpPr>
              <a:grpSpLocks/>
            </p:cNvGrpSpPr>
            <p:nvPr/>
          </p:nvGrpSpPr>
          <p:grpSpPr bwMode="auto">
            <a:xfrm>
              <a:off x="4341128" y="887104"/>
              <a:ext cx="3886200" cy="609600"/>
              <a:chOff x="3810000" y="1295400"/>
              <a:chExt cx="3886200" cy="609600"/>
            </a:xfrm>
          </p:grpSpPr>
          <p:sp>
            <p:nvSpPr>
              <p:cNvPr id="21" name="Rectangle 2"/>
              <p:cNvSpPr/>
              <p:nvPr/>
            </p:nvSpPr>
            <p:spPr>
              <a:xfrm>
                <a:off x="3810000" y="1295400"/>
                <a:ext cx="3886200" cy="609600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id-ID" sz="120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886200" y="1393208"/>
                <a:ext cx="3505200" cy="448906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  <p:txBody>
              <a:bodyPr>
                <a:spAutoFit/>
              </a:bodyPr>
              <a:lstStyle/>
              <a:p>
                <a:pPr marL="341313" indent="-341313"/>
                <a:r>
                  <a:rPr lang="id-ID" sz="1800" b="1"/>
                  <a:t>a. 	Eksistensi</a:t>
                </a:r>
              </a:p>
            </p:txBody>
          </p:sp>
        </p:grpSp>
        <p:sp>
          <p:nvSpPr>
            <p:cNvPr id="5" name="Rectangle 4"/>
            <p:cNvSpPr/>
            <p:nvPr/>
          </p:nvSpPr>
          <p:spPr>
            <a:xfrm>
              <a:off x="4340871" y="1649271"/>
              <a:ext cx="3887013" cy="60973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20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340871" y="2384423"/>
              <a:ext cx="3887013" cy="60973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20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4342587" y="3109928"/>
              <a:ext cx="3887013" cy="60973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20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4340871" y="3866306"/>
              <a:ext cx="3887013" cy="60973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2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340871" y="4593741"/>
              <a:ext cx="3887013" cy="60973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2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340871" y="5307669"/>
              <a:ext cx="3887013" cy="60780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200"/>
            </a:p>
          </p:txBody>
        </p:sp>
        <p:sp>
          <p:nvSpPr>
            <p:cNvPr id="8204" name="TextBox 10"/>
            <p:cNvSpPr txBox="1">
              <a:spLocks noChangeArrowheads="1"/>
            </p:cNvSpPr>
            <p:nvPr/>
          </p:nvSpPr>
          <p:spPr bwMode="auto">
            <a:xfrm>
              <a:off x="4417328" y="1746912"/>
              <a:ext cx="3505200" cy="44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1313" indent="-341313"/>
              <a:r>
                <a:rPr lang="id-ID" sz="1800" b="1"/>
                <a:t>b. Hak dan Kewajiban</a:t>
              </a:r>
            </a:p>
          </p:txBody>
        </p:sp>
        <p:sp>
          <p:nvSpPr>
            <p:cNvPr id="8205" name="TextBox 11"/>
            <p:cNvSpPr txBox="1">
              <a:spLocks noChangeArrowheads="1"/>
            </p:cNvSpPr>
            <p:nvPr/>
          </p:nvSpPr>
          <p:spPr bwMode="auto">
            <a:xfrm>
              <a:off x="4418063" y="2467393"/>
              <a:ext cx="3504487" cy="445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1313" indent="-341313"/>
              <a:r>
                <a:rPr lang="id-ID" sz="1800" b="1"/>
                <a:t>c. 	Data Komplet</a:t>
              </a:r>
            </a:p>
          </p:txBody>
        </p:sp>
        <p:sp>
          <p:nvSpPr>
            <p:cNvPr id="8206" name="TextBox 12"/>
            <p:cNvSpPr txBox="1">
              <a:spLocks noChangeArrowheads="1"/>
            </p:cNvSpPr>
            <p:nvPr/>
          </p:nvSpPr>
          <p:spPr bwMode="auto">
            <a:xfrm>
              <a:off x="4418063" y="3229559"/>
              <a:ext cx="3504487" cy="445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1313" indent="-341313"/>
              <a:r>
                <a:rPr lang="id-ID" sz="1800" b="1"/>
                <a:t>d. 	Valuation</a:t>
              </a:r>
            </a:p>
          </p:txBody>
        </p:sp>
        <p:sp>
          <p:nvSpPr>
            <p:cNvPr id="8207" name="TextBox 13"/>
            <p:cNvSpPr txBox="1">
              <a:spLocks noChangeArrowheads="1"/>
            </p:cNvSpPr>
            <p:nvPr/>
          </p:nvSpPr>
          <p:spPr bwMode="auto">
            <a:xfrm>
              <a:off x="4418063" y="3964712"/>
              <a:ext cx="3504487" cy="4457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1313" indent="-341313"/>
              <a:r>
                <a:rPr lang="id-ID" sz="1800" b="1"/>
                <a:t>e. 	Kepemilikan</a:t>
              </a:r>
            </a:p>
          </p:txBody>
        </p:sp>
        <p:sp>
          <p:nvSpPr>
            <p:cNvPr id="8208" name="TextBox 14"/>
            <p:cNvSpPr txBox="1">
              <a:spLocks noChangeArrowheads="1"/>
            </p:cNvSpPr>
            <p:nvPr/>
          </p:nvSpPr>
          <p:spPr bwMode="auto">
            <a:xfrm>
              <a:off x="4417328" y="4677994"/>
              <a:ext cx="3505200" cy="44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1313" indent="-341313"/>
              <a:r>
                <a:rPr lang="id-ID" sz="1800" b="1"/>
                <a:t>f. 	Waktu Pelaporan</a:t>
              </a:r>
            </a:p>
          </p:txBody>
        </p:sp>
        <p:sp>
          <p:nvSpPr>
            <p:cNvPr id="8209" name="TextBox 15"/>
            <p:cNvSpPr txBox="1">
              <a:spLocks noChangeArrowheads="1"/>
            </p:cNvSpPr>
            <p:nvPr/>
          </p:nvSpPr>
          <p:spPr bwMode="auto">
            <a:xfrm>
              <a:off x="4418063" y="5398357"/>
              <a:ext cx="3504487" cy="4457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1313" indent="-341313"/>
              <a:r>
                <a:rPr lang="id-ID" sz="1800" b="1"/>
                <a:t>g. 	Akurasi data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4340871" y="6019667"/>
              <a:ext cx="3887013" cy="609733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200"/>
            </a:p>
          </p:txBody>
        </p:sp>
        <p:sp>
          <p:nvSpPr>
            <p:cNvPr id="8211" name="TextBox 17"/>
            <p:cNvSpPr txBox="1">
              <a:spLocks noChangeArrowheads="1"/>
            </p:cNvSpPr>
            <p:nvPr/>
          </p:nvSpPr>
          <p:spPr bwMode="auto">
            <a:xfrm>
              <a:off x="4417328" y="6104186"/>
              <a:ext cx="3733800" cy="448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341313" indent="-341313"/>
              <a:r>
                <a:rPr lang="id-ID" sz="1800" b="1"/>
                <a:t>h. 	Presentation &amp; Disclosure</a:t>
              </a:r>
            </a:p>
          </p:txBody>
        </p:sp>
        <p:sp>
          <p:nvSpPr>
            <p:cNvPr id="19" name="Pentagon 18"/>
            <p:cNvSpPr/>
            <p:nvPr/>
          </p:nvSpPr>
          <p:spPr>
            <a:xfrm>
              <a:off x="1064528" y="1572090"/>
              <a:ext cx="2667390" cy="4343383"/>
            </a:xfrm>
            <a:prstGeom prst="homePlate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 sz="1200"/>
            </a:p>
          </p:txBody>
        </p:sp>
        <p:sp>
          <p:nvSpPr>
            <p:cNvPr id="8213" name="TextBox 19"/>
            <p:cNvSpPr txBox="1">
              <a:spLocks noChangeArrowheads="1"/>
            </p:cNvSpPr>
            <p:nvPr/>
          </p:nvSpPr>
          <p:spPr bwMode="auto">
            <a:xfrm>
              <a:off x="1292671" y="3326036"/>
              <a:ext cx="1753101" cy="7795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id-ID" sz="3600" b="1"/>
                <a:t>Asersi</a:t>
              </a:r>
            </a:p>
          </p:txBody>
        </p:sp>
      </p:grpSp>
      <p:sp>
        <p:nvSpPr>
          <p:cNvPr id="8196" name="TextBox 22"/>
          <p:cNvSpPr txBox="1">
            <a:spLocks noChangeArrowheads="1"/>
          </p:cNvSpPr>
          <p:nvPr/>
        </p:nvSpPr>
        <p:spPr bwMode="auto">
          <a:xfrm>
            <a:off x="8534400" y="593725"/>
            <a:ext cx="22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1371600" y="228600"/>
            <a:ext cx="6858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indent="-573088"/>
            <a:r>
              <a:rPr lang="id-ID" sz="3600" b="1" noProof="1"/>
              <a:t>Standar dan Sistem Akuntasi</a:t>
            </a:r>
          </a:p>
        </p:txBody>
      </p:sp>
      <p:grpSp>
        <p:nvGrpSpPr>
          <p:cNvPr id="5123" name="Group 28"/>
          <p:cNvGrpSpPr>
            <a:grpSpLocks/>
          </p:cNvGrpSpPr>
          <p:nvPr/>
        </p:nvGrpSpPr>
        <p:grpSpPr bwMode="auto">
          <a:xfrm>
            <a:off x="990600" y="1143000"/>
            <a:ext cx="7772400" cy="5334000"/>
            <a:chOff x="0" y="620713"/>
            <a:chExt cx="9180513" cy="6121400"/>
          </a:xfrm>
        </p:grpSpPr>
        <p:sp>
          <p:nvSpPr>
            <p:cNvPr id="5125" name="Slide Number Placeholder 3"/>
            <p:cNvSpPr txBox="1">
              <a:spLocks/>
            </p:cNvSpPr>
            <p:nvPr/>
          </p:nvSpPr>
          <p:spPr bwMode="auto">
            <a:xfrm>
              <a:off x="6553200" y="6243638"/>
              <a:ext cx="2133600" cy="457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fld id="{976F5BFD-67D4-43E0-924F-77E87FEA120B}" type="slidenum">
                <a:rPr lang="en-US" sz="1200"/>
                <a:pPr/>
                <a:t>12</a:t>
              </a:fld>
              <a:endParaRPr lang="en-US" sz="1200"/>
            </a:p>
          </p:txBody>
        </p:sp>
        <p:sp>
          <p:nvSpPr>
            <p:cNvPr id="5126" name="AutoShape 2"/>
            <p:cNvSpPr>
              <a:spLocks noChangeArrowheads="1"/>
            </p:cNvSpPr>
            <p:nvPr/>
          </p:nvSpPr>
          <p:spPr bwMode="auto">
            <a:xfrm rot="-5400000">
              <a:off x="2015332" y="4976019"/>
              <a:ext cx="1944687" cy="1152525"/>
            </a:xfrm>
            <a:prstGeom prst="rightArrow">
              <a:avLst>
                <a:gd name="adj1" fmla="val 50000"/>
                <a:gd name="adj2" fmla="val 42183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id-ID" sz="1200">
                <a:latin typeface="Tahoma" pitchFamily="34" charset="0"/>
              </a:endParaRPr>
            </a:p>
          </p:txBody>
        </p:sp>
        <p:sp>
          <p:nvSpPr>
            <p:cNvPr id="5127" name="AutoShape 3"/>
            <p:cNvSpPr>
              <a:spLocks noChangeArrowheads="1"/>
            </p:cNvSpPr>
            <p:nvPr/>
          </p:nvSpPr>
          <p:spPr bwMode="auto">
            <a:xfrm rot="-5400000">
              <a:off x="3599657" y="4976019"/>
              <a:ext cx="1944687" cy="1152525"/>
            </a:xfrm>
            <a:prstGeom prst="rightArrow">
              <a:avLst>
                <a:gd name="adj1" fmla="val 50000"/>
                <a:gd name="adj2" fmla="val 42183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id-ID" sz="1200">
                <a:latin typeface="Tahoma" pitchFamily="34" charset="0"/>
              </a:endParaRPr>
            </a:p>
          </p:txBody>
        </p:sp>
        <p:sp>
          <p:nvSpPr>
            <p:cNvPr id="5128" name="AutoShape 4"/>
            <p:cNvSpPr>
              <a:spLocks noChangeArrowheads="1"/>
            </p:cNvSpPr>
            <p:nvPr/>
          </p:nvSpPr>
          <p:spPr bwMode="auto">
            <a:xfrm rot="-5400000">
              <a:off x="5255419" y="4976019"/>
              <a:ext cx="1944687" cy="1152525"/>
            </a:xfrm>
            <a:prstGeom prst="rightArrow">
              <a:avLst>
                <a:gd name="adj1" fmla="val 50000"/>
                <a:gd name="adj2" fmla="val 42183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id-ID" sz="1200">
                <a:latin typeface="Tahoma" pitchFamily="34" charset="0"/>
              </a:endParaRPr>
            </a:p>
          </p:txBody>
        </p:sp>
        <p:sp>
          <p:nvSpPr>
            <p:cNvPr id="5129" name="AutoShape 5"/>
            <p:cNvSpPr>
              <a:spLocks noChangeArrowheads="1"/>
            </p:cNvSpPr>
            <p:nvPr/>
          </p:nvSpPr>
          <p:spPr bwMode="auto">
            <a:xfrm rot="-5400000">
              <a:off x="6912769" y="4976019"/>
              <a:ext cx="1944687" cy="1152525"/>
            </a:xfrm>
            <a:prstGeom prst="rightArrow">
              <a:avLst>
                <a:gd name="adj1" fmla="val 50000"/>
                <a:gd name="adj2" fmla="val 42183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id-ID" sz="1200">
                <a:latin typeface="Tahoma" pitchFamily="34" charset="0"/>
              </a:endParaRPr>
            </a:p>
          </p:txBody>
        </p:sp>
        <p:sp>
          <p:nvSpPr>
            <p:cNvPr id="5130" name="AutoShape 6"/>
            <p:cNvSpPr>
              <a:spLocks noChangeArrowheads="1"/>
            </p:cNvSpPr>
            <p:nvPr/>
          </p:nvSpPr>
          <p:spPr bwMode="auto">
            <a:xfrm rot="-5400000">
              <a:off x="359569" y="4976019"/>
              <a:ext cx="1944687" cy="1152525"/>
            </a:xfrm>
            <a:prstGeom prst="rightArrow">
              <a:avLst>
                <a:gd name="adj1" fmla="val 50000"/>
                <a:gd name="adj2" fmla="val 42183"/>
              </a:avLst>
            </a:prstGeom>
            <a:solidFill>
              <a:srgbClr val="66FF33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rot="10800000" wrap="none" anchor="ctr"/>
            <a:lstStyle/>
            <a:p>
              <a:endParaRPr lang="id-ID" sz="1200">
                <a:latin typeface="Tahoma" pitchFamily="34" charset="0"/>
              </a:endParaRP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971304" y="620713"/>
              <a:ext cx="7273532" cy="64857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3600">
                  <a:latin typeface="Impact" pitchFamily="34" charset="0"/>
                  <a:cs typeface="Arial" charset="0"/>
                </a:rPr>
                <a:t>Standar Akuntansi</a:t>
              </a:r>
            </a:p>
          </p:txBody>
        </p:sp>
        <p:sp>
          <p:nvSpPr>
            <p:cNvPr id="5132" name="AutoShape 9"/>
            <p:cNvSpPr>
              <a:spLocks noChangeArrowheads="1"/>
            </p:cNvSpPr>
            <p:nvPr/>
          </p:nvSpPr>
          <p:spPr bwMode="auto">
            <a:xfrm>
              <a:off x="2700338" y="1270000"/>
              <a:ext cx="3816350" cy="574675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id-ID" sz="1200">
                <a:latin typeface="Tahoma" pitchFamily="34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0" y="1841349"/>
              <a:ext cx="9143050" cy="273641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id-ID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34" name="Text Box 11"/>
            <p:cNvSpPr txBox="1">
              <a:spLocks noChangeArrowheads="1"/>
            </p:cNvSpPr>
            <p:nvPr/>
          </p:nvSpPr>
          <p:spPr bwMode="auto">
            <a:xfrm>
              <a:off x="901094" y="4002058"/>
              <a:ext cx="7125940" cy="6649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>
                  <a:latin typeface="Impact" pitchFamily="34" charset="0"/>
                  <a:cs typeface="Arial" charset="0"/>
                </a:rPr>
                <a:t>SISTEM AKUNTANSI</a:t>
              </a:r>
            </a:p>
          </p:txBody>
        </p:sp>
        <p:sp>
          <p:nvSpPr>
            <p:cNvPr id="5135" name="AutoShape 12"/>
            <p:cNvSpPr>
              <a:spLocks noChangeArrowheads="1"/>
            </p:cNvSpPr>
            <p:nvPr/>
          </p:nvSpPr>
          <p:spPr bwMode="auto">
            <a:xfrm>
              <a:off x="4213225" y="2346325"/>
              <a:ext cx="3022600" cy="1584325"/>
            </a:xfrm>
            <a:prstGeom prst="homePlate">
              <a:avLst>
                <a:gd name="adj" fmla="val 27955"/>
              </a:avLst>
            </a:prstGeom>
            <a:solidFill>
              <a:srgbClr val="66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36" name="AutoShape 13"/>
            <p:cNvSpPr>
              <a:spLocks noChangeArrowheads="1"/>
            </p:cNvSpPr>
            <p:nvPr/>
          </p:nvSpPr>
          <p:spPr bwMode="auto">
            <a:xfrm>
              <a:off x="1692275" y="2346325"/>
              <a:ext cx="3240088" cy="1584325"/>
            </a:xfrm>
            <a:prstGeom prst="homePlate">
              <a:avLst>
                <a:gd name="adj" fmla="val 20735"/>
              </a:avLst>
            </a:prstGeom>
            <a:solidFill>
              <a:srgbClr val="99FF66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1200"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37" name="AutoShape 14"/>
            <p:cNvSpPr>
              <a:spLocks noChangeArrowheads="1"/>
            </p:cNvSpPr>
            <p:nvPr/>
          </p:nvSpPr>
          <p:spPr bwMode="auto">
            <a:xfrm>
              <a:off x="34925" y="2346325"/>
              <a:ext cx="2376488" cy="1584325"/>
            </a:xfrm>
            <a:prstGeom prst="homePlate">
              <a:avLst>
                <a:gd name="adj" fmla="val 41681"/>
              </a:avLst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id-ID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38" name="Text Box 15"/>
            <p:cNvSpPr txBox="1">
              <a:spLocks noChangeArrowheads="1"/>
            </p:cNvSpPr>
            <p:nvPr/>
          </p:nvSpPr>
          <p:spPr bwMode="auto">
            <a:xfrm>
              <a:off x="108447" y="2522719"/>
              <a:ext cx="1727261" cy="943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Transaksi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Keuangan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Kekayaan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Kewajiban</a:t>
              </a:r>
            </a:p>
          </p:txBody>
        </p:sp>
        <p:sp>
          <p:nvSpPr>
            <p:cNvPr id="5139" name="Text Box 16"/>
            <p:cNvSpPr txBox="1">
              <a:spLocks noChangeArrowheads="1"/>
            </p:cNvSpPr>
            <p:nvPr/>
          </p:nvSpPr>
          <p:spPr bwMode="auto">
            <a:xfrm>
              <a:off x="2269495" y="2522719"/>
              <a:ext cx="2590893" cy="9437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Proses Akuntansi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Analisa Transaksi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Jurnal / Entries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Posting</a:t>
              </a:r>
            </a:p>
          </p:txBody>
        </p:sp>
        <p:sp>
          <p:nvSpPr>
            <p:cNvPr id="5140" name="Text Box 17"/>
            <p:cNvSpPr txBox="1">
              <a:spLocks noChangeArrowheads="1"/>
            </p:cNvSpPr>
            <p:nvPr/>
          </p:nvSpPr>
          <p:spPr bwMode="auto">
            <a:xfrm>
              <a:off x="4858396" y="2411587"/>
              <a:ext cx="2158246" cy="12588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1200" b="1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Lap. Keuangan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LRA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Neraca</a:t>
              </a:r>
            </a:p>
            <a:p>
              <a:r>
                <a:rPr lang="en-US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- CALK</a:t>
              </a:r>
            </a:p>
            <a:p>
              <a:pPr>
                <a:spcBef>
                  <a:spcPct val="50000"/>
                </a:spcBef>
              </a:pPr>
              <a:endParaRPr lang="en-US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41" name="Oval 18"/>
            <p:cNvSpPr>
              <a:spLocks noChangeArrowheads="1"/>
            </p:cNvSpPr>
            <p:nvPr/>
          </p:nvSpPr>
          <p:spPr bwMode="auto">
            <a:xfrm>
              <a:off x="7308850" y="2057400"/>
              <a:ext cx="1871663" cy="2232025"/>
            </a:xfrm>
            <a:prstGeom prst="ellipse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id-ID" sz="1200">
                <a:latin typeface="Tahoma" pitchFamily="34" charset="0"/>
              </a:endParaRPr>
            </a:p>
          </p:txBody>
        </p:sp>
        <p:sp>
          <p:nvSpPr>
            <p:cNvPr id="5142" name="Text Box 19"/>
            <p:cNvSpPr txBox="1">
              <a:spLocks noChangeArrowheads="1"/>
            </p:cNvSpPr>
            <p:nvPr/>
          </p:nvSpPr>
          <p:spPr bwMode="auto">
            <a:xfrm>
              <a:off x="7307283" y="2489926"/>
              <a:ext cx="1873230" cy="8817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endParaRPr lang="id-ID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id-ID" sz="1200">
                  <a:solidFill>
                    <a:srgbClr val="000000"/>
                  </a:solidFill>
                  <a:latin typeface="Verdana" pitchFamily="34" charset="0"/>
                  <a:cs typeface="Arial" charset="0"/>
                </a:rPr>
                <a:t>LAPORAN KEUANGAN YANG AKUNTABEL</a:t>
              </a:r>
              <a:endParaRPr lang="en-US" sz="1200">
                <a:solidFill>
                  <a:srgbClr val="000000"/>
                </a:solidFill>
                <a:latin typeface="Verdana" pitchFamily="34" charset="0"/>
                <a:cs typeface="Arial" charset="0"/>
              </a:endParaRPr>
            </a:p>
          </p:txBody>
        </p:sp>
        <p:sp>
          <p:nvSpPr>
            <p:cNvPr id="5143" name="Text Box 20"/>
            <p:cNvSpPr txBox="1">
              <a:spLocks noChangeArrowheads="1"/>
            </p:cNvSpPr>
            <p:nvPr/>
          </p:nvSpPr>
          <p:spPr bwMode="auto">
            <a:xfrm>
              <a:off x="394352" y="1985275"/>
              <a:ext cx="1082496" cy="315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Verdana" pitchFamily="34" charset="0"/>
                  <a:cs typeface="Arial" charset="0"/>
                </a:rPr>
                <a:t>Input</a:t>
              </a:r>
            </a:p>
          </p:txBody>
        </p:sp>
        <p:sp>
          <p:nvSpPr>
            <p:cNvPr id="5144" name="Text Box 21"/>
            <p:cNvSpPr txBox="1">
              <a:spLocks noChangeArrowheads="1"/>
            </p:cNvSpPr>
            <p:nvPr/>
          </p:nvSpPr>
          <p:spPr bwMode="auto">
            <a:xfrm>
              <a:off x="2843277" y="1985275"/>
              <a:ext cx="1297418" cy="315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Verdana" pitchFamily="34" charset="0"/>
                  <a:cs typeface="Arial" charset="0"/>
                </a:rPr>
                <a:t>Process</a:t>
              </a:r>
            </a:p>
          </p:txBody>
        </p:sp>
        <p:sp>
          <p:nvSpPr>
            <p:cNvPr id="5145" name="Text Box 22"/>
            <p:cNvSpPr txBox="1">
              <a:spLocks noChangeArrowheads="1"/>
            </p:cNvSpPr>
            <p:nvPr/>
          </p:nvSpPr>
          <p:spPr bwMode="auto">
            <a:xfrm>
              <a:off x="5290231" y="1985275"/>
              <a:ext cx="1153480" cy="3151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 b="1">
                  <a:latin typeface="Verdana" pitchFamily="34" charset="0"/>
                  <a:cs typeface="Arial" charset="0"/>
                </a:rPr>
                <a:t>Output</a:t>
              </a:r>
            </a:p>
          </p:txBody>
        </p:sp>
        <p:sp>
          <p:nvSpPr>
            <p:cNvPr id="5146" name="Rectangle 23"/>
            <p:cNvSpPr>
              <a:spLocks noChangeArrowheads="1"/>
            </p:cNvSpPr>
            <p:nvPr/>
          </p:nvSpPr>
          <p:spPr bwMode="auto">
            <a:xfrm>
              <a:off x="468313" y="5446713"/>
              <a:ext cx="1582737" cy="12954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Formulasi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Prosedur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Transaksi</a:t>
              </a:r>
            </a:p>
          </p:txBody>
        </p:sp>
        <p:sp>
          <p:nvSpPr>
            <p:cNvPr id="5147" name="Rectangle 24"/>
            <p:cNvSpPr>
              <a:spLocks noChangeArrowheads="1"/>
            </p:cNvSpPr>
            <p:nvPr/>
          </p:nvSpPr>
          <p:spPr bwMode="auto">
            <a:xfrm>
              <a:off x="2125663" y="5446713"/>
              <a:ext cx="1582737" cy="12954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Bagan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Perkiraan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Standar</a:t>
              </a:r>
            </a:p>
          </p:txBody>
        </p:sp>
        <p:sp>
          <p:nvSpPr>
            <p:cNvPr id="5148" name="Rectangle 25"/>
            <p:cNvSpPr>
              <a:spLocks noChangeArrowheads="1"/>
            </p:cNvSpPr>
            <p:nvPr/>
          </p:nvSpPr>
          <p:spPr bwMode="auto">
            <a:xfrm>
              <a:off x="3781425" y="5446713"/>
              <a:ext cx="1582738" cy="12954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Pengaturan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Kelemba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gaan</a:t>
              </a:r>
            </a:p>
          </p:txBody>
        </p:sp>
        <p:sp>
          <p:nvSpPr>
            <p:cNvPr id="5149" name="Rectangle 26"/>
            <p:cNvSpPr>
              <a:spLocks noChangeArrowheads="1"/>
            </p:cNvSpPr>
            <p:nvPr/>
          </p:nvSpPr>
          <p:spPr bwMode="auto">
            <a:xfrm>
              <a:off x="5437188" y="5446713"/>
              <a:ext cx="1582737" cy="12954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Hardware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&amp; 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Software</a:t>
              </a:r>
            </a:p>
          </p:txBody>
        </p:sp>
        <p:sp>
          <p:nvSpPr>
            <p:cNvPr id="5150" name="Rectangle 27"/>
            <p:cNvSpPr>
              <a:spLocks noChangeArrowheads="1"/>
            </p:cNvSpPr>
            <p:nvPr/>
          </p:nvSpPr>
          <p:spPr bwMode="auto">
            <a:xfrm>
              <a:off x="7092950" y="5446713"/>
              <a:ext cx="1582738" cy="1295400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Personil</a:t>
              </a:r>
            </a:p>
            <a:p>
              <a:pPr algn="ctr"/>
              <a:r>
                <a:rPr lang="en-US" sz="1200" b="1">
                  <a:latin typeface="Verdana" pitchFamily="34" charset="0"/>
                  <a:cs typeface="Arial" charset="0"/>
                </a:rPr>
                <a:t>Terampil</a:t>
              </a:r>
            </a:p>
          </p:txBody>
        </p:sp>
      </p:grpSp>
      <p:sp>
        <p:nvSpPr>
          <p:cNvPr id="5124" name="TextBox 29"/>
          <p:cNvSpPr txBox="1">
            <a:spLocks noChangeArrowheads="1"/>
          </p:cNvSpPr>
          <p:nvPr/>
        </p:nvSpPr>
        <p:spPr bwMode="auto">
          <a:xfrm>
            <a:off x="8534400" y="593725"/>
            <a:ext cx="22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74638"/>
            <a:ext cx="7162800" cy="8683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smtClean="0"/>
              <a:t>PENGAKUAN ASET TETAP</a:t>
            </a:r>
            <a:endParaRPr lang="en-GB" sz="3200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570038"/>
            <a:ext cx="7467600" cy="49831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8650" indent="-628650">
              <a:spcAft>
                <a:spcPct val="30000"/>
              </a:spcAft>
              <a:buFontTx/>
              <a:buAutoNum type="arabicPeriod"/>
            </a:pPr>
            <a:r>
              <a:rPr lang="en-GB" sz="3000" b="1" i="1" smtClean="0">
                <a:latin typeface="Century Gothic" pitchFamily="34" charset="0"/>
              </a:rPr>
              <a:t>Mempunyai masa manfaat lebih dari 12 (dua belas) bulan;</a:t>
            </a:r>
          </a:p>
          <a:p>
            <a:pPr marL="628650" indent="-628650">
              <a:spcAft>
                <a:spcPct val="30000"/>
              </a:spcAft>
              <a:buFontTx/>
              <a:buAutoNum type="arabicPeriod"/>
            </a:pPr>
            <a:r>
              <a:rPr lang="en-GB" sz="3000" b="1" i="1" smtClean="0">
                <a:latin typeface="Century Gothic" pitchFamily="34" charset="0"/>
              </a:rPr>
              <a:t>Biaya perolehan aset dapat diukur secara andal;</a:t>
            </a:r>
          </a:p>
          <a:p>
            <a:pPr marL="628650" indent="-628650">
              <a:spcAft>
                <a:spcPct val="30000"/>
              </a:spcAft>
              <a:buFontTx/>
              <a:buAutoNum type="arabicPeriod"/>
            </a:pPr>
            <a:r>
              <a:rPr lang="en-GB" sz="3000" b="1" i="1" smtClean="0">
                <a:latin typeface="Century Gothic" pitchFamily="34" charset="0"/>
              </a:rPr>
              <a:t>Tidak dimaksudkan untuk dijual dalam operasi normal entitas; dan</a:t>
            </a:r>
          </a:p>
          <a:p>
            <a:pPr marL="628650" indent="-628650">
              <a:spcAft>
                <a:spcPct val="30000"/>
              </a:spcAft>
              <a:buFontTx/>
              <a:buAutoNum type="arabicPeriod"/>
            </a:pPr>
            <a:r>
              <a:rPr lang="en-GB" sz="3000" b="1" i="1" smtClean="0">
                <a:latin typeface="Century Gothic" pitchFamily="34" charset="0"/>
              </a:rPr>
              <a:t>Diperoleh atau dibangun dengan maksud untuk digunakan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600200"/>
            <a:ext cx="75438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buFontTx/>
              <a:buNone/>
            </a:pPr>
            <a:r>
              <a:rPr lang="en-GB" sz="3600" b="1" i="1" smtClean="0"/>
              <a:t>Pengakuan aset tetap akan sangat andal</a:t>
            </a:r>
            <a:r>
              <a:rPr lang="id-ID" sz="3600" b="1" i="1" smtClean="0"/>
              <a:t> </a:t>
            </a:r>
            <a:r>
              <a:rPr lang="en-GB" sz="3600" b="1" i="1" smtClean="0"/>
              <a:t>bila aset tetap</a:t>
            </a:r>
            <a:r>
              <a:rPr lang="id-ID" sz="3600" b="1" i="1" smtClean="0"/>
              <a:t> </a:t>
            </a:r>
            <a:r>
              <a:rPr lang="en-GB" sz="3600" b="1" i="1" smtClean="0"/>
              <a:t>telah diterima atau diserahkan hak kepemilikannya dan atau pada saat</a:t>
            </a:r>
            <a:r>
              <a:rPr lang="id-ID" sz="3600" b="1" i="1" smtClean="0"/>
              <a:t> </a:t>
            </a:r>
            <a:r>
              <a:rPr lang="en-GB" sz="3600" b="1" i="1" smtClean="0"/>
              <a:t>penguasaannya berpindah.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74638"/>
            <a:ext cx="70104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smtClean="0"/>
              <a:t>PENGUKURAN ASET TETAP</a:t>
            </a:r>
            <a:endParaRPr lang="en-GB" sz="3200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</a:pPr>
            <a:r>
              <a:rPr lang="en-GB" sz="2800" b="1" i="1" smtClean="0">
                <a:latin typeface="Century Gothic" pitchFamily="34" charset="0"/>
              </a:rPr>
              <a:t>Aset tetap dinilai dengan biaya</a:t>
            </a:r>
            <a:r>
              <a:rPr lang="id-ID" sz="2800" b="1" i="1" smtClean="0">
                <a:latin typeface="Century Gothic" pitchFamily="34" charset="0"/>
              </a:rPr>
              <a:t> </a:t>
            </a:r>
            <a:r>
              <a:rPr lang="en-GB" sz="3200" b="1" i="1" smtClean="0">
                <a:latin typeface="Century Gothic" pitchFamily="34" charset="0"/>
              </a:rPr>
              <a:t>perolehan. Apabila</a:t>
            </a:r>
            <a:r>
              <a:rPr lang="id-ID" sz="3200" b="1" i="1" smtClean="0">
                <a:latin typeface="Century Gothic" pitchFamily="34" charset="0"/>
              </a:rPr>
              <a:t> </a:t>
            </a:r>
            <a:r>
              <a:rPr lang="en-GB" sz="3200" b="1" i="1" smtClean="0">
                <a:latin typeface="Century Gothic" pitchFamily="34" charset="0"/>
              </a:rPr>
              <a:t>penilaian aset tetap dengan menggunakan biaya perolehan tidak</a:t>
            </a:r>
            <a:r>
              <a:rPr lang="id-ID" sz="3200" b="1" i="1" smtClean="0">
                <a:latin typeface="Century Gothic" pitchFamily="34" charset="0"/>
              </a:rPr>
              <a:t> </a:t>
            </a:r>
            <a:r>
              <a:rPr lang="en-GB" sz="3200" b="1" i="1" smtClean="0">
                <a:latin typeface="Century Gothic" pitchFamily="34" charset="0"/>
              </a:rPr>
              <a:t>memungkinkan maka nilai aset tetap didasarkan pada nilai wajar pada</a:t>
            </a:r>
            <a:r>
              <a:rPr lang="id-ID" sz="3200" b="1" i="1" smtClean="0">
                <a:latin typeface="Century Gothic" pitchFamily="34" charset="0"/>
              </a:rPr>
              <a:t> </a:t>
            </a:r>
            <a:r>
              <a:rPr lang="en-GB" sz="3200" b="1" i="1" smtClean="0">
                <a:latin typeface="Century Gothic" pitchFamily="34" charset="0"/>
              </a:rPr>
              <a:t>saat perolehan</a:t>
            </a:r>
            <a:r>
              <a:rPr lang="en-GB" sz="2800" b="1" i="1" smtClean="0">
                <a:latin typeface="Century Gothic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274638"/>
            <a:ext cx="7162800" cy="6397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smtClean="0"/>
              <a:t>PENGUNGKAPAN ASET TETAP</a:t>
            </a:r>
            <a:endParaRPr lang="en-GB" sz="3200" smtClean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47800" y="1295400"/>
            <a:ext cx="74676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tabLst>
                <a:tab pos="533400" algn="l"/>
              </a:tabLst>
            </a:pPr>
            <a:r>
              <a:rPr lang="en-GB" sz="2400" b="1" smtClean="0"/>
              <a:t>Laporan keuangan harus mengungkapkan untuk masing</a:t>
            </a:r>
            <a:r>
              <a:rPr lang="id-ID" sz="2400" smtClean="0"/>
              <a:t>-</a:t>
            </a:r>
            <a:r>
              <a:rPr lang="en-GB" sz="2400" b="1" smtClean="0"/>
              <a:t>masing jenis aset tetap sebagai berikut:</a:t>
            </a:r>
          </a:p>
          <a:p>
            <a:pPr marL="0" indent="0">
              <a:buFontTx/>
              <a:buNone/>
              <a:tabLst>
                <a:tab pos="533400" algn="l"/>
              </a:tabLst>
            </a:pPr>
            <a:r>
              <a:rPr lang="en-GB" sz="2400" b="1" smtClean="0"/>
              <a:t>(a)</a:t>
            </a:r>
            <a:r>
              <a:rPr lang="id-ID" sz="2400" b="1" smtClean="0"/>
              <a:t>	</a:t>
            </a:r>
            <a:r>
              <a:rPr lang="en-GB" sz="2400" b="1" smtClean="0"/>
              <a:t>Dasar penilaian yang digunakan untuk </a:t>
            </a:r>
            <a:r>
              <a:rPr lang="id-ID" sz="2400" b="1" smtClean="0"/>
              <a:t>	</a:t>
            </a:r>
            <a:r>
              <a:rPr lang="en-GB" sz="2400" b="1" smtClean="0"/>
              <a:t>menentukan nilai tercatat</a:t>
            </a:r>
            <a:r>
              <a:rPr lang="id-ID" sz="2400" b="1" smtClean="0"/>
              <a:t> </a:t>
            </a:r>
            <a:r>
              <a:rPr lang="en-GB" sz="2400" b="1" smtClean="0"/>
              <a:t>(carrying amount);</a:t>
            </a:r>
          </a:p>
          <a:p>
            <a:pPr marL="0" indent="0">
              <a:buFontTx/>
              <a:buNone/>
              <a:tabLst>
                <a:tab pos="533400" algn="l"/>
              </a:tabLst>
            </a:pPr>
            <a:r>
              <a:rPr lang="en-GB" sz="2400" b="1" smtClean="0"/>
              <a:t>(b) Rekonsiliasi jumlah tercatat pada awal dan </a:t>
            </a:r>
            <a:r>
              <a:rPr lang="id-ID" sz="2400" b="1" smtClean="0"/>
              <a:t>	</a:t>
            </a:r>
            <a:r>
              <a:rPr lang="en-GB" sz="2400" b="1" smtClean="0"/>
              <a:t>akhir periode yang</a:t>
            </a:r>
            <a:r>
              <a:rPr lang="id-ID" sz="2400" b="1" smtClean="0"/>
              <a:t> </a:t>
            </a:r>
            <a:r>
              <a:rPr lang="en-GB" sz="2400" b="1" smtClean="0"/>
              <a:t>menunjukkan:</a:t>
            </a:r>
          </a:p>
          <a:p>
            <a:pPr marL="0" indent="0">
              <a:buFontTx/>
              <a:buNone/>
              <a:tabLst>
                <a:tab pos="533400" algn="l"/>
              </a:tabLst>
            </a:pPr>
            <a:r>
              <a:rPr lang="id-ID" sz="2400" b="1" smtClean="0"/>
              <a:t>	</a:t>
            </a:r>
            <a:r>
              <a:rPr lang="en-GB" sz="2400" b="1" smtClean="0"/>
              <a:t>(1) </a:t>
            </a:r>
            <a:r>
              <a:rPr lang="id-ID" sz="2400" b="1" smtClean="0"/>
              <a:t>  </a:t>
            </a:r>
            <a:r>
              <a:rPr lang="en-GB" sz="2400" b="1" smtClean="0"/>
              <a:t>Penambahan;</a:t>
            </a:r>
            <a:endParaRPr lang="id-ID" sz="2400" b="1" smtClean="0"/>
          </a:p>
          <a:p>
            <a:pPr marL="0" indent="0">
              <a:buFontTx/>
              <a:buNone/>
              <a:tabLst>
                <a:tab pos="533400" algn="l"/>
              </a:tabLst>
            </a:pPr>
            <a:r>
              <a:rPr lang="id-ID" sz="2400" b="1" smtClean="0"/>
              <a:t>	</a:t>
            </a:r>
            <a:r>
              <a:rPr lang="en-GB" sz="2400" b="1" smtClean="0"/>
              <a:t>(2) </a:t>
            </a:r>
            <a:r>
              <a:rPr lang="id-ID" sz="2400" b="1" smtClean="0"/>
              <a:t>  </a:t>
            </a:r>
            <a:r>
              <a:rPr lang="en-GB" sz="2400" b="1" smtClean="0"/>
              <a:t>Pelepasan;</a:t>
            </a:r>
          </a:p>
          <a:p>
            <a:pPr marL="0" indent="0">
              <a:buFontTx/>
              <a:buNone/>
              <a:tabLst>
                <a:tab pos="533400" algn="l"/>
              </a:tabLst>
            </a:pPr>
            <a:r>
              <a:rPr lang="id-ID" sz="2400" b="1" smtClean="0"/>
              <a:t>	</a:t>
            </a:r>
            <a:r>
              <a:rPr lang="en-GB" sz="2400" b="1" smtClean="0"/>
              <a:t>(3)</a:t>
            </a:r>
            <a:r>
              <a:rPr lang="id-ID" sz="2400" b="1" smtClean="0"/>
              <a:t> A</a:t>
            </a:r>
            <a:r>
              <a:rPr lang="en-GB" sz="2400" b="1" smtClean="0"/>
              <a:t>kumulasi penyusutan dan perubahan </a:t>
            </a:r>
            <a:r>
              <a:rPr lang="id-ID" sz="2400" b="1" smtClean="0"/>
              <a:t>		   </a:t>
            </a:r>
            <a:r>
              <a:rPr lang="en-GB" sz="2400" b="1" smtClean="0"/>
              <a:t>nilai, jika ada;</a:t>
            </a:r>
          </a:p>
          <a:p>
            <a:pPr marL="0" indent="0">
              <a:buFontTx/>
              <a:buNone/>
              <a:tabLst>
                <a:tab pos="533400" algn="l"/>
              </a:tabLst>
            </a:pPr>
            <a:r>
              <a:rPr lang="id-ID" sz="2400" b="1" smtClean="0"/>
              <a:t>	</a:t>
            </a:r>
            <a:r>
              <a:rPr lang="en-GB" sz="2400" b="1" smtClean="0"/>
              <a:t>(4) </a:t>
            </a:r>
            <a:r>
              <a:rPr lang="id-ID" sz="2400" b="1" smtClean="0"/>
              <a:t>  </a:t>
            </a:r>
            <a:r>
              <a:rPr lang="en-GB" sz="2400" b="1" smtClean="0"/>
              <a:t>Mutasi aset tetap lainnya.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1"/>
          <p:cNvSpPr txBox="1">
            <a:spLocks noChangeArrowheads="1"/>
          </p:cNvSpPr>
          <p:nvPr/>
        </p:nvSpPr>
        <p:spPr bwMode="auto">
          <a:xfrm>
            <a:off x="1905000" y="936625"/>
            <a:ext cx="6172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indent="-573088"/>
            <a:r>
              <a:rPr lang="id-ID" sz="3600" b="1" noProof="1"/>
              <a:t>Formulasi Akuntansi</a:t>
            </a:r>
          </a:p>
        </p:txBody>
      </p:sp>
      <p:sp>
        <p:nvSpPr>
          <p:cNvPr id="4099" name="TextBox 3"/>
          <p:cNvSpPr txBox="1">
            <a:spLocks noChangeArrowheads="1"/>
          </p:cNvSpPr>
          <p:nvPr/>
        </p:nvSpPr>
        <p:spPr bwMode="auto">
          <a:xfrm>
            <a:off x="3124200" y="3048000"/>
            <a:ext cx="5397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/>
              <a:t>+</a:t>
            </a:r>
          </a:p>
        </p:txBody>
      </p:sp>
      <p:sp>
        <p:nvSpPr>
          <p:cNvPr id="4100" name="TextBox 11"/>
          <p:cNvSpPr txBox="1">
            <a:spLocks noChangeArrowheads="1"/>
          </p:cNvSpPr>
          <p:nvPr/>
        </p:nvSpPr>
        <p:spPr bwMode="auto">
          <a:xfrm>
            <a:off x="1066800" y="2743200"/>
            <a:ext cx="2057400" cy="1311275"/>
          </a:xfrm>
          <a:prstGeom prst="rect">
            <a:avLst/>
          </a:prstGeom>
          <a:solidFill>
            <a:srgbClr val="99CCFF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id-ID" sz="4000" b="1" noProof="1"/>
              <a:t>Saldo Awal</a:t>
            </a:r>
          </a:p>
        </p:txBody>
      </p:sp>
      <p:sp>
        <p:nvSpPr>
          <p:cNvPr id="4101" name="TextBox 9"/>
          <p:cNvSpPr txBox="1">
            <a:spLocks noChangeArrowheads="1"/>
          </p:cNvSpPr>
          <p:nvPr/>
        </p:nvSpPr>
        <p:spPr bwMode="auto">
          <a:xfrm>
            <a:off x="3810000" y="2362200"/>
            <a:ext cx="2484438" cy="19304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effectLst/>
          <a:scene3d>
            <a:camera prst="legacyObliqueTopRight">
              <a:rot lat="21299999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id-ID" sz="4000" b="1" noProof="1"/>
              <a:t>Mutasi Tambah/Kurang</a:t>
            </a:r>
          </a:p>
        </p:txBody>
      </p:sp>
      <p:sp>
        <p:nvSpPr>
          <p:cNvPr id="4102" name="TextBox 6"/>
          <p:cNvSpPr txBox="1">
            <a:spLocks noChangeArrowheads="1"/>
          </p:cNvSpPr>
          <p:nvPr/>
        </p:nvSpPr>
        <p:spPr bwMode="auto">
          <a:xfrm>
            <a:off x="6407150" y="2917825"/>
            <a:ext cx="539750" cy="63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/>
              <a:t>=</a:t>
            </a:r>
          </a:p>
        </p:txBody>
      </p:sp>
      <p:sp>
        <p:nvSpPr>
          <p:cNvPr id="4103" name="TextBox 7"/>
          <p:cNvSpPr txBox="1">
            <a:spLocks noChangeArrowheads="1"/>
          </p:cNvSpPr>
          <p:nvPr/>
        </p:nvSpPr>
        <p:spPr bwMode="auto">
          <a:xfrm>
            <a:off x="7010400" y="2743200"/>
            <a:ext cx="1619250" cy="1320800"/>
          </a:xfrm>
          <a:prstGeom prst="rect">
            <a:avLst/>
          </a:prstGeom>
          <a:solidFill>
            <a:srgbClr val="99CCFF"/>
          </a:solidFill>
          <a:ln w="9525">
            <a:miter lim="800000"/>
            <a:headEnd/>
            <a:tailEnd/>
          </a:ln>
          <a:scene3d>
            <a:camera prst="legacyObliqueTopRight"/>
            <a:lightRig rig="legacyFlat1" dir="t"/>
          </a:scene3d>
          <a:sp3d extrusionH="430200" prstMaterial="legacyMatte">
            <a:bevelT w="13500" h="13500" prst="angle"/>
            <a:bevelB w="13500" h="13500" prst="angle"/>
            <a:extrusionClr>
              <a:srgbClr val="99CCFF"/>
            </a:extrusionClr>
          </a:sp3d>
        </p:spPr>
        <p:txBody>
          <a:bodyPr>
            <a:spAutoFit/>
            <a:flatTx/>
          </a:bodyPr>
          <a:lstStyle/>
          <a:p>
            <a:pPr algn="ctr"/>
            <a:r>
              <a:rPr lang="id-ID" sz="4000" b="1" noProof="1"/>
              <a:t>Saldo Akhir</a:t>
            </a:r>
          </a:p>
        </p:txBody>
      </p:sp>
      <p:sp>
        <p:nvSpPr>
          <p:cNvPr id="4104" name="TextBox 14"/>
          <p:cNvSpPr txBox="1">
            <a:spLocks noChangeArrowheads="1"/>
          </p:cNvSpPr>
          <p:nvPr/>
        </p:nvSpPr>
        <p:spPr bwMode="auto">
          <a:xfrm>
            <a:off x="8534400" y="593725"/>
            <a:ext cx="22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5105400" cy="6397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600" smtClean="0"/>
              <a:t>Identifikasi Resiko</a:t>
            </a:r>
            <a:endParaRPr lang="en-US" sz="3600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1143000"/>
            <a:ext cx="73152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Aft>
                <a:spcPct val="30000"/>
              </a:spcAft>
            </a:pPr>
            <a:r>
              <a:rPr lang="en-US" sz="2500" smtClean="0"/>
              <a:t>SDM pelaksana SIMAK-BMN kurang faham SAP</a:t>
            </a:r>
          </a:p>
          <a:p>
            <a:pPr>
              <a:spcAft>
                <a:spcPct val="30000"/>
              </a:spcAft>
            </a:pPr>
            <a:r>
              <a:rPr lang="en-US" sz="2500" smtClean="0"/>
              <a:t>BMN tidak tercatat dan tidak dilaporkan</a:t>
            </a:r>
          </a:p>
          <a:p>
            <a:pPr>
              <a:spcAft>
                <a:spcPct val="30000"/>
              </a:spcAft>
            </a:pPr>
            <a:r>
              <a:rPr lang="en-US" sz="2500" smtClean="0"/>
              <a:t>Penyajian BMN dalam Neraca tidak sesuai SAP</a:t>
            </a:r>
          </a:p>
          <a:p>
            <a:pPr>
              <a:spcAft>
                <a:spcPct val="30000"/>
              </a:spcAft>
            </a:pPr>
            <a:r>
              <a:rPr lang="en-US" sz="2500" smtClean="0"/>
              <a:t>BMN dikuasai pihak lain</a:t>
            </a:r>
            <a:r>
              <a:rPr lang="id-ID" sz="2500" smtClean="0"/>
              <a:t>/ketiga</a:t>
            </a:r>
            <a:endParaRPr lang="en-US" sz="2500" smtClean="0"/>
          </a:p>
          <a:p>
            <a:pPr>
              <a:spcAft>
                <a:spcPct val="30000"/>
              </a:spcAft>
            </a:pPr>
            <a:r>
              <a:rPr lang="en-US" sz="2500" smtClean="0"/>
              <a:t>BMN hilang/rusak</a:t>
            </a:r>
          </a:p>
          <a:p>
            <a:pPr>
              <a:spcAft>
                <a:spcPct val="30000"/>
              </a:spcAft>
            </a:pPr>
            <a:r>
              <a:rPr lang="en-US" sz="2500" smtClean="0"/>
              <a:t>BMN tidak didukung bukti kepemilikan</a:t>
            </a:r>
          </a:p>
          <a:p>
            <a:pPr>
              <a:spcAft>
                <a:spcPct val="30000"/>
              </a:spcAft>
            </a:pPr>
            <a:r>
              <a:rPr lang="id-ID" sz="2500" smtClean="0"/>
              <a:t>Bisa berindikasi Korupsi (Telah menjadi perhatian dari KPK)</a:t>
            </a:r>
            <a:endParaRPr lang="en-US" sz="2500" smtClean="0"/>
          </a:p>
          <a:p>
            <a:pPr>
              <a:spcAft>
                <a:spcPct val="30000"/>
              </a:spcAft>
            </a:pPr>
            <a:endParaRPr lang="en-US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1295400" y="304800"/>
            <a:ext cx="5105400" cy="63976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d-ID" sz="3600" smtClean="0"/>
              <a:t>Pentingnya BAST</a:t>
            </a:r>
            <a:endParaRPr lang="en-US" sz="3600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1371600" y="1295400"/>
            <a:ext cx="7315200" cy="5029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id-ID" sz="2800" smtClean="0"/>
              <a:t>Menindaklanjuti Temuan BPK-RI atas Laporan Keuangan pada Ditjen Dikti</a:t>
            </a:r>
            <a:endParaRPr lang="en-US" sz="2800" smtClean="0"/>
          </a:p>
          <a:p>
            <a:r>
              <a:rPr lang="id-ID" sz="2800" smtClean="0"/>
              <a:t>Menyesuaikan/pencocokan data berupa realisasi belanja (MAK. 53/57) dengan Laporan BMN dari Penerima PHK-I. (PTN/PTS)</a:t>
            </a:r>
            <a:endParaRPr lang="en-US" sz="2800" smtClean="0"/>
          </a:p>
          <a:p>
            <a:r>
              <a:rPr lang="en-US" sz="2800" smtClean="0"/>
              <a:t>Penyajian BMN </a:t>
            </a:r>
            <a:r>
              <a:rPr lang="id-ID" sz="2800" smtClean="0"/>
              <a:t>pengadaan PHK-I dipastikan tersaji </a:t>
            </a:r>
            <a:r>
              <a:rPr lang="en-US" sz="2800" smtClean="0"/>
              <a:t>dalam </a:t>
            </a:r>
            <a:r>
              <a:rPr lang="id-ID" sz="2800" smtClean="0"/>
              <a:t>LK</a:t>
            </a:r>
            <a:r>
              <a:rPr lang="en-US" sz="2800" smtClean="0"/>
              <a:t> </a:t>
            </a:r>
            <a:r>
              <a:rPr lang="id-ID" sz="2800" smtClean="0"/>
              <a:t>Satker dan terlapor secara berjenjang</a:t>
            </a:r>
            <a:endParaRPr lang="en-US" sz="2800" smtClean="0"/>
          </a:p>
          <a:p>
            <a:r>
              <a:rPr lang="en-US" sz="2800" smtClean="0"/>
              <a:t>BMN </a:t>
            </a:r>
            <a:r>
              <a:rPr lang="id-ID" sz="2800" smtClean="0"/>
              <a:t>Tidak </a:t>
            </a:r>
            <a:r>
              <a:rPr lang="en-US" sz="2800" smtClean="0"/>
              <a:t>dikuasai </a:t>
            </a:r>
            <a:r>
              <a:rPr lang="id-ID" sz="2800" smtClean="0"/>
              <a:t>oleh </a:t>
            </a:r>
            <a:r>
              <a:rPr lang="en-US" sz="2800" smtClean="0"/>
              <a:t>pihak lain</a:t>
            </a:r>
            <a:endParaRPr lang="id-ID" sz="2800" smtClean="0"/>
          </a:p>
          <a:p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14313" y="1452563"/>
            <a:ext cx="4205287" cy="13858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id-ID" sz="1200" b="1" dirty="0">
                <a:solidFill>
                  <a:srgbClr val="2B166E"/>
                </a:solidFill>
                <a:cs typeface="Arial" charset="0"/>
              </a:rPr>
              <a:t>Pasal 9</a:t>
            </a:r>
          </a:p>
          <a:p>
            <a:pPr algn="ctr">
              <a:defRPr/>
            </a:pPr>
            <a:r>
              <a:rPr lang="id-ID" sz="1200" b="1" dirty="0">
                <a:solidFill>
                  <a:srgbClr val="2B166E"/>
                </a:solidFill>
                <a:cs typeface="Arial" charset="0"/>
              </a:rPr>
              <a:t>Menteri/pimpinan lembaga sebagai Pengguna Anggaran/ Pengguna Barang kementerian negara/lembaga yang dipimpinnya mempunyai tugas:</a:t>
            </a:r>
          </a:p>
          <a:p>
            <a:pPr algn="ctr">
              <a:defRPr/>
            </a:pPr>
            <a:r>
              <a:rPr lang="en-US" sz="1200" b="1">
                <a:solidFill>
                  <a:srgbClr val="FF0000"/>
                </a:solidFill>
                <a:cs typeface="Arial" charset="0"/>
              </a:rPr>
              <a:t>f. </a:t>
            </a:r>
            <a:r>
              <a:rPr lang="en-US" sz="1200">
                <a:solidFill>
                  <a:srgbClr val="FF0000"/>
                </a:solidFill>
              </a:rPr>
              <a:t>mengelola barang milik/kekayaan negara yang menjadi tanggung jawab kementerian negara/lembaga yang dipimpinnya</a:t>
            </a:r>
            <a:r>
              <a:rPr lang="id-ID" sz="1200" b="1">
                <a:solidFill>
                  <a:srgbClr val="FF0000"/>
                </a:solidFill>
                <a:cs typeface="Arial" charset="0"/>
              </a:rPr>
              <a:t>;</a:t>
            </a:r>
            <a:endParaRPr lang="id-ID" sz="1200" b="1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6803" name="Title 1"/>
          <p:cNvSpPr>
            <a:spLocks noGrp="1"/>
          </p:cNvSpPr>
          <p:nvPr>
            <p:ph type="title" idx="4294967295"/>
          </p:nvPr>
        </p:nvSpPr>
        <p:spPr bwMode="auto">
          <a:xfrm>
            <a:off x="214313" y="71438"/>
            <a:ext cx="8715375" cy="7064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0" bIns="0" anchor="ctr"/>
          <a:lstStyle/>
          <a:p>
            <a:pPr algn="ctr"/>
            <a:r>
              <a:rPr lang="id-ID" sz="2800" smtClean="0">
                <a:solidFill>
                  <a:schemeClr val="tx1"/>
                </a:solidFill>
              </a:rPr>
              <a:t>DASAR HUKUM</a:t>
            </a:r>
            <a:r>
              <a:rPr lang="en-US" sz="2800" smtClean="0">
                <a:solidFill>
                  <a:schemeClr val="tx1"/>
                </a:solidFill>
              </a:rPr>
              <a:t> PENGELOLAAN BMN</a:t>
            </a:r>
            <a:endParaRPr lang="id-ID" sz="2800" smtClean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38422" y="968576"/>
            <a:ext cx="4133880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d-ID" sz="1200" b="1" dirty="0">
                <a:solidFill>
                  <a:schemeClr val="bg1"/>
                </a:solidFill>
              </a:rPr>
              <a:t>UNDANG-UNDANG NOMOR 17 TAHUN 2003 </a:t>
            </a:r>
          </a:p>
          <a:p>
            <a:pPr algn="ctr">
              <a:defRPr/>
            </a:pPr>
            <a:r>
              <a:rPr lang="id-ID" sz="1200" b="1" dirty="0">
                <a:solidFill>
                  <a:schemeClr val="bg1"/>
                </a:solidFill>
              </a:rPr>
              <a:t>TENTANG KEUANGAN NEGARA</a:t>
            </a:r>
            <a:endParaRPr lang="id-ID" sz="12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419600" y="1000108"/>
            <a:ext cx="4438680" cy="46166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d-ID" sz="1200" b="1" dirty="0">
                <a:solidFill>
                  <a:srgbClr val="FFFFFF"/>
                </a:solidFill>
              </a:rPr>
              <a:t>UNDANG-UNDANG NOMOR 1 TAHUN 2004 </a:t>
            </a:r>
          </a:p>
          <a:p>
            <a:pPr algn="ctr">
              <a:defRPr/>
            </a:pPr>
            <a:r>
              <a:rPr lang="id-ID" sz="1200" b="1" dirty="0">
                <a:solidFill>
                  <a:srgbClr val="FFFFFF"/>
                </a:solidFill>
              </a:rPr>
              <a:t>TENTANG PERBENDAHARAAN NEGARA</a:t>
            </a:r>
            <a:endParaRPr lang="id-ID" sz="1200" dirty="0">
              <a:solidFill>
                <a:srgbClr val="FFFFF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419600" y="1500188"/>
            <a:ext cx="4510088" cy="1323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/>
              <a:t>Pasal 44 </a:t>
            </a:r>
          </a:p>
          <a:p>
            <a:pPr algn="ctr">
              <a:defRPr/>
            </a:pPr>
            <a:r>
              <a:rPr lang="en-US" sz="1600"/>
              <a:t>“Pengguna Barang dan/atau Kuasa Pengguna Barang wajib </a:t>
            </a:r>
            <a:r>
              <a:rPr lang="en-US" sz="1600" b="1" u="sng">
                <a:solidFill>
                  <a:srgbClr val="006600"/>
                </a:solidFill>
              </a:rPr>
              <a:t>mengelola</a:t>
            </a:r>
            <a:r>
              <a:rPr lang="en-US" sz="1600"/>
              <a:t> dan </a:t>
            </a:r>
            <a:r>
              <a:rPr lang="en-US" sz="1600" u="sng">
                <a:solidFill>
                  <a:srgbClr val="006600"/>
                </a:solidFill>
              </a:rPr>
              <a:t>menatausahakan</a:t>
            </a:r>
            <a:r>
              <a:rPr lang="en-US" sz="1600"/>
              <a:t> BMN/D yang berada dalam penguasaannya dengan sebaik-baiknya”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4800" y="3239869"/>
            <a:ext cx="8553480" cy="974949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marL="292115" indent="-292115" algn="ctr" defTabSz="913828" eaLnBrk="0" hangingPunct="0">
              <a:defRPr/>
            </a:pPr>
            <a:r>
              <a:rPr lang="id-ID" sz="1800" b="1" dirty="0">
                <a:solidFill>
                  <a:srgbClr val="FFFFFF"/>
                </a:solidFill>
              </a:rPr>
              <a:t>Peraturan Pemerintah </a:t>
            </a:r>
            <a:r>
              <a:rPr lang="id-ID" sz="1800" b="1">
                <a:solidFill>
                  <a:srgbClr val="FFFFFF"/>
                </a:solidFill>
              </a:rPr>
              <a:t>Nomor </a:t>
            </a:r>
            <a:r>
              <a:rPr lang="en-US" sz="1800" b="1">
                <a:cs typeface="Arial" pitchFamily="34" charset="0"/>
              </a:rPr>
              <a:t>6 tahun 2006  jo. PP Nomor 38 tahun 2008</a:t>
            </a:r>
          </a:p>
          <a:p>
            <a:pPr marL="292115" indent="-292115" algn="ctr" defTabSz="913828" eaLnBrk="0" hangingPunct="0">
              <a:defRPr/>
            </a:pPr>
            <a:r>
              <a:rPr lang="en-US" sz="1800" b="1">
                <a:cs typeface="Arial" pitchFamily="34" charset="0"/>
              </a:rPr>
              <a:t>tentang Pengelolaan Barang Milik Negara/Daerah </a:t>
            </a:r>
            <a:r>
              <a:rPr lang="id-ID" sz="1800" b="1">
                <a:solidFill>
                  <a:srgbClr val="FFFFFF"/>
                </a:solidFill>
              </a:rPr>
              <a:t>;</a:t>
            </a:r>
            <a:endParaRPr lang="id-ID" sz="1800" b="1" dirty="0">
              <a:solidFill>
                <a:srgbClr val="FFFFFF"/>
              </a:solidFill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3505200" y="2819400"/>
            <a:ext cx="1752600" cy="457200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800">
              <a:solidFill>
                <a:srgbClr val="FFFFFF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371600" y="4191000"/>
            <a:ext cx="1752600" cy="457200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800">
              <a:solidFill>
                <a:srgbClr val="FFFFFF"/>
              </a:solidFill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5638800" y="4191000"/>
            <a:ext cx="1752600" cy="457200"/>
          </a:xfrm>
          <a:prstGeom prst="downArrow">
            <a:avLst/>
          </a:prstGeom>
          <a:solidFill>
            <a:srgbClr val="FF0000"/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800">
              <a:solidFill>
                <a:srgbClr val="FFFFFF"/>
              </a:solidFill>
            </a:endParaRPr>
          </a:p>
        </p:txBody>
      </p:sp>
      <p:sp>
        <p:nvSpPr>
          <p:cNvPr id="17" name="AutoShape 9"/>
          <p:cNvSpPr>
            <a:spLocks noChangeArrowheads="1"/>
          </p:cNvSpPr>
          <p:nvPr/>
        </p:nvSpPr>
        <p:spPr bwMode="auto">
          <a:xfrm>
            <a:off x="1214438" y="4643438"/>
            <a:ext cx="6938962" cy="1985962"/>
          </a:xfrm>
          <a:prstGeom prst="roundRect">
            <a:avLst>
              <a:gd name="adj" fmla="val 16667"/>
            </a:avLst>
          </a:prstGeom>
          <a:blipFill>
            <a:blip r:embed="rId3" cstate="print"/>
            <a:tile tx="0" ty="0" sx="100000" sy="100000" flip="none" algn="tl"/>
          </a:blip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74402" tIns="37201" rIns="74402" bIns="37201"/>
          <a:lstStyle/>
          <a:p>
            <a:pPr marL="266700" lvl="1" indent="-266700" algn="just" defTabSz="266700">
              <a:spcBef>
                <a:spcPts val="600"/>
              </a:spcBef>
              <a:buClr>
                <a:schemeClr val="tx2"/>
              </a:buClr>
              <a:buSzPct val="70000"/>
            </a:pPr>
            <a:r>
              <a:rPr lang="en-US" sz="1300" b="1">
                <a:latin typeface="Tahoma" pitchFamily="34" charset="0"/>
                <a:cs typeface="Tahoma" pitchFamily="34" charset="0"/>
              </a:rPr>
              <a:t>Peraturan Menteri Keuangan Nomor :</a:t>
            </a:r>
          </a:p>
          <a:p>
            <a:pPr marL="266700" lvl="1" indent="-266700" algn="just" defTabSz="266700">
              <a:spcBef>
                <a:spcPts val="600"/>
              </a:spcBef>
              <a:buClr>
                <a:schemeClr val="tx2"/>
              </a:buClr>
              <a:buSzPct val="70000"/>
              <a:buFont typeface="Calibri" pitchFamily="34" charset="0"/>
              <a:buAutoNum type="arabicPeriod"/>
            </a:pPr>
            <a:r>
              <a:rPr lang="en-US" sz="1300" b="1">
                <a:latin typeface="Tahoma" pitchFamily="34" charset="0"/>
                <a:cs typeface="Tahoma" pitchFamily="34" charset="0"/>
              </a:rPr>
              <a:t>96/PMK.06/2007 tentang Tata Cara Pelaksanaan Penggunaan, Pemanfaatan, Penghapusan, &amp; Pemindah-tanganan BMN;</a:t>
            </a:r>
          </a:p>
          <a:p>
            <a:pPr marL="266700" lvl="1" indent="-266700" algn="just" defTabSz="266700">
              <a:spcBef>
                <a:spcPts val="400"/>
              </a:spcBef>
              <a:buClr>
                <a:schemeClr val="tx2"/>
              </a:buClr>
              <a:buSzPct val="70000"/>
              <a:buFont typeface="Calibri" pitchFamily="34" charset="0"/>
              <a:buAutoNum type="arabicPeriod"/>
            </a:pPr>
            <a:r>
              <a:rPr lang="en-US" sz="1300" b="1">
                <a:latin typeface="Tahoma" pitchFamily="34" charset="0"/>
                <a:cs typeface="Tahoma" pitchFamily="34" charset="0"/>
              </a:rPr>
              <a:t>120/PMK.06/2007 tentang Penatausahaan BMN;</a:t>
            </a:r>
          </a:p>
          <a:p>
            <a:pPr marL="266700" lvl="1" indent="-266700" algn="just" defTabSz="266700">
              <a:spcBef>
                <a:spcPts val="400"/>
              </a:spcBef>
              <a:buClr>
                <a:schemeClr val="tx2"/>
              </a:buClr>
              <a:buSzPct val="70000"/>
              <a:buFont typeface="Calibri" pitchFamily="34" charset="0"/>
              <a:buAutoNum type="arabicPeriod"/>
            </a:pPr>
            <a:r>
              <a:rPr lang="id-ID" sz="1300" b="1">
                <a:latin typeface="Tahoma" pitchFamily="34" charset="0"/>
                <a:cs typeface="Tahoma" pitchFamily="34" charset="0"/>
              </a:rPr>
              <a:t>29</a:t>
            </a:r>
            <a:r>
              <a:rPr lang="en-US" sz="1300" b="1">
                <a:latin typeface="Tahoma" pitchFamily="34" charset="0"/>
                <a:cs typeface="Tahoma" pitchFamily="34" charset="0"/>
              </a:rPr>
              <a:t>/PMK.06/20</a:t>
            </a:r>
            <a:r>
              <a:rPr lang="id-ID" sz="1300" b="1">
                <a:latin typeface="Tahoma" pitchFamily="34" charset="0"/>
                <a:cs typeface="Tahoma" pitchFamily="34" charset="0"/>
              </a:rPr>
              <a:t>10</a:t>
            </a:r>
            <a:r>
              <a:rPr lang="en-US" sz="1300" b="1">
                <a:latin typeface="Tahoma" pitchFamily="34" charset="0"/>
                <a:cs typeface="Tahoma" pitchFamily="34" charset="0"/>
              </a:rPr>
              <a:t> tentang Penggolongan dan Kodefikasi BMN;</a:t>
            </a:r>
          </a:p>
          <a:p>
            <a:pPr marL="266700" lvl="1" indent="-266700" algn="just" defTabSz="266700">
              <a:spcBef>
                <a:spcPts val="400"/>
              </a:spcBef>
              <a:buClr>
                <a:schemeClr val="tx2"/>
              </a:buClr>
              <a:buSzPct val="70000"/>
              <a:buFont typeface="Calibri" pitchFamily="34" charset="0"/>
              <a:buAutoNum type="arabicPeriod"/>
            </a:pPr>
            <a:r>
              <a:rPr lang="id-ID" sz="1300" b="1">
                <a:latin typeface="Tahoma" pitchFamily="34" charset="0"/>
                <a:cs typeface="Tahoma" pitchFamily="34" charset="0"/>
              </a:rPr>
              <a:t>171/PMK.05/2007 </a:t>
            </a:r>
            <a:r>
              <a:rPr lang="en-US" sz="1300" b="1">
                <a:latin typeface="Tahoma" pitchFamily="34" charset="0"/>
                <a:cs typeface="Tahoma" pitchFamily="34" charset="0"/>
              </a:rPr>
              <a:t>tentang </a:t>
            </a:r>
            <a:r>
              <a:rPr lang="id-ID" sz="1300" b="1">
                <a:latin typeface="Tahoma" pitchFamily="34" charset="0"/>
                <a:cs typeface="Tahoma" pitchFamily="34" charset="0"/>
              </a:rPr>
              <a:t>SAAP, </a:t>
            </a:r>
            <a:endParaRPr lang="en-US" sz="1300" b="1">
              <a:latin typeface="Tahoma" pitchFamily="34" charset="0"/>
              <a:cs typeface="Tahoma" pitchFamily="34" charset="0"/>
            </a:endParaRPr>
          </a:p>
          <a:p>
            <a:pPr marL="266700" lvl="1" indent="-266700" algn="just" defTabSz="266700">
              <a:spcBef>
                <a:spcPts val="400"/>
              </a:spcBef>
              <a:buClr>
                <a:schemeClr val="tx2"/>
              </a:buClr>
              <a:buSzPct val="70000"/>
              <a:buFont typeface="Calibri" pitchFamily="34" charset="0"/>
              <a:buAutoNum type="arabicPeriod"/>
            </a:pPr>
            <a:r>
              <a:rPr lang="id-ID" sz="1300" b="1">
                <a:latin typeface="Tahoma" pitchFamily="34" charset="0"/>
                <a:cs typeface="Tahoma" pitchFamily="34" charset="0"/>
              </a:rPr>
              <a:t>102/</a:t>
            </a:r>
            <a:r>
              <a:rPr lang="en-US" sz="1300" b="1">
                <a:latin typeface="Tahoma" pitchFamily="34" charset="0"/>
                <a:cs typeface="Tahoma" pitchFamily="34" charset="0"/>
              </a:rPr>
              <a:t>PMK./</a:t>
            </a:r>
            <a:r>
              <a:rPr lang="id-ID" sz="1300" b="1">
                <a:latin typeface="Tahoma" pitchFamily="34" charset="0"/>
                <a:cs typeface="Tahoma" pitchFamily="34" charset="0"/>
              </a:rPr>
              <a:t>2009 </a:t>
            </a:r>
            <a:r>
              <a:rPr lang="en-US" sz="1300" b="1">
                <a:latin typeface="Tahoma" pitchFamily="34" charset="0"/>
                <a:cs typeface="Tahoma" pitchFamily="34" charset="0"/>
              </a:rPr>
              <a:t>tentang </a:t>
            </a:r>
            <a:r>
              <a:rPr lang="id-ID" sz="1300" b="1">
                <a:latin typeface="Tahoma" pitchFamily="34" charset="0"/>
                <a:cs typeface="Tahoma" pitchFamily="34" charset="0"/>
              </a:rPr>
              <a:t>Rekonsiliasi</a:t>
            </a:r>
            <a:r>
              <a:rPr lang="en-US" sz="1300" b="1">
                <a:latin typeface="Tahoma" pitchFamily="34" charset="0"/>
                <a:cs typeface="Tahoma" pitchFamily="34" charset="0"/>
              </a:rPr>
              <a:t>  dan seterusnya</a:t>
            </a:r>
          </a:p>
          <a:p>
            <a:pPr marL="266700" lvl="1" indent="-266700" algn="just" defTabSz="266700">
              <a:spcBef>
                <a:spcPts val="600"/>
              </a:spcBef>
              <a:buClr>
                <a:schemeClr val="tx2"/>
              </a:buClr>
              <a:buSzPct val="70000"/>
              <a:buFont typeface="Calibri" pitchFamily="34" charset="0"/>
              <a:buAutoNum type="arabicPeriod"/>
            </a:pPr>
            <a:endParaRPr lang="en-US" sz="1300" b="1">
              <a:latin typeface="Tahoma" pitchFamily="34" charset="0"/>
              <a:cs typeface="Tahoma" pitchFamily="34" charset="0"/>
            </a:endParaRPr>
          </a:p>
        </p:txBody>
      </p:sp>
      <p:sp>
        <p:nvSpPr>
          <p:cNvPr id="13" name="Slide Number Placeholder 12"/>
          <p:cNvSpPr txBox="1">
            <a:spLocks noGrp="1"/>
          </p:cNvSpPr>
          <p:nvPr/>
        </p:nvSpPr>
        <p:spPr>
          <a:xfrm>
            <a:off x="6786563" y="6537325"/>
            <a:ext cx="2133600" cy="320675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r">
              <a:defRPr/>
            </a:pPr>
            <a:fld id="{6B4C7424-C0A1-4EDF-A79E-6ACBEDAFD148}" type="slidenum">
              <a:rPr lang="en-US" sz="1200">
                <a:solidFill>
                  <a:schemeClr val="tx2">
                    <a:shade val="90000"/>
                  </a:schemeClr>
                </a:solidFill>
                <a:latin typeface="Times New Roman" pitchFamily="18" charset="0"/>
              </a:rPr>
              <a:pPr algn="r">
                <a:defRPr/>
              </a:pPr>
              <a:t>2</a:t>
            </a:fld>
            <a:endParaRPr lang="en-US" sz="1200">
              <a:solidFill>
                <a:schemeClr val="tx2">
                  <a:shade val="90000"/>
                </a:schemeClr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295400" y="304800"/>
            <a:ext cx="7402513" cy="762000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2800" smtClean="0"/>
              <a:t>RUANG LINGKUP PENATAUSAHAAN BMN</a:t>
            </a:r>
            <a:endParaRPr lang="en-GB" sz="2800" smtClean="0"/>
          </a:p>
        </p:txBody>
      </p:sp>
      <p:sp>
        <p:nvSpPr>
          <p:cNvPr id="44035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219200" y="1381125"/>
            <a:ext cx="7718425" cy="4784725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algn="l">
              <a:lnSpc>
                <a:spcPct val="90000"/>
              </a:lnSpc>
              <a:buFontTx/>
              <a:buAutoNum type="arabicPeriod"/>
            </a:pPr>
            <a:r>
              <a:rPr lang="en-GB" sz="3200" smtClean="0">
                <a:latin typeface="Calibri" pitchFamily="34" charset="0"/>
              </a:rPr>
              <a:t>Melaksanakan pembukuan BMN</a:t>
            </a:r>
            <a:endParaRPr lang="id-ID" sz="3200" smtClean="0">
              <a:latin typeface="Calibri" pitchFamily="34" charset="0"/>
            </a:endParaRPr>
          </a:p>
          <a:p>
            <a:pPr marL="533400" indent="-533400" algn="l">
              <a:lnSpc>
                <a:spcPct val="90000"/>
              </a:lnSpc>
              <a:buFontTx/>
              <a:buAutoNum type="arabicPeriod"/>
            </a:pPr>
            <a:r>
              <a:rPr lang="en-GB" sz="3200" smtClean="0">
                <a:latin typeface="Calibri" pitchFamily="34" charset="0"/>
              </a:rPr>
              <a:t>Melaksanakan inventarisasi </a:t>
            </a:r>
            <a:r>
              <a:rPr lang="id-ID" sz="3200" smtClean="0">
                <a:latin typeface="Calibri" pitchFamily="34" charset="0"/>
              </a:rPr>
              <a:t>BMN</a:t>
            </a:r>
          </a:p>
          <a:p>
            <a:pPr marL="533400" indent="-533400" algn="l">
              <a:lnSpc>
                <a:spcPct val="90000"/>
              </a:lnSpc>
              <a:buFontTx/>
              <a:buAutoNum type="arabicPeriod"/>
            </a:pPr>
            <a:r>
              <a:rPr lang="en-GB" sz="3200" smtClean="0">
                <a:latin typeface="Calibri" pitchFamily="34" charset="0"/>
              </a:rPr>
              <a:t>Melaksanakan pelaporan </a:t>
            </a:r>
            <a:r>
              <a:rPr lang="id-ID" sz="3200" smtClean="0">
                <a:latin typeface="Calibri" pitchFamily="34" charset="0"/>
              </a:rPr>
              <a:t>BMN</a:t>
            </a:r>
            <a:endParaRPr lang="en-GB" sz="3200" smtClean="0">
              <a:latin typeface="Calibri" pitchFamily="34" charset="0"/>
            </a:endParaRPr>
          </a:p>
          <a:p>
            <a:pPr marL="533400" indent="-533400" algn="l">
              <a:lnSpc>
                <a:spcPct val="90000"/>
              </a:lnSpc>
              <a:buFontTx/>
              <a:buAutoNum type="arabicPeriod"/>
            </a:pPr>
            <a:r>
              <a:rPr lang="en-GB" sz="3200" smtClean="0">
                <a:latin typeface="Calibri" pitchFamily="34" charset="0"/>
              </a:rPr>
              <a:t>Melaksanakan penggolongan dan kodefikasi </a:t>
            </a:r>
            <a:r>
              <a:rPr lang="id-ID" sz="3200" smtClean="0">
                <a:latin typeface="Calibri" pitchFamily="34" charset="0"/>
              </a:rPr>
              <a:t>BMN</a:t>
            </a:r>
            <a:endParaRPr lang="en-GB" sz="3200" smtClean="0">
              <a:latin typeface="Calibri" pitchFamily="34" charset="0"/>
            </a:endParaRPr>
          </a:p>
          <a:p>
            <a:pPr marL="533400" indent="-533400" algn="l">
              <a:lnSpc>
                <a:spcPct val="90000"/>
              </a:lnSpc>
              <a:buFontTx/>
              <a:buAutoNum type="arabicPeriod"/>
            </a:pPr>
            <a:r>
              <a:rPr lang="en-GB" sz="3200" smtClean="0">
                <a:latin typeface="Calibri" pitchFamily="34" charset="0"/>
              </a:rPr>
              <a:t>Menjelaskan pentingnya penatausahaan </a:t>
            </a:r>
            <a:r>
              <a:rPr lang="id-ID" sz="3200" smtClean="0">
                <a:latin typeface="Calibri" pitchFamily="34" charset="0"/>
              </a:rPr>
              <a:t>BMN</a:t>
            </a:r>
            <a:r>
              <a:rPr lang="en-GB" sz="3200" smtClean="0">
                <a:latin typeface="Calibri" pitchFamily="34" charset="0"/>
              </a:rPr>
              <a:t>.</a:t>
            </a:r>
          </a:p>
          <a:p>
            <a:pPr marL="533400" indent="-533400" algn="l">
              <a:lnSpc>
                <a:spcPct val="90000"/>
              </a:lnSpc>
              <a:buFontTx/>
              <a:buAutoNum type="arabicPeriod"/>
            </a:pPr>
            <a:endParaRPr lang="en-GB" sz="320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524000" y="381000"/>
            <a:ext cx="7173913" cy="533400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smtClean="0"/>
              <a:t>PEMBUKUAN BMN</a:t>
            </a:r>
            <a:endParaRPr lang="en-GB" sz="3200" smtClean="0"/>
          </a:p>
        </p:txBody>
      </p:sp>
      <p:sp>
        <p:nvSpPr>
          <p:cNvPr id="4608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524000" y="1381125"/>
            <a:ext cx="7413625" cy="5172075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 algn="l">
              <a:buFontTx/>
              <a:buAutoNum type="arabicPeriod"/>
            </a:pPr>
            <a:r>
              <a:rPr lang="id-ID" sz="3300" smtClean="0"/>
              <a:t>Aset Lancar/Barang Persediaan</a:t>
            </a:r>
          </a:p>
          <a:p>
            <a:pPr marL="533400" indent="-533400" algn="l">
              <a:buFontTx/>
              <a:buAutoNum type="arabicPeriod"/>
            </a:pPr>
            <a:r>
              <a:rPr lang="id-ID" sz="3300" smtClean="0"/>
              <a:t>Aset Tetap (Tanah, Peralatan &amp; Mesin, Gedung &amp; Bangunan, Jalan &amp; Jembatan/ Irigasi/Jaringan, dan Aset Tetap Lainnya).</a:t>
            </a:r>
          </a:p>
          <a:p>
            <a:pPr marL="533400" indent="-533400" algn="l">
              <a:buFontTx/>
              <a:buAutoNum type="arabicPeriod"/>
            </a:pPr>
            <a:r>
              <a:rPr lang="id-ID" sz="3300" smtClean="0"/>
              <a:t>Konstruksi Dalam Pekerjaan (KDP)</a:t>
            </a:r>
            <a:endParaRPr lang="en-GB" sz="3300" smtClean="0"/>
          </a:p>
          <a:p>
            <a:pPr marL="533400" indent="-533400" algn="l">
              <a:buFontTx/>
              <a:buAutoNum type="arabicPeriod"/>
            </a:pPr>
            <a:r>
              <a:rPr lang="id-ID" sz="3300" smtClean="0"/>
              <a:t>Barang Bersejarah</a:t>
            </a:r>
            <a:endParaRPr lang="en-GB" sz="3300" smtClean="0"/>
          </a:p>
          <a:p>
            <a:pPr marL="533400" indent="-533400" algn="l">
              <a:buFontTx/>
              <a:buAutoNum type="arabicPeriod"/>
            </a:pPr>
            <a:r>
              <a:rPr lang="id-ID" sz="3300" smtClean="0"/>
              <a:t>Aset Lainnya</a:t>
            </a:r>
            <a:endParaRPr lang="en-GB" sz="3300" smtClean="0"/>
          </a:p>
          <a:p>
            <a:pPr marL="533400" indent="-533400" algn="l">
              <a:buFontTx/>
              <a:buAutoNum type="arabicPeriod"/>
            </a:pPr>
            <a:endParaRPr lang="en-GB" sz="33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447800" y="274638"/>
            <a:ext cx="7239000" cy="706437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2800" smtClean="0"/>
              <a:t>Transaksi dan Dokumen Sumber</a:t>
            </a:r>
            <a:endParaRPr lang="en-GB" sz="2800" smtClean="0"/>
          </a:p>
        </p:txBody>
      </p:sp>
      <p:sp>
        <p:nvSpPr>
          <p:cNvPr id="4813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219200" y="1268413"/>
            <a:ext cx="7924800" cy="5208587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Pembukuan</a:t>
            </a:r>
            <a:r>
              <a:rPr lang="en-GB" sz="2200" b="1" smtClean="0">
                <a:latin typeface="Century Gothic" pitchFamily="34" charset="0"/>
              </a:rPr>
              <a:t>, meliputi perolehan, perubahan dan penghapusan,</a:t>
            </a:r>
            <a:r>
              <a:rPr lang="id-ID" sz="2200" b="1" smtClean="0">
                <a:latin typeface="Century Gothic" pitchFamily="34" charset="0"/>
              </a:rPr>
              <a:t> </a:t>
            </a:r>
            <a:r>
              <a:rPr lang="en-GB" sz="2200" b="1" smtClean="0">
                <a:latin typeface="Century Gothic" pitchFamily="34" charset="0"/>
              </a:rPr>
              <a:t>adalah :</a:t>
            </a:r>
            <a:endParaRPr lang="id-ID" sz="2200" b="1" smtClean="0">
              <a:latin typeface="Century Gothic" pitchFamily="34" charset="0"/>
            </a:endParaRP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endParaRPr lang="en-GB" sz="2200" b="1" smtClean="0">
              <a:latin typeface="Century Gothic" pitchFamily="34" charset="0"/>
            </a:endParaRP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en-GB" sz="2200" b="1" smtClean="0">
                <a:latin typeface="Century Gothic" pitchFamily="34" charset="0"/>
              </a:rPr>
              <a:t>a) Berita Acara Serah Terima BMN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en-GB" sz="2200" b="1" smtClean="0">
                <a:latin typeface="Century Gothic" pitchFamily="34" charset="0"/>
              </a:rPr>
              <a:t>b) Dokumen Kepemilikan BMN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en-GB" sz="2200" b="1" smtClean="0">
                <a:latin typeface="Century Gothic" pitchFamily="34" charset="0"/>
              </a:rPr>
              <a:t>c) Dokumen pengadaan dan/atau pemeliharaan BMN: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	1.	</a:t>
            </a:r>
            <a:r>
              <a:rPr lang="en-GB" sz="2200" b="1" smtClean="0">
                <a:latin typeface="Century Gothic" pitchFamily="34" charset="0"/>
              </a:rPr>
              <a:t>SPM/SP2D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	2.	</a:t>
            </a:r>
            <a:r>
              <a:rPr lang="en-GB" sz="2200" b="1" smtClean="0">
                <a:latin typeface="Century Gothic" pitchFamily="34" charset="0"/>
              </a:rPr>
              <a:t>Faktur pembelian</a:t>
            </a:r>
            <a:endParaRPr lang="id-ID" sz="2200" b="1" smtClean="0">
              <a:latin typeface="Century Gothic" pitchFamily="34" charset="0"/>
            </a:endParaRP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	3.	</a:t>
            </a:r>
            <a:r>
              <a:rPr lang="en-GB" sz="2200" b="1" smtClean="0">
                <a:latin typeface="Century Gothic" pitchFamily="34" charset="0"/>
              </a:rPr>
              <a:t>Kuitansi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	4.	</a:t>
            </a:r>
            <a:r>
              <a:rPr lang="en-GB" sz="2200" b="1" smtClean="0">
                <a:latin typeface="Century Gothic" pitchFamily="34" charset="0"/>
              </a:rPr>
              <a:t>Surat Keterangan Penyelesaian Pembangunan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	5.	</a:t>
            </a:r>
            <a:r>
              <a:rPr lang="en-GB" sz="2200" b="1" smtClean="0">
                <a:latin typeface="Century Gothic" pitchFamily="34" charset="0"/>
              </a:rPr>
              <a:t>Surat Perintah Kerja (SPK)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	6.	</a:t>
            </a:r>
            <a:r>
              <a:rPr lang="en-GB" sz="2200" b="1" smtClean="0">
                <a:latin typeface="Century Gothic" pitchFamily="34" charset="0"/>
              </a:rPr>
              <a:t>Surat Perjanjian/Kontrak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	7.	</a:t>
            </a:r>
            <a:r>
              <a:rPr lang="en-GB" sz="2200" b="1" smtClean="0">
                <a:latin typeface="Century Gothic" pitchFamily="34" charset="0"/>
              </a:rPr>
              <a:t>Dokumen pengelolaan BMN</a:t>
            </a:r>
          </a:p>
          <a:p>
            <a:pPr marL="0" indent="0" algn="l">
              <a:lnSpc>
                <a:spcPct val="80000"/>
              </a:lnSpc>
              <a:buFontTx/>
              <a:buNone/>
              <a:tabLst>
                <a:tab pos="365125" algn="l"/>
              </a:tabLst>
            </a:pPr>
            <a:r>
              <a:rPr lang="id-ID" sz="2200" b="1" smtClean="0">
                <a:latin typeface="Century Gothic" pitchFamily="34" charset="0"/>
              </a:rPr>
              <a:t>	8	</a:t>
            </a:r>
            <a:r>
              <a:rPr lang="en-GB" sz="2200" b="1" smtClean="0">
                <a:latin typeface="Century Gothic" pitchFamily="34" charset="0"/>
              </a:rPr>
              <a:t>Dokumen lainnya yang sah.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600200" y="260350"/>
            <a:ext cx="7097713" cy="501650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2800" smtClean="0"/>
              <a:t>KELUARAN PEMBUKUAN</a:t>
            </a:r>
            <a:endParaRPr lang="en-GB" sz="2800" smtClean="0"/>
          </a:p>
        </p:txBody>
      </p:sp>
      <p:sp>
        <p:nvSpPr>
          <p:cNvPr id="50179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371600" y="1066800"/>
            <a:ext cx="7315200" cy="5059363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GB" sz="2400" b="1" smtClean="0">
                <a:latin typeface="Century Gothic" pitchFamily="34" charset="0"/>
              </a:rPr>
              <a:t>Jenis Buku/Kartu Identitas/Daftar</a:t>
            </a:r>
            <a:r>
              <a:rPr lang="id-ID" sz="2400" b="1" smtClean="0">
                <a:latin typeface="Century Gothic" pitchFamily="34" charset="0"/>
              </a:rPr>
              <a:t> </a:t>
            </a:r>
            <a:r>
              <a:rPr lang="en-GB" sz="2400" b="1" smtClean="0">
                <a:latin typeface="Century Gothic" pitchFamily="34" charset="0"/>
              </a:rPr>
              <a:t>:</a:t>
            </a:r>
            <a:endParaRPr lang="id-ID" sz="2400" b="1" smtClean="0">
              <a:latin typeface="Century Gothic" pitchFamily="34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id-ID" sz="2400" b="1" smtClean="0">
              <a:latin typeface="Century Gothic" pitchFamily="34" charset="0"/>
            </a:endParaRPr>
          </a:p>
          <a:p>
            <a:pPr marL="533400" indent="-533400">
              <a:lnSpc>
                <a:spcPct val="90000"/>
              </a:lnSpc>
              <a:buFontTx/>
              <a:buAutoNum type="arabicPeriod"/>
            </a:pPr>
            <a:r>
              <a:rPr lang="en-GB" sz="2400" b="1" smtClean="0">
                <a:latin typeface="Century Gothic" pitchFamily="34" charset="0"/>
              </a:rPr>
              <a:t>Buku Barang Intrakomptabel</a:t>
            </a:r>
            <a:r>
              <a:rPr lang="id-ID" sz="2400" b="1" smtClean="0">
                <a:latin typeface="Century Gothic" pitchFamily="34" charset="0"/>
              </a:rPr>
              <a:t>	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id-ID" sz="2400" b="1" smtClean="0">
                <a:latin typeface="Century Gothic" pitchFamily="34" charset="0"/>
              </a:rPr>
              <a:t>2.	</a:t>
            </a:r>
            <a:r>
              <a:rPr lang="en-GB" sz="2400" b="1" smtClean="0">
                <a:latin typeface="Century Gothic" pitchFamily="34" charset="0"/>
              </a:rPr>
              <a:t>Buku Barang Ekstrakomptabel</a:t>
            </a:r>
            <a:endParaRPr lang="id-ID" sz="2400" b="1" smtClean="0">
              <a:latin typeface="Century Gothic" pitchFamily="34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id-ID" sz="2400" b="1" smtClean="0">
                <a:latin typeface="Century Gothic" pitchFamily="34" charset="0"/>
              </a:rPr>
              <a:t>3.	</a:t>
            </a:r>
            <a:r>
              <a:rPr lang="en-GB" sz="2400" b="1" smtClean="0">
                <a:latin typeface="Century Gothic" pitchFamily="34" charset="0"/>
              </a:rPr>
              <a:t>Buku Barang Bersejarah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id-ID" sz="2400" b="1" smtClean="0">
                <a:latin typeface="Century Gothic" pitchFamily="34" charset="0"/>
              </a:rPr>
              <a:t>4.	</a:t>
            </a:r>
            <a:r>
              <a:rPr lang="en-GB" sz="2400" b="1" smtClean="0">
                <a:latin typeface="Century Gothic" pitchFamily="34" charset="0"/>
              </a:rPr>
              <a:t>Buku Barang Persediaan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id-ID" sz="2400" b="1" smtClean="0">
                <a:latin typeface="Century Gothic" pitchFamily="34" charset="0"/>
              </a:rPr>
              <a:t>5.	</a:t>
            </a:r>
            <a:r>
              <a:rPr lang="en-GB" sz="2400" b="1" smtClean="0">
                <a:latin typeface="Century Gothic" pitchFamily="34" charset="0"/>
              </a:rPr>
              <a:t>Buku Barang Konstruksi Dalam </a:t>
            </a:r>
            <a:r>
              <a:rPr lang="id-ID" sz="2400" b="1" smtClean="0">
                <a:latin typeface="Century Gothic" pitchFamily="34" charset="0"/>
              </a:rPr>
              <a:t>P</a:t>
            </a:r>
            <a:r>
              <a:rPr lang="en-GB" sz="2400" b="1" smtClean="0">
                <a:latin typeface="Century Gothic" pitchFamily="34" charset="0"/>
              </a:rPr>
              <a:t>engerjaan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id-ID" sz="2400" b="1" smtClean="0">
                <a:latin typeface="Century Gothic" pitchFamily="34" charset="0"/>
              </a:rPr>
              <a:t>6.	</a:t>
            </a:r>
            <a:r>
              <a:rPr lang="en-GB" sz="2400" b="1" smtClean="0">
                <a:latin typeface="Century Gothic" pitchFamily="34" charset="0"/>
              </a:rPr>
              <a:t>Kartu Identitas Barang (KIB)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7"/>
            </a:pPr>
            <a:r>
              <a:rPr lang="en-GB" sz="2400" b="1" smtClean="0">
                <a:latin typeface="Century Gothic" pitchFamily="34" charset="0"/>
              </a:rPr>
              <a:t>Daftar Barang Ruangan</a:t>
            </a:r>
            <a:r>
              <a:rPr lang="id-ID" sz="2400" b="1" smtClean="0">
                <a:latin typeface="Century Gothic" pitchFamily="34" charset="0"/>
              </a:rPr>
              <a:t> (DBR)</a:t>
            </a:r>
          </a:p>
          <a:p>
            <a:pPr marL="533400" indent="-533400">
              <a:lnSpc>
                <a:spcPct val="90000"/>
              </a:lnSpc>
              <a:buFontTx/>
              <a:buAutoNum type="arabicPeriod" startAt="7"/>
            </a:pPr>
            <a:r>
              <a:rPr lang="en-GB" sz="2400" b="1" smtClean="0">
                <a:latin typeface="Century Gothic" pitchFamily="34" charset="0"/>
              </a:rPr>
              <a:t>Daftar Barang lainnya</a:t>
            </a:r>
            <a:r>
              <a:rPr lang="id-ID" sz="2400" b="1" smtClean="0">
                <a:latin typeface="Century Gothic" pitchFamily="34" charset="0"/>
              </a:rPr>
              <a:t> (DBL)</a:t>
            </a:r>
            <a:endParaRPr lang="en-GB" sz="2400" b="1" smtClean="0">
              <a:latin typeface="Century Gothic" pitchFamily="34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id-ID" sz="2400" b="1" smtClean="0">
                <a:latin typeface="Century Gothic" pitchFamily="34" charset="0"/>
              </a:rPr>
              <a:t>9.	</a:t>
            </a:r>
            <a:r>
              <a:rPr lang="en-GB" sz="2400" b="1" smtClean="0">
                <a:latin typeface="Century Gothic" pitchFamily="34" charset="0"/>
              </a:rPr>
              <a:t>Buku Penerimaan Negara Bukan Pajak (PNBP)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ChangeArrowheads="1"/>
          </p:cNvSpPr>
          <p:nvPr>
            <p:ph type="title"/>
          </p:nvPr>
        </p:nvSpPr>
        <p:spPr bwMode="auto"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smtClean="0"/>
              <a:t>INVENTARISASI</a:t>
            </a:r>
            <a:endParaRPr lang="en-GB" sz="3200" smtClean="0"/>
          </a:p>
        </p:txBody>
      </p:sp>
      <p:sp>
        <p:nvSpPr>
          <p:cNvPr id="6656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457200" y="1371600"/>
            <a:ext cx="8507413" cy="5181600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5475" indent="-625475">
              <a:lnSpc>
                <a:spcPct val="80000"/>
              </a:lnSpc>
              <a:buFont typeface="Wingdings" pitchFamily="2" charset="2"/>
              <a:buChar char="q"/>
            </a:pPr>
            <a:r>
              <a:rPr lang="en-GB" sz="2600" b="1" smtClean="0"/>
              <a:t>Inventarisasi</a:t>
            </a:r>
            <a:r>
              <a:rPr lang="en-GB" sz="2600" smtClean="0"/>
              <a:t> adalah kegiatan untuk melakukan pendataan, pencatatan dan pelaporan</a:t>
            </a:r>
            <a:r>
              <a:rPr lang="id-ID" sz="2600" smtClean="0"/>
              <a:t> </a:t>
            </a:r>
            <a:r>
              <a:rPr lang="en-GB" sz="2600" smtClean="0"/>
              <a:t>hasil pendataan BMN.</a:t>
            </a:r>
            <a:endParaRPr lang="id-ID" sz="2600" smtClean="0"/>
          </a:p>
          <a:p>
            <a:pPr marL="625475" indent="-625475">
              <a:lnSpc>
                <a:spcPct val="80000"/>
              </a:lnSpc>
              <a:buFont typeface="Wingdings" pitchFamily="2" charset="2"/>
              <a:buChar char="q"/>
            </a:pPr>
            <a:endParaRPr lang="id-ID" sz="2600" smtClean="0"/>
          </a:p>
          <a:p>
            <a:pPr marL="625475" indent="-625475">
              <a:lnSpc>
                <a:spcPct val="80000"/>
              </a:lnSpc>
              <a:buFont typeface="Wingdings" pitchFamily="2" charset="2"/>
              <a:buChar char="q"/>
            </a:pPr>
            <a:r>
              <a:rPr lang="en-GB" sz="2600" b="1" smtClean="0"/>
              <a:t>Maksud inventarisasi</a:t>
            </a:r>
            <a:r>
              <a:rPr lang="en-GB" sz="2600" smtClean="0"/>
              <a:t> adalah untuk mengetahui jumlah dan nilai serta</a:t>
            </a:r>
            <a:r>
              <a:rPr lang="id-ID" sz="2600" smtClean="0"/>
              <a:t> </a:t>
            </a:r>
            <a:r>
              <a:rPr lang="en-GB" sz="2600" smtClean="0"/>
              <a:t>kondisi BMN yang sebenarnya, baik yang berada dalam penguasaan Pengguna Barang</a:t>
            </a:r>
            <a:r>
              <a:rPr lang="id-ID" sz="2600" smtClean="0"/>
              <a:t> </a:t>
            </a:r>
            <a:r>
              <a:rPr lang="en-GB" sz="2600" smtClean="0"/>
              <a:t>maupun yang berada dalam pengelolaan Pengelola Barang.</a:t>
            </a:r>
            <a:endParaRPr lang="id-ID" sz="2600" smtClean="0"/>
          </a:p>
          <a:p>
            <a:pPr marL="625475" indent="-625475">
              <a:lnSpc>
                <a:spcPct val="80000"/>
              </a:lnSpc>
              <a:buFont typeface="Wingdings" pitchFamily="2" charset="2"/>
              <a:buChar char="q"/>
            </a:pPr>
            <a:endParaRPr lang="id-ID" sz="2600" smtClean="0"/>
          </a:p>
          <a:p>
            <a:pPr marL="625475" indent="-625475">
              <a:lnSpc>
                <a:spcPct val="80000"/>
              </a:lnSpc>
              <a:buFont typeface="Wingdings" pitchFamily="2" charset="2"/>
              <a:buChar char="q"/>
            </a:pPr>
            <a:r>
              <a:rPr lang="id-ID" sz="2600" b="1" smtClean="0"/>
              <a:t>T</a:t>
            </a:r>
            <a:r>
              <a:rPr lang="en-GB" sz="2600" b="1" smtClean="0"/>
              <a:t>ujuan inventarisasi</a:t>
            </a:r>
            <a:r>
              <a:rPr lang="id-ID" sz="2600" b="1" smtClean="0"/>
              <a:t> </a:t>
            </a:r>
            <a:r>
              <a:rPr lang="en-GB" sz="2600" b="1" smtClean="0"/>
              <a:t>adalah</a:t>
            </a:r>
            <a:r>
              <a:rPr lang="en-GB" sz="2600" smtClean="0"/>
              <a:t> (a) agar semua BMN dapat terdata dengan baik dalam upaya mewujudkan tertib</a:t>
            </a:r>
            <a:r>
              <a:rPr lang="id-ID" sz="2600" smtClean="0"/>
              <a:t> </a:t>
            </a:r>
            <a:r>
              <a:rPr lang="en-GB" sz="2600" smtClean="0"/>
              <a:t>administrasi dan (b) untuk mempermudah pelaksanaan pengelolaan BMN</a:t>
            </a:r>
            <a:r>
              <a:rPr lang="id-ID" sz="2600" smtClean="0"/>
              <a:t>.</a:t>
            </a:r>
          </a:p>
          <a:p>
            <a:pPr marL="625475" indent="-625475">
              <a:lnSpc>
                <a:spcPct val="80000"/>
              </a:lnSpc>
              <a:buFont typeface="Wingdings" pitchFamily="2" charset="2"/>
              <a:buChar char="q"/>
            </a:pPr>
            <a:endParaRPr lang="en-GB" sz="260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179388" y="404813"/>
            <a:ext cx="8785225" cy="6192837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5475" indent="-625475">
              <a:buFont typeface="Wingdings" pitchFamily="2" charset="2"/>
              <a:buChar char="q"/>
            </a:pPr>
            <a:r>
              <a:rPr lang="id-ID" sz="3200" b="1" smtClean="0">
                <a:solidFill>
                  <a:srgbClr val="FF3300"/>
                </a:solidFill>
              </a:rPr>
              <a:t>T</a:t>
            </a:r>
            <a:r>
              <a:rPr lang="en-GB" sz="3200" b="1" smtClean="0">
                <a:solidFill>
                  <a:srgbClr val="FF3300"/>
                </a:solidFill>
              </a:rPr>
              <a:t>ujuan inventarisasi</a:t>
            </a:r>
            <a:r>
              <a:rPr lang="id-ID" sz="3200" b="1" smtClean="0">
                <a:solidFill>
                  <a:srgbClr val="FF3300"/>
                </a:solidFill>
              </a:rPr>
              <a:t> </a:t>
            </a:r>
            <a:r>
              <a:rPr lang="en-GB" sz="3200" b="1" smtClean="0">
                <a:solidFill>
                  <a:srgbClr val="FF3300"/>
                </a:solidFill>
              </a:rPr>
              <a:t>adalah</a:t>
            </a:r>
            <a:r>
              <a:rPr lang="en-GB" sz="3200" smtClean="0"/>
              <a:t> (a) agar semua BMN dapat terdata dengan baik dalam upaya mewujudkan tertib</a:t>
            </a:r>
            <a:r>
              <a:rPr lang="id-ID" sz="3200" smtClean="0"/>
              <a:t> </a:t>
            </a:r>
            <a:r>
              <a:rPr lang="en-GB" sz="3200" smtClean="0"/>
              <a:t>administrasi dan (b) untuk mempermudah pelaksanaan pengelolaan BMN</a:t>
            </a:r>
            <a:r>
              <a:rPr lang="id-ID" sz="3200" smtClean="0"/>
              <a:t>.</a:t>
            </a:r>
          </a:p>
          <a:p>
            <a:pPr marL="625475" indent="-625475">
              <a:buFont typeface="Wingdings" pitchFamily="2" charset="2"/>
              <a:buChar char="q"/>
            </a:pPr>
            <a:endParaRPr lang="id-ID" sz="3200" smtClean="0"/>
          </a:p>
          <a:p>
            <a:pPr marL="625475" indent="-625475">
              <a:buFont typeface="Wingdings" pitchFamily="2" charset="2"/>
              <a:buChar char="q"/>
            </a:pPr>
            <a:r>
              <a:rPr lang="en-GB" sz="3200" b="1" smtClean="0">
                <a:solidFill>
                  <a:srgbClr val="FF3300"/>
                </a:solidFill>
              </a:rPr>
              <a:t>Maksud inventarisasi adalah</a:t>
            </a:r>
            <a:r>
              <a:rPr lang="en-GB" sz="3200" smtClean="0"/>
              <a:t> untuk mengetahui jumlah dan nilai serta</a:t>
            </a:r>
            <a:r>
              <a:rPr lang="id-ID" sz="3200" smtClean="0"/>
              <a:t> </a:t>
            </a:r>
            <a:r>
              <a:rPr lang="en-GB" sz="3200" smtClean="0"/>
              <a:t>kondisi BMN yang sebenarnya, baik yang berada dalam penguasaan Pengguna Barang</a:t>
            </a:r>
            <a:r>
              <a:rPr lang="id-ID" sz="3200" smtClean="0"/>
              <a:t> </a:t>
            </a:r>
            <a:r>
              <a:rPr lang="en-GB" sz="3200" smtClean="0"/>
              <a:t>maupun yang berada dalam pengelolaan Pengelola Barang.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706437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smtClean="0"/>
              <a:t>PELAKSANAAN INVENTARISASI</a:t>
            </a:r>
            <a:endParaRPr lang="en-GB" sz="3200" smtClean="0"/>
          </a:p>
        </p:txBody>
      </p:sp>
      <p:sp>
        <p:nvSpPr>
          <p:cNvPr id="56323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50825" y="1341438"/>
            <a:ext cx="8713788" cy="5183187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buFont typeface="Wingdings" pitchFamily="2" charset="2"/>
              <a:buChar char="q"/>
            </a:pPr>
            <a:r>
              <a:rPr lang="en-GB" sz="2800" smtClean="0"/>
              <a:t>Pengguna Barang melakukan inventarisasi BMN sekurangkurangnya</a:t>
            </a:r>
            <a:r>
              <a:rPr lang="id-ID" sz="2800" smtClean="0"/>
              <a:t> </a:t>
            </a:r>
            <a:r>
              <a:rPr lang="en-GB" sz="2800" smtClean="0"/>
              <a:t>sekali</a:t>
            </a:r>
            <a:r>
              <a:rPr lang="id-ID" sz="2800" smtClean="0"/>
              <a:t> </a:t>
            </a:r>
            <a:r>
              <a:rPr lang="en-GB" sz="2800" smtClean="0"/>
              <a:t>dalam 5 tahun, kecuali untuk barang persediaan dan kontruksi dalam pengerjaan</a:t>
            </a:r>
            <a:r>
              <a:rPr lang="id-ID" sz="2800" smtClean="0"/>
              <a:t> </a:t>
            </a:r>
            <a:r>
              <a:rPr lang="en-GB" sz="2800" smtClean="0"/>
              <a:t>dilakukan setiap tahun.</a:t>
            </a:r>
            <a:endParaRPr lang="id-ID" sz="2800" smtClean="0"/>
          </a:p>
          <a:p>
            <a:pPr marL="533400" indent="-533400">
              <a:buFont typeface="Wingdings" pitchFamily="2" charset="2"/>
              <a:buChar char="q"/>
            </a:pPr>
            <a:endParaRPr lang="id-ID" sz="2800" smtClean="0"/>
          </a:p>
          <a:p>
            <a:pPr marL="533400" indent="-533400">
              <a:buFont typeface="Wingdings" pitchFamily="2" charset="2"/>
              <a:buChar char="q"/>
            </a:pPr>
            <a:r>
              <a:rPr lang="en-GB" sz="2800" smtClean="0"/>
              <a:t>Yang dimaksud dengan inventarisasi dalam waktu sekurang</a:t>
            </a:r>
            <a:r>
              <a:rPr lang="id-ID" sz="2800" smtClean="0"/>
              <a:t> </a:t>
            </a:r>
            <a:r>
              <a:rPr lang="en-GB" sz="2800" smtClean="0"/>
              <a:t>kurangnya</a:t>
            </a:r>
            <a:r>
              <a:rPr lang="id-ID" sz="2800" smtClean="0"/>
              <a:t> </a:t>
            </a:r>
            <a:r>
              <a:rPr lang="en-GB" sz="2800" smtClean="0"/>
              <a:t>sekali dalam 5 tahun adalah sensus barang, dan yang dimaksud dengan inventarisasi</a:t>
            </a:r>
            <a:r>
              <a:rPr lang="id-ID" sz="2800" smtClean="0"/>
              <a:t> </a:t>
            </a:r>
            <a:r>
              <a:rPr lang="en-GB" sz="2800" smtClean="0"/>
              <a:t>terhadap persediaan dan konstruksi dalam pengerjaan antara lain adalah opname fisik.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179388" y="163513"/>
            <a:ext cx="8713787" cy="750887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3200" smtClean="0"/>
              <a:t>Prosedur Inventarisasi</a:t>
            </a:r>
          </a:p>
        </p:txBody>
      </p:sp>
      <p:sp>
        <p:nvSpPr>
          <p:cNvPr id="58371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179388" y="1066800"/>
            <a:ext cx="8785225" cy="5486400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41325" indent="-441325">
              <a:buFont typeface="Wingdings" pitchFamily="2" charset="2"/>
              <a:buChar char="q"/>
            </a:pPr>
            <a:r>
              <a:rPr lang="en-GB" sz="2800" smtClean="0"/>
              <a:t>Tahap </a:t>
            </a:r>
            <a:r>
              <a:rPr lang="id-ID" sz="2800" smtClean="0"/>
              <a:t>P</a:t>
            </a:r>
            <a:r>
              <a:rPr lang="en-GB" sz="2800" smtClean="0"/>
              <a:t>ersiapan, meliputi menyusun rencana kerja pelaksanaan inventarisasi,</a:t>
            </a:r>
            <a:r>
              <a:rPr lang="id-ID" sz="2800" smtClean="0"/>
              <a:t> </a:t>
            </a:r>
            <a:r>
              <a:rPr lang="en-GB" sz="2800" smtClean="0"/>
              <a:t>mengumpulkan dokumen sumber</a:t>
            </a:r>
            <a:r>
              <a:rPr lang="id-ID" sz="2800" smtClean="0"/>
              <a:t>.</a:t>
            </a:r>
          </a:p>
          <a:p>
            <a:pPr marL="441325" indent="-441325">
              <a:buFont typeface="Wingdings" pitchFamily="2" charset="2"/>
              <a:buChar char="q"/>
            </a:pPr>
            <a:r>
              <a:rPr lang="en-GB" sz="2800" smtClean="0"/>
              <a:t>Tahap pelaksanaan</a:t>
            </a:r>
          </a:p>
          <a:p>
            <a:pPr marL="441325" indent="-441325">
              <a:buFontTx/>
              <a:buNone/>
            </a:pPr>
            <a:r>
              <a:rPr lang="id-ID" sz="2800" smtClean="0"/>
              <a:t>	1.	</a:t>
            </a:r>
            <a:r>
              <a:rPr lang="en-GB" sz="2800" smtClean="0"/>
              <a:t>Tahap pendataan, meliputi menghitung </a:t>
            </a:r>
            <a:r>
              <a:rPr lang="id-ID" sz="2800" smtClean="0"/>
              <a:t>	</a:t>
            </a:r>
            <a:r>
              <a:rPr lang="en-GB" sz="2800" smtClean="0"/>
              <a:t>jumlah </a:t>
            </a:r>
            <a:r>
              <a:rPr lang="id-ID" sz="2800" smtClean="0"/>
              <a:t>	</a:t>
            </a:r>
            <a:r>
              <a:rPr lang="en-GB" sz="2800" smtClean="0"/>
              <a:t>barang</a:t>
            </a:r>
            <a:r>
              <a:rPr lang="id-ID" sz="2800" smtClean="0"/>
              <a:t> 	dan mencatat hasil 	inventarisasi 	tersebut pada Kertas 	Kerja Inventarisasi.</a:t>
            </a:r>
          </a:p>
          <a:p>
            <a:pPr marL="441325" indent="-441325">
              <a:buFontTx/>
              <a:buNone/>
            </a:pPr>
            <a:r>
              <a:rPr lang="id-ID" sz="2800" smtClean="0"/>
              <a:t>	2.	</a:t>
            </a:r>
            <a:r>
              <a:rPr lang="en-GB" sz="2800" smtClean="0"/>
              <a:t>Tahap identifikasi</a:t>
            </a:r>
            <a:r>
              <a:rPr lang="id-ID" sz="2800" smtClean="0"/>
              <a:t> (Nilai/SAP, Kodefikasi, 	Kondisi Barang, 	Brng Hilang, Tidak ditemukan)</a:t>
            </a:r>
            <a:endParaRPr lang="en-GB" sz="280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250825" y="260350"/>
            <a:ext cx="8713788" cy="6192838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33400" indent="-533400">
              <a:lnSpc>
                <a:spcPct val="90000"/>
              </a:lnSpc>
              <a:buFont typeface="Wingdings" pitchFamily="2" charset="2"/>
              <a:buChar char="q"/>
            </a:pPr>
            <a:r>
              <a:rPr lang="en-GB" sz="3200" smtClean="0"/>
              <a:t>Tahap pelaporan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id-ID" sz="3200" smtClean="0"/>
              <a:t>	</a:t>
            </a:r>
            <a:r>
              <a:rPr lang="en-GB" sz="3200" smtClean="0"/>
              <a:t>1) Menyusun Daftar Barang Hasil </a:t>
            </a:r>
            <a:r>
              <a:rPr lang="id-ID" sz="3200" smtClean="0"/>
              <a:t>		 	 </a:t>
            </a:r>
            <a:r>
              <a:rPr lang="en-GB" sz="3200" smtClean="0"/>
              <a:t>Inventarisasi </a:t>
            </a:r>
            <a:r>
              <a:rPr lang="id-ID" sz="3200" smtClean="0"/>
              <a:t>	</a:t>
            </a:r>
            <a:r>
              <a:rPr lang="en-GB" sz="3200" smtClean="0"/>
              <a:t>(DBHI) </a:t>
            </a:r>
            <a:endParaRPr lang="id-ID" sz="3200" smtClean="0"/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id-ID" sz="3200" smtClean="0"/>
              <a:t>	</a:t>
            </a:r>
            <a:r>
              <a:rPr lang="en-GB" sz="3200" smtClean="0"/>
              <a:t>2) Membuat surat pernyataan kebenaran </a:t>
            </a:r>
            <a:r>
              <a:rPr lang="id-ID" sz="3200" smtClean="0"/>
              <a:t>		 </a:t>
            </a:r>
            <a:r>
              <a:rPr lang="en-GB" sz="3200" smtClean="0"/>
              <a:t>hasil pelaksanaan inventarisasi.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id-ID" sz="3200" smtClean="0"/>
              <a:t>	</a:t>
            </a:r>
            <a:r>
              <a:rPr lang="en-GB" sz="3200" smtClean="0"/>
              <a:t>3) Menyusun laporan hasil inventarisasi </a:t>
            </a:r>
            <a:r>
              <a:rPr lang="id-ID" sz="3200" smtClean="0"/>
              <a:t>	  	 </a:t>
            </a:r>
            <a:r>
              <a:rPr lang="en-GB" sz="3200" smtClean="0"/>
              <a:t>BMN.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id-ID" sz="3200" smtClean="0"/>
              <a:t>	</a:t>
            </a:r>
            <a:r>
              <a:rPr lang="en-GB" sz="3200" smtClean="0"/>
              <a:t>4) Meminta pengesahan atas laporan hasil </a:t>
            </a:r>
            <a:r>
              <a:rPr lang="id-ID" sz="3200" smtClean="0"/>
              <a:t>	 </a:t>
            </a:r>
            <a:r>
              <a:rPr lang="en-GB" sz="3200" smtClean="0"/>
              <a:t>inventarisasi BMN beserta DBHI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None/>
            </a:pPr>
            <a:r>
              <a:rPr lang="id-ID" sz="3200" smtClean="0"/>
              <a:t>	</a:t>
            </a:r>
            <a:r>
              <a:rPr lang="en-GB" sz="3200" smtClean="0"/>
              <a:t>5) Menyampaikan laporan hasil </a:t>
            </a:r>
            <a:r>
              <a:rPr lang="id-ID" sz="3200" smtClean="0"/>
              <a:t>	 	</a:t>
            </a:r>
            <a:r>
              <a:rPr lang="en-GB" sz="3200" smtClean="0"/>
              <a:t>inventarisasi </a:t>
            </a:r>
            <a:r>
              <a:rPr lang="id-ID" sz="3200" smtClean="0"/>
              <a:t>	</a:t>
            </a:r>
            <a:r>
              <a:rPr lang="en-GB" sz="3200" smtClean="0"/>
              <a:t>beserta kelengkapannya </a:t>
            </a:r>
            <a:r>
              <a:rPr lang="id-ID" sz="3200" smtClean="0"/>
              <a:t>	secara berjenjang</a:t>
            </a:r>
            <a:endParaRPr lang="en-GB" sz="320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>
            <p:ph type="title"/>
          </p:nvPr>
        </p:nvSpPr>
        <p:spPr bwMode="auto">
          <a:xfrm>
            <a:off x="457200" y="274638"/>
            <a:ext cx="8229600" cy="777875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3200" smtClean="0"/>
              <a:t>PELAPORAN</a:t>
            </a:r>
            <a:endParaRPr lang="en-GB" sz="3200" smtClean="0"/>
          </a:p>
        </p:txBody>
      </p:sp>
      <p:sp>
        <p:nvSpPr>
          <p:cNvPr id="62467" name="Rectangle 3"/>
          <p:cNvSpPr>
            <a:spLocks noChangeArrowheads="1"/>
          </p:cNvSpPr>
          <p:nvPr>
            <p:ph type="body" idx="1"/>
          </p:nvPr>
        </p:nvSpPr>
        <p:spPr bwMode="auto">
          <a:xfrm>
            <a:off x="250825" y="1066800"/>
            <a:ext cx="8713788" cy="5457825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en-GB" sz="2400" smtClean="0"/>
              <a:t>1) Daftar Barang Kuasa Pengguna (untuk pertama kali)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en-GB" sz="2400" smtClean="0"/>
              <a:t>2) Laporan Barang Kuasa Pengguna Semesteran (LBKPS)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</a:t>
            </a:r>
            <a:r>
              <a:rPr lang="en-GB" sz="2400" smtClean="0"/>
              <a:t>a) Laporan Persediaan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</a:t>
            </a:r>
            <a:r>
              <a:rPr lang="en-GB" sz="2400" smtClean="0"/>
              <a:t>b) Laporan Aset Tetap (Tanah, Gedung dan Bangunan, </a:t>
            </a:r>
            <a:r>
              <a:rPr lang="id-ID" sz="2400" smtClean="0"/>
              <a:t>	</a:t>
            </a:r>
            <a:r>
              <a:rPr lang="en-GB" sz="2400" smtClean="0"/>
              <a:t>Peralatan dan Mesin</a:t>
            </a:r>
            <a:r>
              <a:rPr lang="id-ID" sz="2400" smtClean="0"/>
              <a:t>	</a:t>
            </a:r>
            <a:r>
              <a:rPr lang="en-GB" sz="2400" smtClean="0"/>
              <a:t>dan Jalan, Irigasi, dan Jaringan), </a:t>
            </a:r>
            <a:r>
              <a:rPr lang="id-ID" sz="2400" smtClean="0"/>
              <a:t>	</a:t>
            </a:r>
            <a:r>
              <a:rPr lang="en-GB" sz="2400" smtClean="0"/>
              <a:t>meliputi: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	*	</a:t>
            </a:r>
            <a:r>
              <a:rPr lang="en-GB" sz="2400" smtClean="0"/>
              <a:t>Laporan</a:t>
            </a:r>
            <a:r>
              <a:rPr lang="id-ID" sz="2400" smtClean="0"/>
              <a:t> </a:t>
            </a:r>
            <a:r>
              <a:rPr lang="en-GB" sz="2400" smtClean="0"/>
              <a:t>intrakomptabel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	* </a:t>
            </a:r>
            <a:r>
              <a:rPr lang="en-GB" sz="2400" smtClean="0"/>
              <a:t>Laporan</a:t>
            </a:r>
            <a:r>
              <a:rPr lang="id-ID" sz="2400" smtClean="0"/>
              <a:t> </a:t>
            </a:r>
            <a:r>
              <a:rPr lang="en-GB" sz="2400" smtClean="0"/>
              <a:t>ekstrakomptabel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	* </a:t>
            </a:r>
            <a:r>
              <a:rPr lang="en-GB" sz="2400" smtClean="0"/>
              <a:t>Laporan</a:t>
            </a:r>
            <a:r>
              <a:rPr lang="id-ID" sz="2400" smtClean="0"/>
              <a:t> </a:t>
            </a:r>
            <a:r>
              <a:rPr lang="en-GB" sz="2400" smtClean="0"/>
              <a:t>gabungan intrakomptabel dan ekstrakomptabel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</a:t>
            </a:r>
            <a:r>
              <a:rPr lang="en-GB" sz="2400" smtClean="0"/>
              <a:t>c) Laporan Konstruksi Dalam Pengerjaan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</a:t>
            </a:r>
            <a:r>
              <a:rPr lang="en-GB" sz="2400" smtClean="0"/>
              <a:t>d) Laporan Aset Lainnya</a:t>
            </a:r>
            <a:endParaRPr lang="id-ID" sz="2400" smtClean="0"/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</a:t>
            </a:r>
            <a:r>
              <a:rPr lang="en-GB" sz="2400" smtClean="0"/>
              <a:t>e) Laporan Barang Bersejarah</a:t>
            </a:r>
          </a:p>
          <a:p>
            <a:pPr>
              <a:lnSpc>
                <a:spcPct val="90000"/>
              </a:lnSpc>
              <a:buFontTx/>
              <a:buNone/>
              <a:tabLst>
                <a:tab pos="715963" algn="l"/>
              </a:tabLst>
            </a:pPr>
            <a:r>
              <a:rPr lang="id-ID" sz="2400" smtClean="0"/>
              <a:t>	 </a:t>
            </a:r>
            <a:r>
              <a:rPr lang="en-GB" sz="2400" smtClean="0"/>
              <a:t>f) </a:t>
            </a:r>
            <a:r>
              <a:rPr lang="id-ID" sz="2400" smtClean="0"/>
              <a:t>	</a:t>
            </a:r>
            <a:r>
              <a:rPr lang="en-GB" sz="2400" smtClean="0"/>
              <a:t>Catatan Ringkas Barang (CRB</a:t>
            </a:r>
            <a:r>
              <a:rPr lang="id-ID" sz="2400" smtClean="0"/>
              <a:t>)</a:t>
            </a:r>
            <a:endParaRPr lang="en-GB" sz="240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AutoShape 4"/>
          <p:cNvSpPr>
            <a:spLocks noChangeArrowheads="1"/>
          </p:cNvSpPr>
          <p:nvPr/>
        </p:nvSpPr>
        <p:spPr bwMode="auto">
          <a:xfrm>
            <a:off x="214313" y="571500"/>
            <a:ext cx="3068637" cy="2857500"/>
          </a:xfrm>
          <a:prstGeom prst="roundRect">
            <a:avLst>
              <a:gd name="adj" fmla="val 16667"/>
            </a:avLst>
          </a:prstGeom>
          <a:noFill/>
          <a:ln w="76200">
            <a:solidFill>
              <a:srgbClr val="00CCFF"/>
            </a:solidFill>
            <a:round/>
            <a:headEnd/>
            <a:tailEnd/>
          </a:ln>
          <a:effectLst>
            <a:prstShdw prst="shdw17" dist="17961" dir="13500000">
              <a:srgbClr val="007A99"/>
            </a:prstShdw>
          </a:effectLst>
        </p:spPr>
        <p:txBody>
          <a:bodyPr wrap="none" lIns="74402" tIns="37201" rIns="74402" bIns="37201"/>
          <a:lstStyle/>
          <a:p>
            <a:pPr defTabSz="912813" eaLnBrk="0" hangingPunct="0"/>
            <a:endParaRPr lang="en-GB" sz="1600">
              <a:latin typeface="Book Antiqua" pitchFamily="18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88938" y="706438"/>
            <a:ext cx="2611437" cy="293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402" tIns="37201" rIns="74402" bIns="37201">
            <a:spAutoFit/>
          </a:bodyPr>
          <a:lstStyle/>
          <a:p>
            <a:pPr marL="342900" indent="-342900" algn="ctr" eaLnBrk="0" hangingPunct="0">
              <a:buClr>
                <a:schemeClr val="accent1"/>
              </a:buClr>
              <a:buFont typeface="Wingdings" pitchFamily="2" charset="2"/>
              <a:buNone/>
            </a:pPr>
            <a:r>
              <a:rPr lang="en-US" sz="2000" b="1">
                <a:cs typeface="Arial" charset="0"/>
              </a:rPr>
              <a:t>Barang Milik Negara </a:t>
            </a:r>
            <a:r>
              <a:rPr lang="id-ID" sz="2000" b="1">
                <a:cs typeface="Arial" charset="0"/>
              </a:rPr>
              <a:t>meliputi</a:t>
            </a:r>
            <a:r>
              <a:rPr lang="en-US" sz="2000" b="1">
                <a:cs typeface="Arial" charset="0"/>
              </a:rPr>
              <a:t> :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d-ID" sz="2000">
                <a:cs typeface="Arial" charset="0"/>
              </a:rPr>
              <a:t>1.  </a:t>
            </a:r>
            <a:r>
              <a:rPr lang="en-US" sz="2000">
                <a:cs typeface="Arial" charset="0"/>
              </a:rPr>
              <a:t>barang yg dibeli/ </a:t>
            </a:r>
            <a:r>
              <a:rPr lang="id-ID" sz="2000">
                <a:cs typeface="Arial" charset="0"/>
              </a:rPr>
              <a:t> 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d-ID" sz="2000">
                <a:cs typeface="Arial" charset="0"/>
              </a:rPr>
              <a:t>     </a:t>
            </a:r>
            <a:r>
              <a:rPr lang="en-US" sz="2000">
                <a:cs typeface="Arial" charset="0"/>
              </a:rPr>
              <a:t>diperoleh atas beban APBN </a:t>
            </a:r>
          </a:p>
          <a:p>
            <a:pPr marL="342900" indent="-342900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2000">
                <a:cs typeface="Arial" charset="0"/>
              </a:rPr>
              <a:t>2. </a:t>
            </a:r>
            <a:r>
              <a:rPr lang="id-ID" sz="2000">
                <a:cs typeface="Arial" charset="0"/>
              </a:rPr>
              <a:t> </a:t>
            </a:r>
            <a:r>
              <a:rPr lang="en-US" sz="2000">
                <a:cs typeface="Arial" charset="0"/>
              </a:rPr>
              <a:t>barang </a:t>
            </a:r>
            <a:r>
              <a:rPr lang="id-ID" sz="2000">
                <a:cs typeface="Arial" charset="0"/>
              </a:rPr>
              <a:t>yg </a:t>
            </a:r>
            <a:r>
              <a:rPr lang="en-US" sz="2000">
                <a:cs typeface="Arial" charset="0"/>
              </a:rPr>
              <a:t>berasal dari perolehan lain yg sah</a:t>
            </a:r>
            <a:r>
              <a:rPr lang="en-US" sz="1400">
                <a:cs typeface="Arial" charset="0"/>
              </a:rPr>
              <a:t>.</a:t>
            </a:r>
          </a:p>
          <a:p>
            <a:pPr marL="342900" indent="-342900" eaLnBrk="0" hangingPunct="0"/>
            <a:endParaRPr lang="en-US" sz="1400">
              <a:cs typeface="Arial" charset="0"/>
            </a:endParaRPr>
          </a:p>
        </p:txBody>
      </p:sp>
      <p:sp>
        <p:nvSpPr>
          <p:cNvPr id="18442" name="AutoShape 10"/>
          <p:cNvSpPr>
            <a:spLocks noChangeArrowheads="1"/>
          </p:cNvSpPr>
          <p:nvPr/>
        </p:nvSpPr>
        <p:spPr bwMode="auto">
          <a:xfrm>
            <a:off x="4724400" y="2928938"/>
            <a:ext cx="4205288" cy="3143250"/>
          </a:xfrm>
          <a:prstGeom prst="roundRect">
            <a:avLst>
              <a:gd name="adj" fmla="val 16667"/>
            </a:avLst>
          </a:prstGeom>
          <a:noFill/>
          <a:ln w="76200">
            <a:solidFill>
              <a:schemeClr val="accent1"/>
            </a:solidFill>
            <a:round/>
            <a:headEnd/>
            <a:tailEnd/>
          </a:ln>
          <a:effectLst>
            <a:prstShdw prst="shdw17" dist="17961" dir="13500000">
              <a:srgbClr val="009900"/>
            </a:prstShdw>
          </a:effectLst>
        </p:spPr>
        <p:txBody>
          <a:bodyPr wrap="none" lIns="74402" tIns="37201" rIns="74402" bIns="37201"/>
          <a:lstStyle/>
          <a:p>
            <a:pPr defTabSz="912813" eaLnBrk="0" hangingPunct="0"/>
            <a:endParaRPr lang="en-GB" sz="1600">
              <a:latin typeface="Book Antiqua" pitchFamily="18" charset="0"/>
            </a:endParaRPr>
          </a:p>
        </p:txBody>
      </p:sp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4786313" y="3779838"/>
            <a:ext cx="4071937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4402" tIns="37201" rIns="74402" bIns="37201">
            <a:spAutoFit/>
          </a:bodyPr>
          <a:lstStyle/>
          <a:p>
            <a:pPr algn="ctr" eaLnBrk="0" hangingPunct="0">
              <a:spcBef>
                <a:spcPts val="18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600" b="1">
                <a:cs typeface="Arial" charset="0"/>
              </a:rPr>
              <a:t>Perolehan lainnya yg sah meliputi </a:t>
            </a:r>
            <a:r>
              <a:rPr lang="id-ID" sz="1600" b="1">
                <a:cs typeface="Arial" charset="0"/>
              </a:rPr>
              <a:t>b</a:t>
            </a:r>
            <a:r>
              <a:rPr lang="en-US" sz="1600" b="1">
                <a:cs typeface="Arial" charset="0"/>
              </a:rPr>
              <a:t>arang </a:t>
            </a:r>
            <a:r>
              <a:rPr lang="id-ID" sz="1600" b="1">
                <a:cs typeface="Arial" charset="0"/>
              </a:rPr>
              <a:t>yang berasal dari </a:t>
            </a:r>
            <a:r>
              <a:rPr lang="en-US" sz="1600" b="1">
                <a:cs typeface="Arial" charset="0"/>
              </a:rPr>
              <a:t>:</a:t>
            </a:r>
          </a:p>
          <a:p>
            <a:pPr eaLnBrk="0" hangingPunct="0">
              <a:spcBef>
                <a:spcPts val="12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600">
                <a:cs typeface="Arial" charset="0"/>
              </a:rPr>
              <a:t>1. hibah/sumbangan atau yg sejenis.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600">
                <a:cs typeface="Arial" charset="0"/>
              </a:rPr>
              <a:t>2. </a:t>
            </a:r>
            <a:r>
              <a:rPr lang="id-ID" sz="1600">
                <a:cs typeface="Arial" charset="0"/>
              </a:rPr>
              <a:t>pelaksanaan perjanjian/ kontrak;</a:t>
            </a:r>
            <a:endParaRPr lang="en-US" sz="1600">
              <a:cs typeface="Arial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600">
                <a:cs typeface="Arial" charset="0"/>
              </a:rPr>
              <a:t>3. berdasarkan ketentuan undang-undang; </a:t>
            </a: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en-US" sz="1600">
                <a:cs typeface="Arial" charset="0"/>
              </a:rPr>
              <a:t>4. berdasarkan putusan pengadilan yg </a:t>
            </a:r>
            <a:endParaRPr lang="id-ID" sz="1600">
              <a:cs typeface="Arial" charset="0"/>
            </a:endParaRPr>
          </a:p>
          <a:p>
            <a:pPr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id-ID" sz="1600">
                <a:cs typeface="Arial" charset="0"/>
              </a:rPr>
              <a:t>    </a:t>
            </a:r>
            <a:r>
              <a:rPr lang="en-US" sz="1600">
                <a:cs typeface="Arial" charset="0"/>
              </a:rPr>
              <a:t>telah memperoleh kekuatan hukum tetap</a:t>
            </a:r>
            <a:endParaRPr lang="en-US" sz="2400">
              <a:latin typeface="Times New Roman" pitchFamily="18" charset="0"/>
            </a:endParaRPr>
          </a:p>
        </p:txBody>
      </p:sp>
      <p:sp>
        <p:nvSpPr>
          <p:cNvPr id="18443" name="AutoShape 11"/>
          <p:cNvSpPr>
            <a:spLocks noChangeArrowheads="1"/>
          </p:cNvSpPr>
          <p:nvPr/>
        </p:nvSpPr>
        <p:spPr bwMode="auto">
          <a:xfrm>
            <a:off x="3000375" y="2000250"/>
            <a:ext cx="2971800" cy="1371600"/>
          </a:xfrm>
          <a:prstGeom prst="roundRect">
            <a:avLst>
              <a:gd name="adj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8100" algn="ctr">
            <a:solidFill>
              <a:schemeClr val="bg1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74402" tIns="37201" rIns="74402" bIns="37201" anchor="ctr"/>
          <a:lstStyle/>
          <a:p>
            <a:pPr algn="ctr" defTabSz="913828" eaLnBrk="0" hangingPunct="0">
              <a:defRPr/>
            </a:pPr>
            <a:endParaRPr lang="en-US" sz="2400"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</a:endParaRP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3141663" y="2071688"/>
            <a:ext cx="2644775" cy="1017587"/>
          </a:xfrm>
          <a:prstGeom prst="roundRect">
            <a:avLst>
              <a:gd name="adj" fmla="val 16667"/>
            </a:avLst>
          </a:prstGeom>
          <a:solidFill>
            <a:schemeClr val="accent4">
              <a:lumMod val="60000"/>
              <a:lumOff val="40000"/>
            </a:schemeClr>
          </a:solidFill>
          <a:ln w="38100" algn="ctr">
            <a:solidFill>
              <a:srgbClr val="FF3300"/>
            </a:solidFill>
            <a:round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</p:spPr>
        <p:txBody>
          <a:bodyPr lIns="74402" tIns="37201" rIns="74402" bIns="37201" anchor="ctr"/>
          <a:lstStyle/>
          <a:p>
            <a:pPr algn="ctr" defTabSz="913828" eaLnBrk="0" hangingPunct="0">
              <a:defRPr/>
            </a:pPr>
            <a:r>
              <a:rPr lang="en-US" sz="2000" b="1"/>
              <a:t>PENGERTIAN BMN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4714875" y="71438"/>
            <a:ext cx="2286000" cy="1785937"/>
          </a:xfrm>
          <a:prstGeom prst="wedgeRoundRectCallout">
            <a:avLst>
              <a:gd name="adj1" fmla="val -116157"/>
              <a:gd name="adj2" fmla="val 3426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0" hangingPunct="0">
              <a:defRPr/>
            </a:pPr>
            <a:r>
              <a:rPr lang="id-ID" sz="1600" u="sng">
                <a:solidFill>
                  <a:schemeClr val="bg1"/>
                </a:solidFill>
              </a:rPr>
              <a:t>Jenis belanja</a:t>
            </a:r>
            <a:r>
              <a:rPr lang="id-ID" sz="1600">
                <a:solidFill>
                  <a:schemeClr val="bg1"/>
                </a:solidFill>
              </a:rPr>
              <a:t>:</a:t>
            </a:r>
          </a:p>
          <a:p>
            <a:pPr eaLnBrk="0" hangingPunct="0">
              <a:defRPr/>
            </a:pPr>
            <a:r>
              <a:rPr lang="id-ID" sz="1600">
                <a:solidFill>
                  <a:schemeClr val="bg1"/>
                </a:solidFill>
              </a:rPr>
              <a:t>Belanja barang (52)</a:t>
            </a:r>
            <a:r>
              <a:rPr lang="en-US" sz="1600">
                <a:solidFill>
                  <a:schemeClr val="bg1"/>
                </a:solidFill>
              </a:rPr>
              <a:t>;</a:t>
            </a:r>
          </a:p>
          <a:p>
            <a:pPr eaLnBrk="0" hangingPunct="0">
              <a:defRPr/>
            </a:pPr>
            <a:r>
              <a:rPr lang="id-ID" sz="1600">
                <a:solidFill>
                  <a:schemeClr val="bg1"/>
                </a:solidFill>
              </a:rPr>
              <a:t>Belanja modal (53)</a:t>
            </a:r>
            <a:r>
              <a:rPr lang="en-US" sz="1600">
                <a:solidFill>
                  <a:schemeClr val="bg1"/>
                </a:solidFill>
              </a:rPr>
              <a:t>;</a:t>
            </a:r>
          </a:p>
          <a:p>
            <a:pPr eaLnBrk="0" hangingPunct="0">
              <a:defRPr/>
            </a:pPr>
            <a:r>
              <a:rPr lang="en-US" sz="1600">
                <a:solidFill>
                  <a:schemeClr val="bg1"/>
                </a:solidFill>
              </a:rPr>
              <a:t>B</a:t>
            </a:r>
            <a:r>
              <a:rPr lang="id-ID" sz="1600">
                <a:solidFill>
                  <a:schemeClr val="bg1"/>
                </a:solidFill>
              </a:rPr>
              <a:t>elanja hibah (56)</a:t>
            </a:r>
            <a:r>
              <a:rPr lang="en-US" sz="1600">
                <a:solidFill>
                  <a:schemeClr val="bg1"/>
                </a:solidFill>
              </a:rPr>
              <a:t>;</a:t>
            </a:r>
          </a:p>
          <a:p>
            <a:pPr eaLnBrk="0" hangingPunct="0">
              <a:defRPr/>
            </a:pPr>
            <a:r>
              <a:rPr lang="id-ID" sz="1600">
                <a:solidFill>
                  <a:schemeClr val="bg1"/>
                </a:solidFill>
              </a:rPr>
              <a:t>Bantuan sosial (57)</a:t>
            </a:r>
            <a:r>
              <a:rPr lang="en-US" sz="1600">
                <a:solidFill>
                  <a:schemeClr val="bg1"/>
                </a:solidFill>
              </a:rPr>
              <a:t>;</a:t>
            </a:r>
          </a:p>
          <a:p>
            <a:pPr eaLnBrk="0" hangingPunct="0">
              <a:defRPr/>
            </a:pPr>
            <a:r>
              <a:rPr lang="id-ID" sz="1600">
                <a:solidFill>
                  <a:schemeClr val="bg1"/>
                </a:solidFill>
              </a:rPr>
              <a:t>Belanja Lain-lain (58)</a:t>
            </a:r>
            <a:endParaRPr lang="id-ID" sz="1600" dirty="0">
              <a:solidFill>
                <a:schemeClr val="bg1"/>
              </a:solidFill>
            </a:endParaRPr>
          </a:p>
        </p:txBody>
      </p:sp>
      <p:sp>
        <p:nvSpPr>
          <p:cNvPr id="82953" name="Slide Number Placeholder 9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3E5C4290-0F48-4958-8A92-4FC7572532F1}" type="slidenum">
              <a:rPr lang="en-US" sz="1200">
                <a:solidFill>
                  <a:srgbClr val="898989"/>
                </a:solidFill>
                <a:latin typeface="Times New Roman" pitchFamily="18" charset="0"/>
              </a:rPr>
              <a:pPr algn="r"/>
              <a:t>3</a:t>
            </a:fld>
            <a:endParaRPr lang="en-US" sz="1200">
              <a:solidFill>
                <a:srgbClr val="89898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animBg="1"/>
      <p:bldP spid="18437" grpId="0"/>
      <p:bldP spid="18442" grpId="0" animBg="1"/>
      <p:bldP spid="18444" grpId="0"/>
      <p:bldP spid="18443" grpId="0" animBg="1"/>
      <p:bldP spid="1844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>
            <p:ph type="body" idx="1"/>
          </p:nvPr>
        </p:nvSpPr>
        <p:spPr bwMode="auto">
          <a:xfrm>
            <a:off x="457200" y="620713"/>
            <a:ext cx="8229600" cy="5505450"/>
          </a:xfrm>
          <a:solidFill>
            <a:srgbClr val="FFFFFF"/>
          </a:solidFill>
          <a:ln>
            <a:solidFill>
              <a:schemeClr val="bg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15963" indent="-715963">
              <a:buFontTx/>
              <a:buNone/>
            </a:pPr>
            <a:r>
              <a:rPr lang="id-ID" sz="3200" smtClean="0"/>
              <a:t>3).	</a:t>
            </a:r>
            <a:r>
              <a:rPr lang="en-GB" sz="3200" smtClean="0"/>
              <a:t>Laporan mutasi BMN</a:t>
            </a:r>
            <a:endParaRPr lang="id-ID" sz="3200" smtClean="0"/>
          </a:p>
          <a:p>
            <a:pPr marL="715963" indent="-715963">
              <a:buFontTx/>
              <a:buNone/>
            </a:pPr>
            <a:r>
              <a:rPr lang="id-ID" sz="3200" smtClean="0"/>
              <a:t>4).	</a:t>
            </a:r>
            <a:r>
              <a:rPr lang="en-GB" sz="3200" smtClean="0"/>
              <a:t>Laporan Kondisi Barang (LKB)</a:t>
            </a:r>
          </a:p>
          <a:p>
            <a:pPr marL="715963" indent="-715963">
              <a:buFontTx/>
              <a:buNone/>
            </a:pPr>
            <a:r>
              <a:rPr lang="id-ID" sz="3200" smtClean="0"/>
              <a:t>5.	</a:t>
            </a:r>
            <a:r>
              <a:rPr lang="en-GB" sz="3200" smtClean="0"/>
              <a:t>Laporan Hasil Inventarisasi (LHI)</a:t>
            </a:r>
          </a:p>
          <a:p>
            <a:pPr marL="715963" indent="-715963">
              <a:buFontTx/>
              <a:buNone/>
            </a:pPr>
            <a:r>
              <a:rPr lang="id-ID" sz="3200" smtClean="0"/>
              <a:t>6.	</a:t>
            </a:r>
            <a:r>
              <a:rPr lang="en-GB" sz="3200" smtClean="0"/>
              <a:t>Laporan PNBP (yang bersumber dari pengelolaan BMN)</a:t>
            </a:r>
          </a:p>
          <a:p>
            <a:pPr marL="715963" indent="-715963">
              <a:buFontTx/>
              <a:buNone/>
            </a:pPr>
            <a:r>
              <a:rPr lang="id-ID" sz="3200" smtClean="0"/>
              <a:t>7.	</a:t>
            </a:r>
            <a:r>
              <a:rPr lang="en-GB" sz="3200" smtClean="0"/>
              <a:t>Arsip Data Komputer (ADK)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041" descr="BD06034_"/>
          <p:cNvPicPr>
            <a:picLocks noChangeAspect="1" noChangeArrowheads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1752600"/>
            <a:ext cx="1676400" cy="4433888"/>
          </a:xfrm>
          <a:prstGeom prst="rect">
            <a:avLst/>
          </a:prstGeom>
          <a:noFill/>
          <a:ln>
            <a:miter lim="800000"/>
            <a:headEnd/>
            <a:tailEnd/>
          </a:ln>
        </p:spPr>
      </p:pic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8534400" y="593725"/>
            <a:ext cx="22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8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733800" y="2057400"/>
            <a:ext cx="4724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>
              <a:defRPr/>
            </a:pPr>
            <a:r>
              <a:rPr lang="id-ID" sz="96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reestyle Script" pitchFamily="66" charset="0"/>
              </a:rPr>
              <a:t>Terima Kasih</a:t>
            </a:r>
            <a:endParaRPr lang="en-US" sz="9600" b="1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Freestyle Scrip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04800" y="0"/>
            <a:ext cx="8763000" cy="1214438"/>
          </a:xfrm>
          <a:prstGeom prst="rect">
            <a:avLst/>
          </a:prstGeom>
          <a:solidFill>
            <a:srgbClr val="00CC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0" rIns="0" bIns="0" anchor="ctr"/>
          <a:lstStyle/>
          <a:p>
            <a:pPr algn="ctr">
              <a:lnSpc>
                <a:spcPts val="2900"/>
              </a:lnSpc>
            </a:pPr>
            <a:r>
              <a:rPr lang="en-US" sz="2800" smtClean="0">
                <a:solidFill>
                  <a:schemeClr val="tx1"/>
                </a:solidFill>
              </a:rPr>
              <a:t>MANAJEMEN </a:t>
            </a:r>
            <a:r>
              <a:rPr lang="id-ID" sz="2800" smtClean="0">
                <a:solidFill>
                  <a:schemeClr val="tx1"/>
                </a:solidFill>
              </a:rPr>
              <a:t>PENGELOLAAN</a:t>
            </a:r>
            <a:r>
              <a:rPr lang="en-US" sz="2800" smtClean="0">
                <a:solidFill>
                  <a:schemeClr val="tx1"/>
                </a:solidFill>
              </a:rPr>
              <a:t> BMN</a:t>
            </a:r>
            <a:br>
              <a:rPr lang="en-US" sz="2800" smtClean="0">
                <a:solidFill>
                  <a:schemeClr val="tx1"/>
                </a:solidFill>
              </a:rPr>
            </a:br>
            <a:r>
              <a:rPr lang="id-ID" sz="2800" smtClean="0">
                <a:solidFill>
                  <a:schemeClr val="tx1"/>
                </a:solidFill>
                <a:cs typeface="Tahoma" pitchFamily="34" charset="0"/>
              </a:rPr>
              <a:t> (UU N</a:t>
            </a:r>
            <a:r>
              <a:rPr lang="en-US" sz="2800" smtClean="0">
                <a:solidFill>
                  <a:schemeClr val="tx1"/>
                </a:solidFill>
                <a:cs typeface="Tahoma" pitchFamily="34" charset="0"/>
              </a:rPr>
              <a:t>o</a:t>
            </a:r>
            <a:r>
              <a:rPr lang="id-ID" sz="2800" smtClean="0">
                <a:solidFill>
                  <a:schemeClr val="tx1"/>
                </a:solidFill>
                <a:cs typeface="Tahoma" pitchFamily="34" charset="0"/>
              </a:rPr>
              <a:t>.</a:t>
            </a:r>
            <a:r>
              <a:rPr lang="en-US" sz="280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id-ID" sz="2800" smtClean="0">
                <a:solidFill>
                  <a:schemeClr val="tx1"/>
                </a:solidFill>
                <a:cs typeface="Tahoma" pitchFamily="34" charset="0"/>
              </a:rPr>
              <a:t>1</a:t>
            </a:r>
            <a:r>
              <a:rPr lang="en-US" sz="2800" smtClean="0">
                <a:solidFill>
                  <a:schemeClr val="tx1"/>
                </a:solidFill>
                <a:cs typeface="Tahoma" pitchFamily="34" charset="0"/>
              </a:rPr>
              <a:t> Tahun </a:t>
            </a:r>
            <a:r>
              <a:rPr lang="id-ID" sz="2800" smtClean="0">
                <a:solidFill>
                  <a:schemeClr val="tx1"/>
                </a:solidFill>
                <a:cs typeface="Tahoma" pitchFamily="34" charset="0"/>
              </a:rPr>
              <a:t>2004  jo</a:t>
            </a:r>
            <a:r>
              <a:rPr lang="en-US" sz="2800" smtClean="0">
                <a:solidFill>
                  <a:schemeClr val="tx1"/>
                </a:solidFill>
                <a:cs typeface="Tahoma" pitchFamily="34" charset="0"/>
              </a:rPr>
              <a:t>.</a:t>
            </a:r>
            <a:r>
              <a:rPr lang="id-ID" sz="2800" smtClean="0">
                <a:solidFill>
                  <a:schemeClr val="tx1"/>
                </a:solidFill>
                <a:cs typeface="Tahoma" pitchFamily="34" charset="0"/>
              </a:rPr>
              <a:t> PP No. 6 Tahun 2006)</a:t>
            </a:r>
            <a:endParaRPr lang="en-GB" sz="2800" smtClean="0">
              <a:solidFill>
                <a:schemeClr val="tx1"/>
              </a:solidFill>
            </a:endParaRPr>
          </a:p>
        </p:txBody>
      </p:sp>
      <p:sp>
        <p:nvSpPr>
          <p:cNvPr id="78851" name="Oval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49325" y="4038600"/>
            <a:ext cx="1125538" cy="1143000"/>
          </a:xfrm>
          <a:prstGeom prst="ellipse">
            <a:avLst/>
          </a:prstGeom>
          <a:solidFill>
            <a:srgbClr val="00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d-ID" sz="1400" b="1">
                <a:latin typeface="Times New Roman" pitchFamily="18" charset="0"/>
              </a:rPr>
              <a:t>PENGADAAN</a:t>
            </a:r>
            <a:endParaRPr lang="en-GB" sz="1400" b="1">
              <a:latin typeface="Times New Roman" pitchFamily="18" charset="0"/>
            </a:endParaRPr>
          </a:p>
        </p:txBody>
      </p:sp>
      <p:sp>
        <p:nvSpPr>
          <p:cNvPr id="78852" name="Oval 5"/>
          <p:cNvSpPr>
            <a:spLocks noChangeArrowheads="1"/>
          </p:cNvSpPr>
          <p:nvPr/>
        </p:nvSpPr>
        <p:spPr bwMode="auto">
          <a:xfrm>
            <a:off x="3165475" y="1524000"/>
            <a:ext cx="1125538" cy="1066800"/>
          </a:xfrm>
          <a:prstGeom prst="ellipse">
            <a:avLst/>
          </a:prstGeom>
          <a:solidFill>
            <a:schemeClr val="hlink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d-ID" sz="1400" b="1">
                <a:solidFill>
                  <a:schemeClr val="bg1"/>
                </a:solidFill>
                <a:latin typeface="Times New Roman" pitchFamily="18" charset="0"/>
              </a:rPr>
              <a:t>PENILAIAN</a:t>
            </a:r>
            <a:endParaRPr lang="en-GB" sz="1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8853" name="Oval 6"/>
          <p:cNvSpPr>
            <a:spLocks noChangeArrowheads="1"/>
          </p:cNvSpPr>
          <p:nvPr/>
        </p:nvSpPr>
        <p:spPr bwMode="auto">
          <a:xfrm>
            <a:off x="4079875" y="3048000"/>
            <a:ext cx="1336675" cy="1066800"/>
          </a:xfrm>
          <a:prstGeom prst="ellipse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d-ID" sz="1400">
                <a:solidFill>
                  <a:schemeClr val="bg1"/>
                </a:solidFill>
                <a:latin typeface="Times New Roman" pitchFamily="18" charset="0"/>
              </a:rPr>
              <a:t>PEMANFAATAN</a:t>
            </a:r>
            <a:endParaRPr lang="en-GB" sz="140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430087" name="Oval 7"/>
          <p:cNvSpPr>
            <a:spLocks noChangeArrowheads="1"/>
          </p:cNvSpPr>
          <p:nvPr/>
        </p:nvSpPr>
        <p:spPr bwMode="auto">
          <a:xfrm>
            <a:off x="4467225" y="4648200"/>
            <a:ext cx="1195388" cy="11430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1400">
                <a:latin typeface="Times New Roman" pitchFamily="18" charset="0"/>
                <a:cs typeface="Arial" charset="0"/>
              </a:rPr>
              <a:t>PEMINDAH-</a:t>
            </a:r>
          </a:p>
          <a:p>
            <a:pPr algn="ctr" eaLnBrk="0" hangingPunct="0">
              <a:defRPr/>
            </a:pPr>
            <a:r>
              <a:rPr lang="id-ID" sz="1400">
                <a:latin typeface="Times New Roman" pitchFamily="18" charset="0"/>
                <a:cs typeface="Arial" charset="0"/>
              </a:rPr>
              <a:t>TANGANAN</a:t>
            </a:r>
            <a:endParaRPr lang="en-GB" sz="1400">
              <a:latin typeface="Times New Roman" pitchFamily="18" charset="0"/>
              <a:cs typeface="Arial" charset="0"/>
            </a:endParaRPr>
          </a:p>
        </p:txBody>
      </p:sp>
      <p:sp>
        <p:nvSpPr>
          <p:cNvPr id="78855" name="Oval 8"/>
          <p:cNvSpPr>
            <a:spLocks noChangeArrowheads="1"/>
          </p:cNvSpPr>
          <p:nvPr/>
        </p:nvSpPr>
        <p:spPr bwMode="auto">
          <a:xfrm>
            <a:off x="2566988" y="5181600"/>
            <a:ext cx="1279525" cy="1176338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d-ID" sz="1200" b="1">
                <a:latin typeface="Times New Roman" pitchFamily="18" charset="0"/>
              </a:rPr>
              <a:t>PERENCA</a:t>
            </a:r>
            <a:r>
              <a:rPr lang="en-US" sz="1200" b="1">
                <a:latin typeface="Times New Roman" pitchFamily="18" charset="0"/>
              </a:rPr>
              <a:t>NA</a:t>
            </a:r>
            <a:r>
              <a:rPr lang="id-ID" sz="1200" b="1">
                <a:latin typeface="Times New Roman" pitchFamily="18" charset="0"/>
              </a:rPr>
              <a:t>AN</a:t>
            </a:r>
            <a:endParaRPr lang="en-GB" sz="1200" b="1">
              <a:latin typeface="Times New Roman" pitchFamily="18" charset="0"/>
            </a:endParaRPr>
          </a:p>
        </p:txBody>
      </p:sp>
      <p:sp>
        <p:nvSpPr>
          <p:cNvPr id="78856" name="Oval 9"/>
          <p:cNvSpPr>
            <a:spLocks noChangeArrowheads="1"/>
          </p:cNvSpPr>
          <p:nvPr/>
        </p:nvSpPr>
        <p:spPr bwMode="auto">
          <a:xfrm>
            <a:off x="5381625" y="2362200"/>
            <a:ext cx="1265238" cy="1143000"/>
          </a:xfrm>
          <a:prstGeom prst="ellipse">
            <a:avLst/>
          </a:prstGeom>
          <a:solidFill>
            <a:srgbClr val="FFC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d-ID" sz="1400" b="1">
                <a:latin typeface="Times New Roman" pitchFamily="18" charset="0"/>
              </a:rPr>
              <a:t>PENGHAPUSAN</a:t>
            </a:r>
            <a:endParaRPr lang="en-GB" sz="1400" b="1">
              <a:latin typeface="Times New Roman" pitchFamily="18" charset="0"/>
            </a:endParaRPr>
          </a:p>
        </p:txBody>
      </p:sp>
      <p:sp>
        <p:nvSpPr>
          <p:cNvPr id="430090" name="Oval 10"/>
          <p:cNvSpPr>
            <a:spLocks noChangeArrowheads="1"/>
          </p:cNvSpPr>
          <p:nvPr/>
        </p:nvSpPr>
        <p:spPr bwMode="auto">
          <a:xfrm>
            <a:off x="1230313" y="2133600"/>
            <a:ext cx="1125537" cy="1066800"/>
          </a:xfrm>
          <a:prstGeom prst="ellipse">
            <a:avLst/>
          </a:prstGeom>
          <a:solidFill>
            <a:srgbClr val="FFCCFF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id-ID" sz="1200" b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Arial" charset="0"/>
              </a:rPr>
              <a:t>PENGGUNAAN</a:t>
            </a:r>
            <a:endParaRPr lang="en-GB" sz="1200" b="1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78858" name="Arc 11"/>
          <p:cNvSpPr>
            <a:spLocks/>
          </p:cNvSpPr>
          <p:nvPr/>
        </p:nvSpPr>
        <p:spPr bwMode="auto">
          <a:xfrm>
            <a:off x="4291013" y="1828800"/>
            <a:ext cx="1547812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325275598 h 21600"/>
              <a:gd name="T4" fmla="*/ 0 w 21600"/>
              <a:gd name="T5" fmla="*/ 32527559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59" name="Arc 12"/>
          <p:cNvSpPr>
            <a:spLocks/>
          </p:cNvSpPr>
          <p:nvPr/>
        </p:nvSpPr>
        <p:spPr bwMode="auto">
          <a:xfrm rot="9045571">
            <a:off x="3690938" y="2441575"/>
            <a:ext cx="352425" cy="920750"/>
          </a:xfrm>
          <a:custGeom>
            <a:avLst/>
            <a:gdLst>
              <a:gd name="T0" fmla="*/ 0 w 21600"/>
              <a:gd name="T1" fmla="*/ 0 h 26118"/>
              <a:gd name="T2" fmla="*/ 107000657 w 21600"/>
              <a:gd name="T3" fmla="*/ 1144313878 h 26118"/>
              <a:gd name="T4" fmla="*/ 0 w 21600"/>
              <a:gd name="T5" fmla="*/ 946366013 h 26118"/>
              <a:gd name="T6" fmla="*/ 0 60000 65536"/>
              <a:gd name="T7" fmla="*/ 0 60000 65536"/>
              <a:gd name="T8" fmla="*/ 0 60000 65536"/>
              <a:gd name="T9" fmla="*/ 0 w 21600"/>
              <a:gd name="T10" fmla="*/ 0 h 26118"/>
              <a:gd name="T11" fmla="*/ 21600 w 21600"/>
              <a:gd name="T12" fmla="*/ 26118 h 2611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6118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18"/>
                  <a:pt x="21439" y="24633"/>
                  <a:pt x="21122" y="26118"/>
                </a:cubicBezTo>
              </a:path>
              <a:path w="21600" h="26118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3118"/>
                  <a:pt x="21439" y="24633"/>
                  <a:pt x="21122" y="26118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60" name="Arc 13"/>
          <p:cNvSpPr>
            <a:spLocks/>
          </p:cNvSpPr>
          <p:nvPr/>
        </p:nvSpPr>
        <p:spPr bwMode="auto">
          <a:xfrm rot="10800000" flipH="1">
            <a:off x="5627688" y="3505200"/>
            <a:ext cx="596900" cy="1423988"/>
          </a:xfrm>
          <a:custGeom>
            <a:avLst/>
            <a:gdLst>
              <a:gd name="T0" fmla="*/ 0 w 21600"/>
              <a:gd name="T1" fmla="*/ 0 h 21600"/>
              <a:gd name="T2" fmla="*/ 537585339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61" name="Arc 14"/>
          <p:cNvSpPr>
            <a:spLocks/>
          </p:cNvSpPr>
          <p:nvPr/>
        </p:nvSpPr>
        <p:spPr bwMode="auto">
          <a:xfrm>
            <a:off x="4676775" y="4114800"/>
            <a:ext cx="211138" cy="609600"/>
          </a:xfrm>
          <a:custGeom>
            <a:avLst/>
            <a:gdLst>
              <a:gd name="T0" fmla="*/ 0 w 21600"/>
              <a:gd name="T1" fmla="*/ 0 h 21600"/>
              <a:gd name="T2" fmla="*/ 23635147 w 21600"/>
              <a:gd name="T3" fmla="*/ 485542386 h 21600"/>
              <a:gd name="T4" fmla="*/ 0 w 21600"/>
              <a:gd name="T5" fmla="*/ 485542386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62" name="Arc 15"/>
          <p:cNvSpPr>
            <a:spLocks/>
          </p:cNvSpPr>
          <p:nvPr/>
        </p:nvSpPr>
        <p:spPr bwMode="auto">
          <a:xfrm rot="11174069" flipH="1">
            <a:off x="3692525" y="5791200"/>
            <a:ext cx="1125538" cy="381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118540664 h 21600"/>
              <a:gd name="T4" fmla="*/ 0 w 21600"/>
              <a:gd name="T5" fmla="*/ 118540664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63" name="Arc 16"/>
          <p:cNvSpPr>
            <a:spLocks/>
          </p:cNvSpPr>
          <p:nvPr/>
        </p:nvSpPr>
        <p:spPr bwMode="auto">
          <a:xfrm flipH="1" flipV="1">
            <a:off x="1582738" y="5181600"/>
            <a:ext cx="984250" cy="7620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948325308 h 21600"/>
              <a:gd name="T4" fmla="*/ 0 w 21600"/>
              <a:gd name="T5" fmla="*/ 948325308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64" name="Arc 17"/>
          <p:cNvSpPr>
            <a:spLocks/>
          </p:cNvSpPr>
          <p:nvPr/>
        </p:nvSpPr>
        <p:spPr bwMode="auto">
          <a:xfrm rot="1237092" flipH="1" flipV="1">
            <a:off x="809625" y="2862263"/>
            <a:ext cx="495300" cy="1295400"/>
          </a:xfrm>
          <a:custGeom>
            <a:avLst/>
            <a:gdLst>
              <a:gd name="T0" fmla="*/ 0 w 21600"/>
              <a:gd name="T1" fmla="*/ 0 h 40800"/>
              <a:gd name="T2" fmla="*/ 140032128 w 21600"/>
              <a:gd name="T3" fmla="*/ 1305843472 h 40800"/>
              <a:gd name="T4" fmla="*/ 0 w 21600"/>
              <a:gd name="T5" fmla="*/ 691329061 h 40800"/>
              <a:gd name="T6" fmla="*/ 0 60000 65536"/>
              <a:gd name="T7" fmla="*/ 0 60000 65536"/>
              <a:gd name="T8" fmla="*/ 0 60000 65536"/>
              <a:gd name="T9" fmla="*/ 0 w 21600"/>
              <a:gd name="T10" fmla="*/ 0 h 40800"/>
              <a:gd name="T11" fmla="*/ 21600 w 21600"/>
              <a:gd name="T12" fmla="*/ 40800 h 408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408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9686"/>
                  <a:pt x="17083" y="37095"/>
                  <a:pt x="9895" y="40799"/>
                </a:cubicBezTo>
              </a:path>
              <a:path w="21600" h="408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9686"/>
                  <a:pt x="17083" y="37095"/>
                  <a:pt x="9895" y="4079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65" name="Arc 18"/>
          <p:cNvSpPr>
            <a:spLocks/>
          </p:cNvSpPr>
          <p:nvPr/>
        </p:nvSpPr>
        <p:spPr bwMode="auto">
          <a:xfrm rot="10466821" flipV="1">
            <a:off x="1984375" y="1784350"/>
            <a:ext cx="1350963" cy="288925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51594001 h 21600"/>
              <a:gd name="T4" fmla="*/ 0 w 21600"/>
              <a:gd name="T5" fmla="*/ 51594001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66" name="AutoShape 19"/>
          <p:cNvSpPr>
            <a:spLocks noChangeArrowheads="1"/>
          </p:cNvSpPr>
          <p:nvPr/>
        </p:nvSpPr>
        <p:spPr bwMode="auto">
          <a:xfrm>
            <a:off x="2039938" y="2971800"/>
            <a:ext cx="2039937" cy="1981200"/>
          </a:xfrm>
          <a:prstGeom prst="star16">
            <a:avLst>
              <a:gd name="adj" fmla="val 37500"/>
            </a:avLst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CC0000"/>
              </a:buClr>
              <a:buFont typeface="Wingdings" pitchFamily="2" charset="2"/>
              <a:buChar char="Ø"/>
            </a:pPr>
            <a:r>
              <a:rPr lang="id-ID" sz="1400">
                <a:latin typeface="Times New Roman" pitchFamily="18" charset="0"/>
              </a:rPr>
              <a:t>PENATAUSAHAAN, </a:t>
            </a:r>
          </a:p>
          <a:p>
            <a:pPr algn="ctr" eaLnBrk="0" hangingPunct="0">
              <a:buClr>
                <a:srgbClr val="CC0000"/>
              </a:buClr>
              <a:buFont typeface="Wingdings" pitchFamily="2" charset="2"/>
              <a:buChar char="Ø"/>
            </a:pPr>
            <a:endParaRPr lang="en-US" sz="1400">
              <a:latin typeface="Times New Roman" pitchFamily="18" charset="0"/>
            </a:endParaRPr>
          </a:p>
          <a:p>
            <a:pPr algn="ctr" eaLnBrk="0" hangingPunct="0">
              <a:buClr>
                <a:srgbClr val="CC0000"/>
              </a:buClr>
              <a:buFont typeface="Wingdings" pitchFamily="2" charset="2"/>
              <a:buChar char="Ø"/>
            </a:pPr>
            <a:r>
              <a:rPr lang="id-ID" sz="1400">
                <a:latin typeface="Times New Roman" pitchFamily="18" charset="0"/>
              </a:rPr>
              <a:t>PEMELIHARAAN, </a:t>
            </a:r>
          </a:p>
          <a:p>
            <a:pPr algn="ctr" eaLnBrk="0" hangingPunct="0">
              <a:buClr>
                <a:srgbClr val="CC0000"/>
              </a:buClr>
              <a:buFont typeface="Wingdings" pitchFamily="2" charset="2"/>
              <a:buChar char="Ø"/>
            </a:pPr>
            <a:r>
              <a:rPr lang="id-ID" sz="1400">
                <a:latin typeface="Times New Roman" pitchFamily="18" charset="0"/>
              </a:rPr>
              <a:t>PENGAMANAN</a:t>
            </a:r>
            <a:endParaRPr lang="en-GB" sz="1400">
              <a:latin typeface="Times New Roman" pitchFamily="18" charset="0"/>
            </a:endParaRPr>
          </a:p>
        </p:txBody>
      </p:sp>
      <p:sp>
        <p:nvSpPr>
          <p:cNvPr id="78867" name="AutoShape 20"/>
          <p:cNvSpPr>
            <a:spLocks noChangeArrowheads="1"/>
          </p:cNvSpPr>
          <p:nvPr/>
        </p:nvSpPr>
        <p:spPr bwMode="auto">
          <a:xfrm>
            <a:off x="6681788" y="1143000"/>
            <a:ext cx="2109787" cy="2133600"/>
          </a:xfrm>
          <a:prstGeom prst="star32">
            <a:avLst>
              <a:gd name="adj" fmla="val 3750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id-ID" sz="1600" b="1">
                <a:solidFill>
                  <a:schemeClr val="bg1"/>
                </a:solidFill>
                <a:latin typeface="Times New Roman" pitchFamily="18" charset="0"/>
              </a:rPr>
              <a:t>PEMBINAAN,</a:t>
            </a:r>
          </a:p>
          <a:p>
            <a:pPr algn="ctr" eaLnBrk="0" hangingPunct="0"/>
            <a:r>
              <a:rPr lang="id-ID" sz="1600" b="1">
                <a:solidFill>
                  <a:schemeClr val="bg1"/>
                </a:solidFill>
                <a:latin typeface="Times New Roman" pitchFamily="18" charset="0"/>
              </a:rPr>
              <a:t>PENGAWASAN, </a:t>
            </a:r>
          </a:p>
          <a:p>
            <a:pPr algn="ctr" eaLnBrk="0" hangingPunct="0"/>
            <a:r>
              <a:rPr lang="id-ID" sz="1600" b="1">
                <a:solidFill>
                  <a:schemeClr val="bg1"/>
                </a:solidFill>
                <a:latin typeface="Times New Roman" pitchFamily="18" charset="0"/>
              </a:rPr>
              <a:t>PENGENDALIAN</a:t>
            </a:r>
            <a:endParaRPr lang="en-GB" sz="16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78869" name="AutoShape 2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984250" y="4191000"/>
            <a:ext cx="71438" cy="76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77" name="AutoShape 3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8370888" y="1905000"/>
            <a:ext cx="69850" cy="76200"/>
          </a:xfrm>
          <a:prstGeom prst="actionButtonBlank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en-GB" sz="2400">
              <a:latin typeface="Times New Roman" pitchFamily="18" charset="0"/>
            </a:endParaRPr>
          </a:p>
        </p:txBody>
      </p:sp>
      <p:sp>
        <p:nvSpPr>
          <p:cNvPr id="78878" name="Slide Number Placeholder 29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55F32F5D-73FD-41BC-86F2-6A471480E70A}" type="slidenum">
              <a:rPr lang="en-US" sz="1200">
                <a:solidFill>
                  <a:srgbClr val="898989"/>
                </a:solidFill>
                <a:latin typeface="Times New Roman" pitchFamily="18" charset="0"/>
              </a:rPr>
              <a:pPr algn="r"/>
              <a:t>4</a:t>
            </a:fld>
            <a:endParaRPr lang="en-US" sz="1200">
              <a:solidFill>
                <a:srgbClr val="898989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Slide Number Placeholder 3"/>
          <p:cNvSpPr txBox="1">
            <a:spLocks noGrp="1"/>
          </p:cNvSpPr>
          <p:nvPr/>
        </p:nvSpPr>
        <p:spPr bwMode="auto">
          <a:xfrm>
            <a:off x="7924800" y="6356350"/>
            <a:ext cx="762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algn="r"/>
            <a:fld id="{9D73F39E-1AFA-47A9-9E15-D5968DA500AF}" type="slidenum">
              <a:rPr lang="en-US" sz="1200">
                <a:solidFill>
                  <a:srgbClr val="898989"/>
                </a:solidFill>
                <a:latin typeface="Times New Roman" pitchFamily="18" charset="0"/>
              </a:rPr>
              <a:pPr algn="r"/>
              <a:t>5</a:t>
            </a:fld>
            <a:endParaRPr lang="en-US" sz="1200">
              <a:solidFill>
                <a:srgbClr val="898989"/>
              </a:solidFill>
              <a:latin typeface="Times New Roman" pitchFamily="18" charset="0"/>
            </a:endParaRPr>
          </a:p>
        </p:txBody>
      </p:sp>
      <p:graphicFrame>
        <p:nvGraphicFramePr>
          <p:cNvPr id="80899" name="Object 2"/>
          <p:cNvGraphicFramePr>
            <a:graphicFrameLocks noChangeAspect="1"/>
          </p:cNvGraphicFramePr>
          <p:nvPr/>
        </p:nvGraphicFramePr>
        <p:xfrm>
          <a:off x="0" y="0"/>
          <a:ext cx="9144000" cy="7223125"/>
        </p:xfrm>
        <a:graphic>
          <a:graphicData uri="http://schemas.openxmlformats.org/presentationml/2006/ole">
            <p:oleObj spid="_x0000_s80899" name="Acrobat Document" r:id="rId4" imgW="8100000" imgH="6300000" progId="AcroExch.Document.7">
              <p:link updateAutomatic="1"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040313" y="0"/>
            <a:ext cx="4071937" cy="8572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38200" y="15240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sz="2400" smtClean="0"/>
              <a:t>KOMPONEN-KOMPONEN LAPORAN KEUANGAN</a:t>
            </a:r>
            <a:br>
              <a:rPr lang="id-ID" sz="2400" smtClean="0"/>
            </a:br>
            <a:r>
              <a:rPr lang="id-ID" sz="2400" smtClean="0"/>
              <a:t>(PP Nomor 24/2005 – PSAP No1 ttg Penyajian LK </a:t>
            </a:r>
            <a:endParaRPr lang="en-GB" sz="2400" smtClean="0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00200"/>
            <a:ext cx="70104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30238" indent="-630238" algn="l">
              <a:buFontTx/>
              <a:buNone/>
            </a:pPr>
            <a:r>
              <a:rPr lang="en-GB" sz="3500" b="1" i="1" smtClean="0"/>
              <a:t>a) </a:t>
            </a:r>
            <a:r>
              <a:rPr lang="id-ID" sz="3500" b="1" i="1" smtClean="0"/>
              <a:t>	</a:t>
            </a:r>
            <a:r>
              <a:rPr lang="en-GB" sz="3500" b="1" i="1" smtClean="0"/>
              <a:t>Laporan Realisasi Anggaran;</a:t>
            </a:r>
          </a:p>
          <a:p>
            <a:pPr marL="630238" indent="-630238" algn="l">
              <a:buFontTx/>
              <a:buNone/>
            </a:pPr>
            <a:r>
              <a:rPr lang="en-GB" sz="3500" b="1" i="1" smtClean="0"/>
              <a:t>b) </a:t>
            </a:r>
            <a:r>
              <a:rPr lang="id-ID" sz="3500" b="1" i="1" smtClean="0"/>
              <a:t>	</a:t>
            </a:r>
            <a:r>
              <a:rPr lang="en-GB" sz="3500" b="1" i="1" smtClean="0"/>
              <a:t>Neraca;</a:t>
            </a:r>
          </a:p>
          <a:p>
            <a:pPr marL="630238" indent="-630238" algn="l">
              <a:buFontTx/>
              <a:buNone/>
            </a:pPr>
            <a:r>
              <a:rPr lang="en-GB" sz="3500" b="1" i="1" smtClean="0"/>
              <a:t>c) </a:t>
            </a:r>
            <a:r>
              <a:rPr lang="id-ID" sz="3500" b="1" i="1" smtClean="0"/>
              <a:t>	</a:t>
            </a:r>
            <a:r>
              <a:rPr lang="en-GB" sz="3500" b="1" i="1" smtClean="0"/>
              <a:t>Laporan Arus Kas; dan</a:t>
            </a:r>
            <a:endParaRPr lang="id-ID" sz="3500" b="1" i="1" smtClean="0"/>
          </a:p>
          <a:p>
            <a:pPr marL="630238" indent="-630238" algn="l">
              <a:buFontTx/>
              <a:buNone/>
            </a:pPr>
            <a:r>
              <a:rPr lang="en-GB" sz="3500" b="1" i="1" smtClean="0"/>
              <a:t>d)</a:t>
            </a:r>
            <a:r>
              <a:rPr lang="id-ID" sz="3500" b="1" i="1" smtClean="0"/>
              <a:t>	</a:t>
            </a:r>
            <a:r>
              <a:rPr lang="en-GB" sz="3500" b="1" i="1" smtClean="0"/>
              <a:t>Catatan</a:t>
            </a:r>
            <a:r>
              <a:rPr lang="id-ID" sz="3500" b="1" i="1" smtClean="0"/>
              <a:t> </a:t>
            </a:r>
            <a:r>
              <a:rPr lang="en-GB" sz="3500" b="1" i="1" smtClean="0"/>
              <a:t>atas Laporan Keuangan.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51" name="Group 79"/>
          <p:cNvGraphicFramePr>
            <a:graphicFrameLocks noGrp="1"/>
          </p:cNvGraphicFramePr>
          <p:nvPr/>
        </p:nvGraphicFramePr>
        <p:xfrm>
          <a:off x="1981200" y="1174750"/>
          <a:ext cx="6324600" cy="5233036"/>
        </p:xfrm>
        <a:graphic>
          <a:graphicData uri="http://schemas.openxmlformats.org/drawingml/2006/table">
            <a:tbl>
              <a:tblPr/>
              <a:tblGrid>
                <a:gridCol w="812800"/>
                <a:gridCol w="5511800"/>
              </a:tblGrid>
              <a:tr h="801688"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Akun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Persediaan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b.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Aset Tetap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- 	Tanah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- 	Peralatan dan Mesin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- 	Gedung dan Bangunan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- 	Jalan, Irigasi dan Jaringan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- 	Aset Tetap Lainnya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177800" marR="0" lvl="0" indent="-1778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-	KDP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19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0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- Aset Tak Berwujud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3603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d-ID" sz="1800" b="0" i="0" u="none" strike="noStrike" cap="none" normalizeH="0" baseline="0" noProof="1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c.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5F5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noProof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Tahoma" pitchFamily="34" charset="0"/>
                        </a:rPr>
                        <a:t>Aset Lain-lain</a:t>
                      </a: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  <p:sp>
        <p:nvSpPr>
          <p:cNvPr id="3147" name="TextBox 4"/>
          <p:cNvSpPr txBox="1">
            <a:spLocks noChangeArrowheads="1"/>
          </p:cNvSpPr>
          <p:nvPr/>
        </p:nvSpPr>
        <p:spPr bwMode="auto">
          <a:xfrm>
            <a:off x="1905000" y="228600"/>
            <a:ext cx="3962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indent="-573088"/>
            <a:r>
              <a:rPr lang="id-ID" sz="3600" b="1" noProof="1"/>
              <a:t>Komposisi BMN</a:t>
            </a:r>
          </a:p>
        </p:txBody>
      </p:sp>
      <p:sp>
        <p:nvSpPr>
          <p:cNvPr id="3148" name="TextBox 5"/>
          <p:cNvSpPr txBox="1">
            <a:spLocks noChangeArrowheads="1"/>
          </p:cNvSpPr>
          <p:nvPr/>
        </p:nvSpPr>
        <p:spPr bwMode="auto">
          <a:xfrm>
            <a:off x="8534400" y="593725"/>
            <a:ext cx="22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TextBox 1"/>
          <p:cNvSpPr txBox="1">
            <a:spLocks noChangeArrowheads="1"/>
          </p:cNvSpPr>
          <p:nvPr/>
        </p:nvSpPr>
        <p:spPr bwMode="auto">
          <a:xfrm>
            <a:off x="1066800" y="228600"/>
            <a:ext cx="75438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indent="-573088"/>
            <a:r>
              <a:rPr lang="id-ID" sz="2500" b="1" noProof="1"/>
              <a:t>Alur Aset Tetap dari PHK-I (Pengadaan Barang)</a:t>
            </a:r>
          </a:p>
        </p:txBody>
      </p:sp>
      <p:grpSp>
        <p:nvGrpSpPr>
          <p:cNvPr id="87044" name="Group 5"/>
          <p:cNvGrpSpPr>
            <a:grpSpLocks/>
          </p:cNvGrpSpPr>
          <p:nvPr/>
        </p:nvGrpSpPr>
        <p:grpSpPr bwMode="auto">
          <a:xfrm>
            <a:off x="4170363" y="5105400"/>
            <a:ext cx="2230437" cy="714375"/>
            <a:chOff x="5867400" y="3809991"/>
            <a:chExt cx="2286000" cy="1142997"/>
          </a:xfrm>
        </p:grpSpPr>
        <p:sp>
          <p:nvSpPr>
            <p:cNvPr id="25" name="Parallelogram 6"/>
            <p:cNvSpPr/>
            <p:nvPr/>
          </p:nvSpPr>
          <p:spPr>
            <a:xfrm>
              <a:off x="5867400" y="3809991"/>
              <a:ext cx="2286000" cy="1142997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87046" name="TextBox 7"/>
            <p:cNvSpPr txBox="1">
              <a:spLocks noChangeArrowheads="1"/>
            </p:cNvSpPr>
            <p:nvPr/>
          </p:nvSpPr>
          <p:spPr bwMode="auto">
            <a:xfrm>
              <a:off x="6172685" y="4203690"/>
              <a:ext cx="1675430" cy="439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SIMAK BMN</a:t>
              </a:r>
            </a:p>
          </p:txBody>
        </p:sp>
      </p:grpSp>
      <p:grpSp>
        <p:nvGrpSpPr>
          <p:cNvPr id="87047" name="Group 12"/>
          <p:cNvGrpSpPr>
            <a:grpSpLocks/>
          </p:cNvGrpSpPr>
          <p:nvPr/>
        </p:nvGrpSpPr>
        <p:grpSpPr bwMode="auto">
          <a:xfrm>
            <a:off x="1752600" y="2878138"/>
            <a:ext cx="1858963" cy="779462"/>
            <a:chOff x="1524000" y="1905000"/>
            <a:chExt cx="1905000" cy="914399"/>
          </a:xfrm>
        </p:grpSpPr>
        <p:sp>
          <p:nvSpPr>
            <p:cNvPr id="4" name="Rectangle 20"/>
            <p:cNvSpPr>
              <a:spLocks noChangeArrowheads="1"/>
            </p:cNvSpPr>
            <p:nvPr/>
          </p:nvSpPr>
          <p:spPr bwMode="auto">
            <a:xfrm>
              <a:off x="1524000" y="1905000"/>
              <a:ext cx="1905000" cy="914399"/>
            </a:xfrm>
            <a:prstGeom prst="rect">
              <a:avLst/>
            </a:prstGeom>
            <a:solidFill>
              <a:srgbClr val="FFFFCC"/>
            </a:solidFill>
            <a:ln w="25400" algn="ctr">
              <a:miter lim="800000"/>
              <a:headEnd/>
              <a:tailEnd/>
            </a:ln>
            <a:effectLst/>
            <a:scene3d>
              <a:camera prst="legacyObliqueTopRight">
                <a:rot lat="21299999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anchor="ctr">
              <a:flatTx/>
            </a:bodyPr>
            <a:lstStyle/>
            <a:p>
              <a:pPr algn="ctr">
                <a:defRPr/>
              </a:pPr>
              <a:endParaRPr lang="en-US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7049" name="TextBox 21"/>
            <p:cNvSpPr txBox="1">
              <a:spLocks noChangeArrowheads="1"/>
            </p:cNvSpPr>
            <p:nvPr/>
          </p:nvSpPr>
          <p:spPr bwMode="auto">
            <a:xfrm>
              <a:off x="1771214" y="2035362"/>
              <a:ext cx="1421479" cy="53634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BELANJA MAK 53</a:t>
              </a:r>
              <a:r>
                <a:rPr lang="id-ID" sz="1200" b="1"/>
                <a:t> atau 57</a:t>
              </a:r>
              <a:endParaRPr lang="en-US" sz="1200" b="1"/>
            </a:p>
          </p:txBody>
        </p:sp>
      </p:grpSp>
      <p:grpSp>
        <p:nvGrpSpPr>
          <p:cNvPr id="87050" name="Group 15"/>
          <p:cNvGrpSpPr>
            <a:grpSpLocks/>
          </p:cNvGrpSpPr>
          <p:nvPr/>
        </p:nvGrpSpPr>
        <p:grpSpPr bwMode="auto">
          <a:xfrm>
            <a:off x="1655763" y="5153025"/>
            <a:ext cx="2230437" cy="714375"/>
            <a:chOff x="5867400" y="3809991"/>
            <a:chExt cx="2286000" cy="1142997"/>
          </a:xfrm>
        </p:grpSpPr>
        <p:sp>
          <p:nvSpPr>
            <p:cNvPr id="19" name="Parallelogram 18"/>
            <p:cNvSpPr>
              <a:spLocks noChangeArrowheads="1"/>
            </p:cNvSpPr>
            <p:nvPr/>
          </p:nvSpPr>
          <p:spPr bwMode="auto">
            <a:xfrm>
              <a:off x="5867400" y="3809991"/>
              <a:ext cx="2286000" cy="1142997"/>
            </a:xfrm>
            <a:prstGeom prst="parallelogram">
              <a:avLst>
                <a:gd name="adj" fmla="val 25000"/>
              </a:avLst>
            </a:prstGeom>
            <a:solidFill>
              <a:srgbClr val="FF3300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7052" name="TextBox 19"/>
            <p:cNvSpPr txBox="1">
              <a:spLocks noChangeArrowheads="1"/>
            </p:cNvSpPr>
            <p:nvPr/>
          </p:nvSpPr>
          <p:spPr bwMode="auto">
            <a:xfrm>
              <a:off x="6172685" y="4127490"/>
              <a:ext cx="1675430" cy="439419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SAK</a:t>
              </a:r>
              <a:r>
                <a:rPr lang="id-ID" sz="1200" b="1"/>
                <a:t>/SIMAK-BMN</a:t>
              </a:r>
              <a:endParaRPr lang="en-US" sz="1200" b="1"/>
            </a:p>
          </p:txBody>
        </p:sp>
      </p:grpSp>
      <p:sp>
        <p:nvSpPr>
          <p:cNvPr id="10" name="Down Arrow 9"/>
          <p:cNvSpPr/>
          <p:nvPr/>
        </p:nvSpPr>
        <p:spPr>
          <a:xfrm>
            <a:off x="2309813" y="1828800"/>
            <a:ext cx="814387" cy="838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2" name="Down Arrow 11"/>
          <p:cNvSpPr/>
          <p:nvPr/>
        </p:nvSpPr>
        <p:spPr>
          <a:xfrm>
            <a:off x="4800600" y="1828800"/>
            <a:ext cx="814388" cy="9144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4" name="Down Arrow 13"/>
          <p:cNvSpPr/>
          <p:nvPr/>
        </p:nvSpPr>
        <p:spPr>
          <a:xfrm>
            <a:off x="4800600" y="3733800"/>
            <a:ext cx="838200" cy="12192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87060" name="TextBox 28"/>
          <p:cNvSpPr txBox="1">
            <a:spLocks noChangeArrowheads="1"/>
          </p:cNvSpPr>
          <p:nvPr/>
        </p:nvSpPr>
        <p:spPr bwMode="auto">
          <a:xfrm>
            <a:off x="8534400" y="593725"/>
            <a:ext cx="22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5</a:t>
            </a:r>
          </a:p>
        </p:txBody>
      </p:sp>
      <p:sp>
        <p:nvSpPr>
          <p:cNvPr id="3" name="Down Arrow 9"/>
          <p:cNvSpPr/>
          <p:nvPr/>
        </p:nvSpPr>
        <p:spPr>
          <a:xfrm>
            <a:off x="2300288" y="3810000"/>
            <a:ext cx="823912" cy="11430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87062" name="Group 12"/>
          <p:cNvGrpSpPr>
            <a:grpSpLocks/>
          </p:cNvGrpSpPr>
          <p:nvPr/>
        </p:nvGrpSpPr>
        <p:grpSpPr bwMode="auto">
          <a:xfrm>
            <a:off x="1905000" y="1066800"/>
            <a:ext cx="1524000" cy="609600"/>
            <a:chOff x="1524000" y="1905000"/>
            <a:chExt cx="1905000" cy="914399"/>
          </a:xfrm>
        </p:grpSpPr>
        <p:sp>
          <p:nvSpPr>
            <p:cNvPr id="5" name="Rectangle 20"/>
            <p:cNvSpPr>
              <a:spLocks noChangeArrowheads="1"/>
            </p:cNvSpPr>
            <p:nvPr/>
          </p:nvSpPr>
          <p:spPr bwMode="auto">
            <a:xfrm>
              <a:off x="1524000" y="1905000"/>
              <a:ext cx="1905000" cy="914399"/>
            </a:xfrm>
            <a:prstGeom prst="rect">
              <a:avLst/>
            </a:prstGeom>
            <a:solidFill>
              <a:srgbClr val="000099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GB" sz="1200" b="1">
                <a:solidFill>
                  <a:schemeClr val="bg1"/>
                </a:solidFill>
              </a:endParaRPr>
            </a:p>
          </p:txBody>
        </p:sp>
        <p:sp>
          <p:nvSpPr>
            <p:cNvPr id="87064" name="TextBox 21"/>
            <p:cNvSpPr txBox="1">
              <a:spLocks noChangeArrowheads="1"/>
            </p:cNvSpPr>
            <p:nvPr/>
          </p:nvSpPr>
          <p:spPr bwMode="auto">
            <a:xfrm>
              <a:off x="1772047" y="2035969"/>
              <a:ext cx="1420812" cy="68579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id-ID" sz="1200" b="1">
                  <a:solidFill>
                    <a:schemeClr val="bg1"/>
                  </a:solidFill>
                </a:rPr>
                <a:t>DITJEN DIKTI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87065" name="Group 12"/>
          <p:cNvGrpSpPr>
            <a:grpSpLocks/>
          </p:cNvGrpSpPr>
          <p:nvPr/>
        </p:nvGrpSpPr>
        <p:grpSpPr bwMode="auto">
          <a:xfrm>
            <a:off x="4267200" y="1066800"/>
            <a:ext cx="1858963" cy="609600"/>
            <a:chOff x="1524000" y="1905000"/>
            <a:chExt cx="1905000" cy="914399"/>
          </a:xfrm>
        </p:grpSpPr>
        <p:sp>
          <p:nvSpPr>
            <p:cNvPr id="6" name="Rectangle 20"/>
            <p:cNvSpPr/>
            <p:nvPr/>
          </p:nvSpPr>
          <p:spPr>
            <a:xfrm>
              <a:off x="1524000" y="1905000"/>
              <a:ext cx="1905000" cy="914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87067" name="TextBox 21"/>
            <p:cNvSpPr txBox="1">
              <a:spLocks noChangeArrowheads="1"/>
            </p:cNvSpPr>
            <p:nvPr/>
          </p:nvSpPr>
          <p:spPr bwMode="auto">
            <a:xfrm>
              <a:off x="1771276" y="2035969"/>
              <a:ext cx="1421836" cy="685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 sz="1200" b="1"/>
                <a:t>UNIV/POLTEK /KOPERTIS</a:t>
              </a:r>
              <a:endParaRPr lang="en-US" sz="1200" b="1"/>
            </a:p>
          </p:txBody>
        </p:sp>
      </p:grpSp>
      <p:grpSp>
        <p:nvGrpSpPr>
          <p:cNvPr id="87077" name="Group 12"/>
          <p:cNvGrpSpPr>
            <a:grpSpLocks/>
          </p:cNvGrpSpPr>
          <p:nvPr/>
        </p:nvGrpSpPr>
        <p:grpSpPr bwMode="auto">
          <a:xfrm>
            <a:off x="4267200" y="2895600"/>
            <a:ext cx="1858963" cy="779463"/>
            <a:chOff x="1524000" y="1905000"/>
            <a:chExt cx="1905000" cy="914399"/>
          </a:xfrm>
        </p:grpSpPr>
        <p:sp>
          <p:nvSpPr>
            <p:cNvPr id="2" name="Rectangle 20"/>
            <p:cNvSpPr>
              <a:spLocks noChangeArrowheads="1"/>
            </p:cNvSpPr>
            <p:nvPr/>
          </p:nvSpPr>
          <p:spPr bwMode="auto">
            <a:xfrm>
              <a:off x="1524000" y="1905000"/>
              <a:ext cx="1905000" cy="914399"/>
            </a:xfrm>
            <a:prstGeom prst="rect">
              <a:avLst/>
            </a:prstGeom>
            <a:solidFill>
              <a:srgbClr val="FFFFCC"/>
            </a:solidFill>
            <a:ln w="25400" algn="ctr">
              <a:miter lim="800000"/>
              <a:headEnd/>
              <a:tailEnd/>
            </a:ln>
            <a:effectLst/>
            <a:scene3d>
              <a:camera prst="legacyObliqueTopRight">
                <a:rot lat="21299999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anchor="ctr">
              <a:flatTx/>
            </a:bodyPr>
            <a:lstStyle/>
            <a:p>
              <a:pPr algn="ctr">
                <a:defRPr/>
              </a:pPr>
              <a:endParaRPr lang="en-US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87079" name="TextBox 21"/>
            <p:cNvSpPr txBox="1">
              <a:spLocks noChangeArrowheads="1"/>
            </p:cNvSpPr>
            <p:nvPr/>
          </p:nvSpPr>
          <p:spPr bwMode="auto">
            <a:xfrm>
              <a:off x="1771214" y="2035362"/>
              <a:ext cx="1421479" cy="53634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BELANJA MAK 53</a:t>
              </a:r>
              <a:r>
                <a:rPr lang="id-ID" sz="1200" b="1"/>
                <a:t> atau 57</a:t>
              </a:r>
              <a:endParaRPr lang="en-US" sz="1200" b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9"/>
          <p:cNvSpPr>
            <a:spLocks noChangeArrowheads="1"/>
          </p:cNvSpPr>
          <p:nvPr/>
        </p:nvSpPr>
        <p:spPr bwMode="auto">
          <a:xfrm rot="16200000">
            <a:off x="5263356" y="-527843"/>
            <a:ext cx="827087" cy="3733800"/>
          </a:xfrm>
          <a:prstGeom prst="downArrow">
            <a:avLst>
              <a:gd name="adj1" fmla="val 50083"/>
              <a:gd name="adj2" fmla="val 137940"/>
            </a:avLst>
          </a:prstGeom>
          <a:solidFill>
            <a:schemeClr val="bg1"/>
          </a:solidFill>
          <a:ln w="25400" algn="ctr">
            <a:solidFill>
              <a:srgbClr val="2D2D8A"/>
            </a:solidFill>
            <a:miter lim="800000"/>
            <a:headEnd/>
            <a:tailEnd/>
          </a:ln>
        </p:spPr>
        <p:txBody>
          <a:bodyPr vert="eaVert" anchor="ctr"/>
          <a:lstStyle/>
          <a:p>
            <a:pPr algn="ctr">
              <a:defRPr/>
            </a:pPr>
            <a:endParaRPr lang="en-US" sz="12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1905000" y="228600"/>
            <a:ext cx="6248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3088" indent="-573088"/>
            <a:r>
              <a:rPr lang="id-ID" sz="3600" b="1" noProof="1"/>
              <a:t>Alur Aset Tetap dari PHK-I</a:t>
            </a:r>
          </a:p>
          <a:p>
            <a:pPr marL="573088" indent="-573088"/>
            <a:endParaRPr lang="id-ID" sz="3600" b="1" noProof="1"/>
          </a:p>
        </p:txBody>
      </p:sp>
      <p:grpSp>
        <p:nvGrpSpPr>
          <p:cNvPr id="7172" name="Group 5"/>
          <p:cNvGrpSpPr>
            <a:grpSpLocks/>
          </p:cNvGrpSpPr>
          <p:nvPr/>
        </p:nvGrpSpPr>
        <p:grpSpPr bwMode="auto">
          <a:xfrm>
            <a:off x="4475163" y="3400425"/>
            <a:ext cx="2230437" cy="714375"/>
            <a:chOff x="5867400" y="3809991"/>
            <a:chExt cx="2286000" cy="1142997"/>
          </a:xfrm>
        </p:grpSpPr>
        <p:sp>
          <p:nvSpPr>
            <p:cNvPr id="25" name="Parallelogram 6"/>
            <p:cNvSpPr/>
            <p:nvPr/>
          </p:nvSpPr>
          <p:spPr>
            <a:xfrm>
              <a:off x="5867400" y="3809991"/>
              <a:ext cx="2286000" cy="1142997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196" name="TextBox 7"/>
            <p:cNvSpPr txBox="1">
              <a:spLocks noChangeArrowheads="1"/>
            </p:cNvSpPr>
            <p:nvPr/>
          </p:nvSpPr>
          <p:spPr bwMode="auto">
            <a:xfrm>
              <a:off x="6172685" y="4203690"/>
              <a:ext cx="1675430" cy="4394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SIMAK BMN</a:t>
              </a:r>
            </a:p>
          </p:txBody>
        </p:sp>
      </p:grpSp>
      <p:grpSp>
        <p:nvGrpSpPr>
          <p:cNvPr id="7175" name="Group 12"/>
          <p:cNvGrpSpPr>
            <a:grpSpLocks/>
          </p:cNvGrpSpPr>
          <p:nvPr/>
        </p:nvGrpSpPr>
        <p:grpSpPr bwMode="auto">
          <a:xfrm>
            <a:off x="1866900" y="2516188"/>
            <a:ext cx="1858963" cy="779462"/>
            <a:chOff x="1524000" y="1905000"/>
            <a:chExt cx="1905000" cy="914399"/>
          </a:xfrm>
        </p:grpSpPr>
        <p:sp>
          <p:nvSpPr>
            <p:cNvPr id="4" name="Rectangle 20"/>
            <p:cNvSpPr>
              <a:spLocks noChangeArrowheads="1"/>
            </p:cNvSpPr>
            <p:nvPr/>
          </p:nvSpPr>
          <p:spPr bwMode="auto">
            <a:xfrm>
              <a:off x="1524000" y="1905000"/>
              <a:ext cx="1905000" cy="914399"/>
            </a:xfrm>
            <a:prstGeom prst="rect">
              <a:avLst/>
            </a:prstGeom>
            <a:solidFill>
              <a:srgbClr val="FFFFCC"/>
            </a:solidFill>
            <a:ln w="25400" algn="ctr">
              <a:miter lim="800000"/>
              <a:headEnd/>
              <a:tailEnd/>
            </a:ln>
            <a:effectLst/>
            <a:scene3d>
              <a:camera prst="legacyObliqueTopRight">
                <a:rot lat="21299999" lon="0" rev="0"/>
              </a:camera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anchor="ctr">
              <a:flatTx/>
            </a:bodyPr>
            <a:lstStyle/>
            <a:p>
              <a:pPr algn="ctr">
                <a:defRPr/>
              </a:pPr>
              <a:endParaRPr lang="en-US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7194" name="TextBox 21"/>
            <p:cNvSpPr txBox="1">
              <a:spLocks noChangeArrowheads="1"/>
            </p:cNvSpPr>
            <p:nvPr/>
          </p:nvSpPr>
          <p:spPr bwMode="auto">
            <a:xfrm>
              <a:off x="1771214" y="2035362"/>
              <a:ext cx="1421479" cy="536348"/>
            </a:xfrm>
            <a:prstGeom prst="rect">
              <a:avLst/>
            </a:prstGeom>
            <a:solidFill>
              <a:srgbClr val="FFFF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BELANJA MAK 53</a:t>
              </a:r>
              <a:r>
                <a:rPr lang="id-ID" sz="1200" b="1"/>
                <a:t> atau 57</a:t>
              </a:r>
              <a:endParaRPr lang="en-US" sz="1200" b="1"/>
            </a:p>
          </p:txBody>
        </p:sp>
      </p:grpSp>
      <p:grpSp>
        <p:nvGrpSpPr>
          <p:cNvPr id="7176" name="Group 15"/>
          <p:cNvGrpSpPr>
            <a:grpSpLocks/>
          </p:cNvGrpSpPr>
          <p:nvPr/>
        </p:nvGrpSpPr>
        <p:grpSpPr bwMode="auto">
          <a:xfrm>
            <a:off x="1655763" y="4086225"/>
            <a:ext cx="2230437" cy="714375"/>
            <a:chOff x="5867400" y="3809991"/>
            <a:chExt cx="2286000" cy="1142997"/>
          </a:xfrm>
        </p:grpSpPr>
        <p:sp>
          <p:nvSpPr>
            <p:cNvPr id="19" name="Parallelogram 18"/>
            <p:cNvSpPr>
              <a:spLocks noChangeArrowheads="1"/>
            </p:cNvSpPr>
            <p:nvPr/>
          </p:nvSpPr>
          <p:spPr bwMode="auto">
            <a:xfrm>
              <a:off x="5867400" y="3809991"/>
              <a:ext cx="2286000" cy="1142997"/>
            </a:xfrm>
            <a:prstGeom prst="parallelogram">
              <a:avLst>
                <a:gd name="adj" fmla="val 25000"/>
              </a:avLst>
            </a:prstGeom>
            <a:solidFill>
              <a:srgbClr val="FF3300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 sz="1200">
                <a:solidFill>
                  <a:schemeClr val="lt1"/>
                </a:solidFill>
                <a:latin typeface="+mn-lt"/>
              </a:endParaRPr>
            </a:p>
          </p:txBody>
        </p:sp>
        <p:sp>
          <p:nvSpPr>
            <p:cNvPr id="7192" name="TextBox 19"/>
            <p:cNvSpPr txBox="1">
              <a:spLocks noChangeArrowheads="1"/>
            </p:cNvSpPr>
            <p:nvPr/>
          </p:nvSpPr>
          <p:spPr bwMode="auto">
            <a:xfrm>
              <a:off x="6172685" y="4127490"/>
              <a:ext cx="1675430" cy="439419"/>
            </a:xfrm>
            <a:prstGeom prst="rect">
              <a:avLst/>
            </a:prstGeom>
            <a:solidFill>
              <a:srgbClr val="FF330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SAK</a:t>
              </a:r>
              <a:r>
                <a:rPr lang="id-ID" sz="1200" b="1"/>
                <a:t>/SIMAK-BMN</a:t>
              </a:r>
              <a:endParaRPr lang="en-US" sz="1200" b="1"/>
            </a:p>
          </p:txBody>
        </p:sp>
      </p:grpSp>
      <p:sp>
        <p:nvSpPr>
          <p:cNvPr id="10" name="Down Arrow 9"/>
          <p:cNvSpPr/>
          <p:nvPr/>
        </p:nvSpPr>
        <p:spPr>
          <a:xfrm>
            <a:off x="2309813" y="1752600"/>
            <a:ext cx="814387" cy="6096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11" name="Down Arrow 10"/>
          <p:cNvSpPr>
            <a:spLocks noChangeArrowheads="1"/>
          </p:cNvSpPr>
          <p:nvPr/>
        </p:nvSpPr>
        <p:spPr bwMode="auto">
          <a:xfrm rot="-3818853">
            <a:off x="3771900" y="1333500"/>
            <a:ext cx="533400" cy="762000"/>
          </a:xfrm>
          <a:prstGeom prst="downArrow">
            <a:avLst>
              <a:gd name="adj1" fmla="val 59324"/>
              <a:gd name="adj2" fmla="val 32222"/>
            </a:avLst>
          </a:prstGeom>
          <a:solidFill>
            <a:schemeClr val="bg1"/>
          </a:solidFill>
          <a:ln w="25400" algn="ctr">
            <a:solidFill>
              <a:srgbClr val="2D2D8A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algn="ctr">
              <a:defRPr/>
            </a:pPr>
            <a:endParaRPr lang="en-US" sz="12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12" name="Down Arrow 11"/>
          <p:cNvSpPr/>
          <p:nvPr/>
        </p:nvSpPr>
        <p:spPr>
          <a:xfrm>
            <a:off x="5029200" y="2693988"/>
            <a:ext cx="966788" cy="506412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7180" name="Group 21"/>
          <p:cNvGrpSpPr>
            <a:grpSpLocks/>
          </p:cNvGrpSpPr>
          <p:nvPr/>
        </p:nvGrpSpPr>
        <p:grpSpPr bwMode="auto">
          <a:xfrm>
            <a:off x="4629150" y="5108575"/>
            <a:ext cx="2057400" cy="777875"/>
            <a:chOff x="6172200" y="304800"/>
            <a:chExt cx="1752600" cy="1066800"/>
          </a:xfrm>
        </p:grpSpPr>
        <p:sp>
          <p:nvSpPr>
            <p:cNvPr id="5" name="Rectangle 16"/>
            <p:cNvSpPr/>
            <p:nvPr/>
          </p:nvSpPr>
          <p:spPr>
            <a:xfrm>
              <a:off x="6172200" y="304800"/>
              <a:ext cx="1752600" cy="1066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190" name="TextBox 17"/>
            <p:cNvSpPr txBox="1">
              <a:spLocks noChangeArrowheads="1"/>
            </p:cNvSpPr>
            <p:nvPr/>
          </p:nvSpPr>
          <p:spPr bwMode="auto">
            <a:xfrm>
              <a:off x="6297965" y="620486"/>
              <a:ext cx="1509184" cy="6270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LAPORAN ASET TETAP</a:t>
              </a:r>
            </a:p>
          </p:txBody>
        </p:sp>
      </p:grpSp>
      <p:sp>
        <p:nvSpPr>
          <p:cNvPr id="14" name="Down Arrow 13"/>
          <p:cNvSpPr/>
          <p:nvPr/>
        </p:nvSpPr>
        <p:spPr>
          <a:xfrm>
            <a:off x="5257800" y="4267200"/>
            <a:ext cx="762000" cy="7620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sp>
        <p:nvSpPr>
          <p:cNvPr id="7184" name="TextBox 28"/>
          <p:cNvSpPr txBox="1">
            <a:spLocks noChangeArrowheads="1"/>
          </p:cNvSpPr>
          <p:nvPr/>
        </p:nvSpPr>
        <p:spPr bwMode="auto">
          <a:xfrm>
            <a:off x="8534400" y="593725"/>
            <a:ext cx="228600" cy="30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/>
              <a:t>5</a:t>
            </a:r>
          </a:p>
        </p:txBody>
      </p:sp>
      <p:sp>
        <p:nvSpPr>
          <p:cNvPr id="6" name="Down Arrow 9"/>
          <p:cNvSpPr/>
          <p:nvPr/>
        </p:nvSpPr>
        <p:spPr>
          <a:xfrm>
            <a:off x="2300288" y="3352800"/>
            <a:ext cx="823912" cy="68580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  <p:grpSp>
        <p:nvGrpSpPr>
          <p:cNvPr id="7199" name="Group 12"/>
          <p:cNvGrpSpPr>
            <a:grpSpLocks/>
          </p:cNvGrpSpPr>
          <p:nvPr/>
        </p:nvGrpSpPr>
        <p:grpSpPr bwMode="auto">
          <a:xfrm>
            <a:off x="1905000" y="1066800"/>
            <a:ext cx="1524000" cy="609600"/>
            <a:chOff x="1524000" y="1905000"/>
            <a:chExt cx="1905000" cy="914399"/>
          </a:xfrm>
        </p:grpSpPr>
        <p:sp>
          <p:nvSpPr>
            <p:cNvPr id="7" name="Rectangle 20"/>
            <p:cNvSpPr>
              <a:spLocks noChangeArrowheads="1"/>
            </p:cNvSpPr>
            <p:nvPr/>
          </p:nvSpPr>
          <p:spPr bwMode="auto">
            <a:xfrm>
              <a:off x="1524000" y="1905000"/>
              <a:ext cx="1905000" cy="914399"/>
            </a:xfrm>
            <a:prstGeom prst="rect">
              <a:avLst/>
            </a:prstGeom>
            <a:solidFill>
              <a:srgbClr val="000099"/>
            </a:solidFill>
            <a:ln w="25400" algn="ctr">
              <a:solidFill>
                <a:srgbClr val="89A4A7"/>
              </a:solidFill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 anchor="ctr"/>
            <a:lstStyle/>
            <a:p>
              <a:pPr algn="ctr"/>
              <a:endParaRPr lang="en-GB" sz="1200" b="1">
                <a:solidFill>
                  <a:schemeClr val="bg1"/>
                </a:solidFill>
              </a:endParaRPr>
            </a:p>
          </p:txBody>
        </p:sp>
        <p:sp>
          <p:nvSpPr>
            <p:cNvPr id="7201" name="TextBox 21"/>
            <p:cNvSpPr txBox="1">
              <a:spLocks noChangeArrowheads="1"/>
            </p:cNvSpPr>
            <p:nvPr/>
          </p:nvSpPr>
          <p:spPr bwMode="auto">
            <a:xfrm>
              <a:off x="1772047" y="2035969"/>
              <a:ext cx="1420812" cy="685799"/>
            </a:xfrm>
            <a:prstGeom prst="rect">
              <a:avLst/>
            </a:prstGeom>
            <a:solidFill>
              <a:srgbClr val="000099"/>
            </a:solidFill>
            <a:ln w="9525">
              <a:noFill/>
              <a:miter lim="800000"/>
              <a:headEnd/>
              <a:tailEnd/>
            </a:ln>
            <a:effectLst>
              <a:outerShdw dist="45791" dir="3378596" algn="ctr" rotWithShape="0">
                <a:srgbClr val="808080"/>
              </a:outerShdw>
            </a:effectLst>
          </p:spPr>
          <p:txBody>
            <a:bodyPr>
              <a:spAutoFit/>
            </a:bodyPr>
            <a:lstStyle/>
            <a:p>
              <a:pPr algn="ctr"/>
              <a:r>
                <a:rPr lang="id-ID" sz="1200" b="1">
                  <a:solidFill>
                    <a:schemeClr val="bg1"/>
                  </a:solidFill>
                </a:rPr>
                <a:t>DITJEN DIKTI</a:t>
              </a:r>
              <a:endParaRPr lang="en-US" sz="1200" b="1">
                <a:solidFill>
                  <a:schemeClr val="bg1"/>
                </a:solidFill>
              </a:endParaRPr>
            </a:p>
          </p:txBody>
        </p:sp>
      </p:grpSp>
      <p:grpSp>
        <p:nvGrpSpPr>
          <p:cNvPr id="7205" name="Group 12"/>
          <p:cNvGrpSpPr>
            <a:grpSpLocks/>
          </p:cNvGrpSpPr>
          <p:nvPr/>
        </p:nvGrpSpPr>
        <p:grpSpPr bwMode="auto">
          <a:xfrm>
            <a:off x="4572000" y="1981200"/>
            <a:ext cx="1858963" cy="609600"/>
            <a:chOff x="1524000" y="1905000"/>
            <a:chExt cx="1905000" cy="914399"/>
          </a:xfrm>
        </p:grpSpPr>
        <p:sp>
          <p:nvSpPr>
            <p:cNvPr id="8" name="Rectangle 20"/>
            <p:cNvSpPr/>
            <p:nvPr/>
          </p:nvSpPr>
          <p:spPr>
            <a:xfrm>
              <a:off x="1524000" y="1905000"/>
              <a:ext cx="1905000" cy="914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207" name="TextBox 21"/>
            <p:cNvSpPr txBox="1">
              <a:spLocks noChangeArrowheads="1"/>
            </p:cNvSpPr>
            <p:nvPr/>
          </p:nvSpPr>
          <p:spPr bwMode="auto">
            <a:xfrm>
              <a:off x="1771276" y="2035969"/>
              <a:ext cx="1421836" cy="6857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 sz="1200" b="1"/>
                <a:t>UNIV/POLTEK /KOPERTIS</a:t>
              </a:r>
              <a:endParaRPr lang="en-US" sz="1200" b="1"/>
            </a:p>
          </p:txBody>
        </p:sp>
      </p:grpSp>
      <p:sp>
        <p:nvSpPr>
          <p:cNvPr id="7211" name="Text Box 43"/>
          <p:cNvSpPr txBox="1">
            <a:spLocks noChangeArrowheads="1"/>
          </p:cNvSpPr>
          <p:nvPr/>
        </p:nvSpPr>
        <p:spPr bwMode="auto">
          <a:xfrm rot="1598706">
            <a:off x="3695700" y="1604963"/>
            <a:ext cx="685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200" b="1"/>
              <a:t>BAST</a:t>
            </a:r>
            <a:endParaRPr lang="en-GB" sz="1200" b="1"/>
          </a:p>
        </p:txBody>
      </p:sp>
      <p:grpSp>
        <p:nvGrpSpPr>
          <p:cNvPr id="7212" name="Group 21"/>
          <p:cNvGrpSpPr>
            <a:grpSpLocks/>
          </p:cNvGrpSpPr>
          <p:nvPr/>
        </p:nvGrpSpPr>
        <p:grpSpPr bwMode="auto">
          <a:xfrm>
            <a:off x="7543800" y="2743200"/>
            <a:ext cx="1371600" cy="685800"/>
            <a:chOff x="6172200" y="304800"/>
            <a:chExt cx="1752600" cy="1066800"/>
          </a:xfrm>
        </p:grpSpPr>
        <p:sp>
          <p:nvSpPr>
            <p:cNvPr id="17" name="Rectangle 16"/>
            <p:cNvSpPr/>
            <p:nvPr/>
          </p:nvSpPr>
          <p:spPr>
            <a:xfrm>
              <a:off x="6172200" y="304800"/>
              <a:ext cx="1752600" cy="1066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214" name="TextBox 17"/>
            <p:cNvSpPr txBox="1">
              <a:spLocks noChangeArrowheads="1"/>
            </p:cNvSpPr>
            <p:nvPr/>
          </p:nvSpPr>
          <p:spPr bwMode="auto">
            <a:xfrm>
              <a:off x="6299124" y="620889"/>
              <a:ext cx="1509184" cy="711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1200" b="1"/>
                <a:t>LAPORAN ASET TETAP</a:t>
              </a:r>
            </a:p>
          </p:txBody>
        </p:sp>
      </p:grpSp>
      <p:grpSp>
        <p:nvGrpSpPr>
          <p:cNvPr id="7215" name="Group 12"/>
          <p:cNvGrpSpPr>
            <a:grpSpLocks/>
          </p:cNvGrpSpPr>
          <p:nvPr/>
        </p:nvGrpSpPr>
        <p:grpSpPr bwMode="auto">
          <a:xfrm>
            <a:off x="7848600" y="1143000"/>
            <a:ext cx="990600" cy="685800"/>
            <a:chOff x="1524000" y="1905000"/>
            <a:chExt cx="1905000" cy="914399"/>
          </a:xfrm>
        </p:grpSpPr>
        <p:sp>
          <p:nvSpPr>
            <p:cNvPr id="2" name="Rectangle 20"/>
            <p:cNvSpPr/>
            <p:nvPr/>
          </p:nvSpPr>
          <p:spPr>
            <a:xfrm>
              <a:off x="1524000" y="1905000"/>
              <a:ext cx="1905000" cy="91439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200"/>
            </a:p>
          </p:txBody>
        </p:sp>
        <p:sp>
          <p:nvSpPr>
            <p:cNvPr id="7217" name="TextBox 21"/>
            <p:cNvSpPr txBox="1">
              <a:spLocks noChangeArrowheads="1"/>
            </p:cNvSpPr>
            <p:nvPr/>
          </p:nvSpPr>
          <p:spPr bwMode="auto">
            <a:xfrm>
              <a:off x="1771463" y="2036233"/>
              <a:ext cx="1421747" cy="366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id-ID" sz="1200" b="1"/>
                <a:t>PTS</a:t>
              </a:r>
              <a:endParaRPr lang="en-US" sz="1200" b="1"/>
            </a:p>
          </p:txBody>
        </p:sp>
      </p:grpSp>
      <p:sp>
        <p:nvSpPr>
          <p:cNvPr id="7218" name="Text Box 50"/>
          <p:cNvSpPr txBox="1">
            <a:spLocks noChangeArrowheads="1"/>
          </p:cNvSpPr>
          <p:nvPr/>
        </p:nvSpPr>
        <p:spPr bwMode="auto">
          <a:xfrm>
            <a:off x="4343400" y="1219200"/>
            <a:ext cx="25146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id-ID" sz="1200" b="1"/>
              <a:t>BAST/KEMKEU</a:t>
            </a:r>
            <a:endParaRPr lang="en-GB" sz="1200" b="1"/>
          </a:p>
        </p:txBody>
      </p:sp>
      <p:sp>
        <p:nvSpPr>
          <p:cNvPr id="9" name="Down Arrow 13"/>
          <p:cNvSpPr/>
          <p:nvPr/>
        </p:nvSpPr>
        <p:spPr>
          <a:xfrm>
            <a:off x="8001000" y="1962150"/>
            <a:ext cx="628650" cy="628650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3045</TotalTime>
  <Words>1044</Words>
  <Application>Microsoft Office PowerPoint</Application>
  <PresentationFormat>On-screen Show (4:3)</PresentationFormat>
  <Paragraphs>271</Paragraphs>
  <Slides>31</Slides>
  <Notes>31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Links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4" baseType="lpstr">
      <vt:lpstr>Arial</vt:lpstr>
      <vt:lpstr>Century Gothic</vt:lpstr>
      <vt:lpstr>Constantia</vt:lpstr>
      <vt:lpstr>Tahoma</vt:lpstr>
      <vt:lpstr>Calibri</vt:lpstr>
      <vt:lpstr>Times New Roman</vt:lpstr>
      <vt:lpstr>Book Antiqua</vt:lpstr>
      <vt:lpstr>Wingdings</vt:lpstr>
      <vt:lpstr>Impact</vt:lpstr>
      <vt:lpstr>Verdana</vt:lpstr>
      <vt:lpstr>Freestyle Script</vt:lpstr>
      <vt:lpstr>Default Design</vt:lpstr>
      <vt:lpstr>C:\Users\Djoko Luknanto\Desktop\MATERI BMN 2010\LPSE.pdf</vt:lpstr>
      <vt:lpstr>Slide 1</vt:lpstr>
      <vt:lpstr>DASAR HUKUM PENGELOLAAN BMN</vt:lpstr>
      <vt:lpstr>Slide 3</vt:lpstr>
      <vt:lpstr>MANAJEMEN PENGELOLAAN BMN  (UU No. 1 Tahun 2004  jo. PP No. 6 Tahun 2006)</vt:lpstr>
      <vt:lpstr>Slide 5</vt:lpstr>
      <vt:lpstr>KOMPONEN-KOMPONEN LAPORAN KEUANGAN (PP Nomor 24/2005 – PSAP No1 ttg Penyajian LK </vt:lpstr>
      <vt:lpstr>Slide 7</vt:lpstr>
      <vt:lpstr>Slide 8</vt:lpstr>
      <vt:lpstr>Slide 9</vt:lpstr>
      <vt:lpstr>Slide 10</vt:lpstr>
      <vt:lpstr>Slide 11</vt:lpstr>
      <vt:lpstr>Slide 12</vt:lpstr>
      <vt:lpstr>PENGAKUAN ASET TETAP</vt:lpstr>
      <vt:lpstr>Slide 14</vt:lpstr>
      <vt:lpstr>PENGUKURAN ASET TETAP</vt:lpstr>
      <vt:lpstr>PENGUNGKAPAN ASET TETAP</vt:lpstr>
      <vt:lpstr>Slide 17</vt:lpstr>
      <vt:lpstr>Identifikasi Resiko</vt:lpstr>
      <vt:lpstr>Pentingnya BAST</vt:lpstr>
      <vt:lpstr>RUANG LINGKUP PENATAUSAHAAN BMN</vt:lpstr>
      <vt:lpstr>PEMBUKUAN BMN</vt:lpstr>
      <vt:lpstr>Transaksi dan Dokumen Sumber</vt:lpstr>
      <vt:lpstr>KELUARAN PEMBUKUAN</vt:lpstr>
      <vt:lpstr>INVENTARISASI</vt:lpstr>
      <vt:lpstr>Slide 25</vt:lpstr>
      <vt:lpstr>PELAKSANAAN INVENTARISASI</vt:lpstr>
      <vt:lpstr>Prosedur Inventarisasi</vt:lpstr>
      <vt:lpstr>Slide 28</vt:lpstr>
      <vt:lpstr>PELAPORAN</vt:lpstr>
      <vt:lpstr>Slide 30</vt:lpstr>
      <vt:lpstr>Slide 31</vt:lpstr>
    </vt:vector>
  </TitlesOfParts>
  <Company>ICES TECHOLOGY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Muh.I.Kuncoro, MBA.</dc:creator>
  <cp:lastModifiedBy>Djoko Luknanto</cp:lastModifiedBy>
  <cp:revision>113</cp:revision>
  <dcterms:created xsi:type="dcterms:W3CDTF">2004-04-26T11:20:37Z</dcterms:created>
  <dcterms:modified xsi:type="dcterms:W3CDTF">2010-08-19T09:19:07Z</dcterms:modified>
</cp:coreProperties>
</file>