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4" r:id="rId8"/>
    <p:sldId id="262" r:id="rId9"/>
    <p:sldId id="263" r:id="rId10"/>
    <p:sldId id="264" r:id="rId11"/>
    <p:sldId id="265" r:id="rId12"/>
    <p:sldId id="267" r:id="rId13"/>
    <p:sldId id="268" r:id="rId14"/>
    <p:sldId id="278" r:id="rId15"/>
    <p:sldId id="279" r:id="rId16"/>
    <p:sldId id="281" r:id="rId17"/>
    <p:sldId id="269" r:id="rId18"/>
    <p:sldId id="270" r:id="rId19"/>
    <p:sldId id="271" r:id="rId20"/>
    <p:sldId id="272" r:id="rId21"/>
    <p:sldId id="273" r:id="rId22"/>
    <p:sldId id="274" r:id="rId23"/>
    <p:sldId id="266" r:id="rId24"/>
    <p:sldId id="275" r:id="rId25"/>
    <p:sldId id="276" r:id="rId26"/>
    <p:sldId id="277" r:id="rId27"/>
    <p:sldId id="280" r:id="rId28"/>
    <p:sldId id="282" r:id="rId29"/>
    <p:sldId id="283" r:id="rId30"/>
    <p:sldId id="285" r:id="rId31"/>
    <p:sldId id="286" r:id="rId32"/>
    <p:sldId id="287" r:id="rId33"/>
    <p:sldId id="288" r:id="rId34"/>
    <p:sldId id="289" r:id="rId35"/>
    <p:sldId id="290" r:id="rId36"/>
    <p:sldId id="291" r:id="rId37"/>
    <p:sldId id="294" r:id="rId38"/>
    <p:sldId id="293" r:id="rId39"/>
    <p:sldId id="295" r:id="rId40"/>
    <p:sldId id="296" r:id="rId41"/>
    <p:sldId id="297" r:id="rId42"/>
    <p:sldId id="298" r:id="rId4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a:srgbClr val="CEB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8" autoAdjust="0"/>
    <p:restoredTop sz="94660"/>
  </p:normalViewPr>
  <p:slideViewPr>
    <p:cSldViewPr>
      <p:cViewPr varScale="1">
        <p:scale>
          <a:sx n="65" d="100"/>
          <a:sy n="65" d="100"/>
        </p:scale>
        <p:origin x="-41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94D08-FE48-4FB8-BD6C-BF7F8412D99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d-ID"/>
        </a:p>
      </dgm:t>
    </dgm:pt>
    <dgm:pt modelId="{AEBF9CD8-E8BE-4544-A5E7-C99C55773834}">
      <dgm:prSet phldrT="[Text]" custT="1"/>
      <dgm:spPr>
        <a:ln>
          <a:solidFill>
            <a:schemeClr val="tx1"/>
          </a:solidFill>
        </a:ln>
      </dgm:spPr>
      <dgm:t>
        <a:bodyPr/>
        <a:lstStyle/>
        <a:p>
          <a:r>
            <a:rPr lang="id-ID" sz="1100" b="1" dirty="0"/>
            <a:t>SURAT</a:t>
          </a:r>
        </a:p>
      </dgm:t>
    </dgm:pt>
    <dgm:pt modelId="{93989371-246E-47BE-960E-02271465C058}" type="parTrans" cxnId="{5D7A618A-AE00-46CB-B048-291D9F76027B}">
      <dgm:prSet/>
      <dgm:spPr/>
      <dgm:t>
        <a:bodyPr/>
        <a:lstStyle/>
        <a:p>
          <a:endParaRPr lang="id-ID"/>
        </a:p>
      </dgm:t>
    </dgm:pt>
    <dgm:pt modelId="{6B6DCFC4-D27F-4EB2-AB7A-98C68D8324A9}" type="sibTrans" cxnId="{5D7A618A-AE00-46CB-B048-291D9F76027B}">
      <dgm:prSet/>
      <dgm:spPr/>
      <dgm:t>
        <a:bodyPr/>
        <a:lstStyle/>
        <a:p>
          <a:endParaRPr lang="id-ID"/>
        </a:p>
      </dgm:t>
    </dgm:pt>
    <dgm:pt modelId="{5C951DD6-AFF3-485A-9F22-3F47D24A795E}">
      <dgm:prSet phldrT="[Text]" custT="1"/>
      <dgm:spPr>
        <a:ln>
          <a:solidFill>
            <a:schemeClr val="tx1"/>
          </a:solidFill>
        </a:ln>
      </dgm:spPr>
      <dgm:t>
        <a:bodyPr/>
        <a:lstStyle/>
        <a:p>
          <a:r>
            <a:rPr lang="id-ID" sz="1100" b="1" dirty="0"/>
            <a:t>SURAT DI BAWAH TANGAN</a:t>
          </a:r>
        </a:p>
      </dgm:t>
    </dgm:pt>
    <dgm:pt modelId="{BE7BFF16-5669-4440-9B3E-53520E1AF787}" type="parTrans" cxnId="{F854B033-299C-4E84-97F5-B9C5178E91F1}">
      <dgm:prSet/>
      <dgm:spPr>
        <a:ln>
          <a:solidFill>
            <a:schemeClr val="tx1"/>
          </a:solidFill>
        </a:ln>
      </dgm:spPr>
      <dgm:t>
        <a:bodyPr/>
        <a:lstStyle/>
        <a:p>
          <a:endParaRPr lang="id-ID"/>
        </a:p>
      </dgm:t>
    </dgm:pt>
    <dgm:pt modelId="{01B81C37-EA79-42CE-8BD2-0C20DF578CBA}" type="sibTrans" cxnId="{F854B033-299C-4E84-97F5-B9C5178E91F1}">
      <dgm:prSet/>
      <dgm:spPr/>
      <dgm:t>
        <a:bodyPr/>
        <a:lstStyle/>
        <a:p>
          <a:endParaRPr lang="id-ID"/>
        </a:p>
      </dgm:t>
    </dgm:pt>
    <dgm:pt modelId="{DF26BCD9-F2C9-4F81-9050-BC6CB4876BEB}">
      <dgm:prSet phldrT="[Text]" custT="1"/>
      <dgm:spPr>
        <a:ln>
          <a:solidFill>
            <a:schemeClr val="tx1"/>
          </a:solidFill>
        </a:ln>
      </dgm:spPr>
      <dgm:t>
        <a:bodyPr/>
        <a:lstStyle/>
        <a:p>
          <a:r>
            <a:rPr lang="id-ID" sz="1100" b="1" dirty="0"/>
            <a:t>SURAT BIASA</a:t>
          </a:r>
        </a:p>
      </dgm:t>
    </dgm:pt>
    <dgm:pt modelId="{4D07E5AF-AEE2-48F7-BE6A-6A7CABB36C8A}" type="parTrans" cxnId="{F67D8CDD-8D8C-490A-9822-E328275D96D9}">
      <dgm:prSet/>
      <dgm:spPr>
        <a:ln>
          <a:solidFill>
            <a:schemeClr val="tx1"/>
          </a:solidFill>
        </a:ln>
      </dgm:spPr>
      <dgm:t>
        <a:bodyPr/>
        <a:lstStyle/>
        <a:p>
          <a:endParaRPr lang="id-ID"/>
        </a:p>
      </dgm:t>
    </dgm:pt>
    <dgm:pt modelId="{B354507A-8F33-4860-BEE9-C19C0261B911}" type="sibTrans" cxnId="{F67D8CDD-8D8C-490A-9822-E328275D96D9}">
      <dgm:prSet/>
      <dgm:spPr/>
      <dgm:t>
        <a:bodyPr/>
        <a:lstStyle/>
        <a:p>
          <a:endParaRPr lang="id-ID"/>
        </a:p>
      </dgm:t>
    </dgm:pt>
    <dgm:pt modelId="{872F8E46-7F77-40A7-8CDF-64821F0B6F31}">
      <dgm:prSet phldrT="[Text]" custT="1"/>
      <dgm:spPr>
        <a:ln>
          <a:solidFill>
            <a:schemeClr val="tx1"/>
          </a:solidFill>
        </a:ln>
      </dgm:spPr>
      <dgm:t>
        <a:bodyPr/>
        <a:lstStyle/>
        <a:p>
          <a:r>
            <a:rPr lang="id-ID" sz="1100" b="1" dirty="0"/>
            <a:t>AKTA DI BAWAH TANGAN</a:t>
          </a:r>
        </a:p>
      </dgm:t>
    </dgm:pt>
    <dgm:pt modelId="{4C15B69E-85B0-4273-8B4A-97C96201C3E5}" type="parTrans" cxnId="{A4D0EC1A-B82E-472C-8BFE-EC99CDBF5631}">
      <dgm:prSet/>
      <dgm:spPr>
        <a:ln>
          <a:solidFill>
            <a:schemeClr val="tx1"/>
          </a:solidFill>
        </a:ln>
      </dgm:spPr>
      <dgm:t>
        <a:bodyPr/>
        <a:lstStyle/>
        <a:p>
          <a:endParaRPr lang="id-ID"/>
        </a:p>
      </dgm:t>
    </dgm:pt>
    <dgm:pt modelId="{6DB5C1CF-A668-44C9-9C0A-B555C73E683D}" type="sibTrans" cxnId="{A4D0EC1A-B82E-472C-8BFE-EC99CDBF5631}">
      <dgm:prSet/>
      <dgm:spPr/>
      <dgm:t>
        <a:bodyPr/>
        <a:lstStyle/>
        <a:p>
          <a:endParaRPr lang="id-ID"/>
        </a:p>
      </dgm:t>
    </dgm:pt>
    <dgm:pt modelId="{E761BBC7-0EAD-4435-8DCB-102BD1C31B7F}">
      <dgm:prSet phldrT="[Text]" custT="1"/>
      <dgm:spPr>
        <a:ln>
          <a:solidFill>
            <a:schemeClr val="tx1"/>
          </a:solidFill>
        </a:ln>
      </dgm:spPr>
      <dgm:t>
        <a:bodyPr/>
        <a:lstStyle/>
        <a:p>
          <a:r>
            <a:rPr lang="id-ID" sz="1100" b="1" dirty="0"/>
            <a:t>SURAT AUTENTIK</a:t>
          </a:r>
        </a:p>
      </dgm:t>
    </dgm:pt>
    <dgm:pt modelId="{D1486654-0DEC-4AB2-8D5F-57C21E98DBF8}" type="parTrans" cxnId="{23D499CE-D64B-4A1C-97EF-69AC6D79675D}">
      <dgm:prSet/>
      <dgm:spPr>
        <a:ln>
          <a:solidFill>
            <a:schemeClr val="tx1"/>
          </a:solidFill>
        </a:ln>
      </dgm:spPr>
      <dgm:t>
        <a:bodyPr/>
        <a:lstStyle/>
        <a:p>
          <a:endParaRPr lang="id-ID"/>
        </a:p>
      </dgm:t>
    </dgm:pt>
    <dgm:pt modelId="{5B12A223-5EE2-4C3D-8D06-647EDC7C4A1A}" type="sibTrans" cxnId="{23D499CE-D64B-4A1C-97EF-69AC6D79675D}">
      <dgm:prSet/>
      <dgm:spPr/>
      <dgm:t>
        <a:bodyPr/>
        <a:lstStyle/>
        <a:p>
          <a:endParaRPr lang="id-ID"/>
        </a:p>
      </dgm:t>
    </dgm:pt>
    <dgm:pt modelId="{53C55973-2DEA-410B-B997-3FDF4B51DC66}">
      <dgm:prSet phldrT="[Text]" custT="1"/>
      <dgm:spPr>
        <a:ln>
          <a:solidFill>
            <a:schemeClr val="tx1"/>
          </a:solidFill>
        </a:ln>
      </dgm:spPr>
      <dgm:t>
        <a:bodyPr/>
        <a:lstStyle/>
        <a:p>
          <a:r>
            <a:rPr lang="id-ID" sz="1100" b="1" dirty="0"/>
            <a:t>AKTA AUTENTIK</a:t>
          </a:r>
        </a:p>
      </dgm:t>
    </dgm:pt>
    <dgm:pt modelId="{12FC19A9-2DF9-4ADF-8403-26A31F15E339}" type="parTrans" cxnId="{BB8F5180-59C2-43C3-9303-2720521402A2}">
      <dgm:prSet/>
      <dgm:spPr>
        <a:ln>
          <a:solidFill>
            <a:schemeClr val="tx1"/>
          </a:solidFill>
        </a:ln>
      </dgm:spPr>
      <dgm:t>
        <a:bodyPr/>
        <a:lstStyle/>
        <a:p>
          <a:endParaRPr lang="id-ID"/>
        </a:p>
      </dgm:t>
    </dgm:pt>
    <dgm:pt modelId="{409646C0-25C8-4490-B90C-6F508C547078}" type="sibTrans" cxnId="{BB8F5180-59C2-43C3-9303-2720521402A2}">
      <dgm:prSet/>
      <dgm:spPr/>
      <dgm:t>
        <a:bodyPr/>
        <a:lstStyle/>
        <a:p>
          <a:endParaRPr lang="id-ID"/>
        </a:p>
      </dgm:t>
    </dgm:pt>
    <dgm:pt modelId="{AEEB7DB8-FF4E-4FC2-9410-C56B08E140B8}">
      <dgm:prSet custT="1"/>
      <dgm:spPr>
        <a:ln>
          <a:solidFill>
            <a:schemeClr val="tx1"/>
          </a:solidFill>
        </a:ln>
      </dgm:spPr>
      <dgm:t>
        <a:bodyPr/>
        <a:lstStyle/>
        <a:p>
          <a:r>
            <a:rPr lang="id-ID" sz="1100" b="1" dirty="0"/>
            <a:t>SURAT DINAS</a:t>
          </a:r>
        </a:p>
      </dgm:t>
    </dgm:pt>
    <dgm:pt modelId="{756D63BA-670A-41FE-9703-F630CF8DBF55}" type="parTrans" cxnId="{F54EDE10-ACCA-47BE-8FAA-06F9F27A1708}">
      <dgm:prSet/>
      <dgm:spPr>
        <a:ln>
          <a:solidFill>
            <a:schemeClr val="tx1"/>
          </a:solidFill>
        </a:ln>
      </dgm:spPr>
      <dgm:t>
        <a:bodyPr/>
        <a:lstStyle/>
        <a:p>
          <a:endParaRPr lang="id-ID"/>
        </a:p>
      </dgm:t>
    </dgm:pt>
    <dgm:pt modelId="{09729A2E-EEBD-4363-ACCD-65A5ECFDC103}" type="sibTrans" cxnId="{F54EDE10-ACCA-47BE-8FAA-06F9F27A1708}">
      <dgm:prSet/>
      <dgm:spPr/>
      <dgm:t>
        <a:bodyPr/>
        <a:lstStyle/>
        <a:p>
          <a:endParaRPr lang="id-ID"/>
        </a:p>
      </dgm:t>
    </dgm:pt>
    <dgm:pt modelId="{14FCBF8F-9EE6-421E-9F55-85D8B8D817D6}">
      <dgm:prSet custT="1"/>
      <dgm:spPr>
        <a:ln>
          <a:solidFill>
            <a:schemeClr val="tx1"/>
          </a:solidFill>
        </a:ln>
      </dgm:spPr>
      <dgm:t>
        <a:bodyPr/>
        <a:lstStyle/>
        <a:p>
          <a:r>
            <a:rPr lang="id-ID" sz="1100" b="1" dirty="0"/>
            <a:t>AKTA AUTENTIK MENURUT HUKUM </a:t>
          </a:r>
          <a:r>
            <a:rPr lang="id-ID" sz="1100" b="1" dirty="0" smtClean="0"/>
            <a:t>PUBLIK</a:t>
          </a:r>
          <a:endParaRPr lang="id-ID" sz="1100" b="1" dirty="0"/>
        </a:p>
      </dgm:t>
    </dgm:pt>
    <dgm:pt modelId="{018E2D6E-E080-4FE6-8188-90ECC0E30205}" type="parTrans" cxnId="{A2DDD492-879E-4C25-ACA9-45A75AD38833}">
      <dgm:prSet/>
      <dgm:spPr>
        <a:ln>
          <a:solidFill>
            <a:schemeClr val="tx1"/>
          </a:solidFill>
        </a:ln>
      </dgm:spPr>
      <dgm:t>
        <a:bodyPr/>
        <a:lstStyle/>
        <a:p>
          <a:endParaRPr lang="id-ID"/>
        </a:p>
      </dgm:t>
    </dgm:pt>
    <dgm:pt modelId="{1917D784-B26B-4628-998C-DFF6367B64E6}" type="sibTrans" cxnId="{A2DDD492-879E-4C25-ACA9-45A75AD38833}">
      <dgm:prSet/>
      <dgm:spPr/>
      <dgm:t>
        <a:bodyPr/>
        <a:lstStyle/>
        <a:p>
          <a:endParaRPr lang="id-ID"/>
        </a:p>
      </dgm:t>
    </dgm:pt>
    <dgm:pt modelId="{9AF40344-3F4B-4C64-B0B5-FD0B9F978DA5}">
      <dgm:prSet custT="1"/>
      <dgm:spPr>
        <a:ln>
          <a:solidFill>
            <a:schemeClr val="tx1"/>
          </a:solidFill>
        </a:ln>
      </dgm:spPr>
      <dgm:t>
        <a:bodyPr/>
        <a:lstStyle/>
        <a:p>
          <a:r>
            <a:rPr lang="id-ID" sz="1100" b="1" dirty="0"/>
            <a:t>AKTA AUTENTIK MENURUT HUKUM PERDATA</a:t>
          </a:r>
        </a:p>
      </dgm:t>
    </dgm:pt>
    <dgm:pt modelId="{7DAB1CD5-B2A0-4A49-A6DC-B7BE007654C4}" type="parTrans" cxnId="{47C5C338-4567-4B4E-8E95-C2D81984BCAB}">
      <dgm:prSet/>
      <dgm:spPr>
        <a:ln>
          <a:solidFill>
            <a:schemeClr val="tx1"/>
          </a:solidFill>
        </a:ln>
      </dgm:spPr>
      <dgm:t>
        <a:bodyPr/>
        <a:lstStyle/>
        <a:p>
          <a:endParaRPr lang="id-ID"/>
        </a:p>
      </dgm:t>
    </dgm:pt>
    <dgm:pt modelId="{E9309CCF-1AB9-4EAB-8B11-56579DFB44FE}" type="sibTrans" cxnId="{47C5C338-4567-4B4E-8E95-C2D81984BCAB}">
      <dgm:prSet/>
      <dgm:spPr/>
      <dgm:t>
        <a:bodyPr/>
        <a:lstStyle/>
        <a:p>
          <a:endParaRPr lang="id-ID"/>
        </a:p>
      </dgm:t>
    </dgm:pt>
    <dgm:pt modelId="{20B9CE0B-852C-407A-B96E-2A6EAEFF43E0}" type="pres">
      <dgm:prSet presAssocID="{09F94D08-FE48-4FB8-BD6C-BF7F8412D998}" presName="hierChild1" presStyleCnt="0">
        <dgm:presLayoutVars>
          <dgm:chPref val="1"/>
          <dgm:dir/>
          <dgm:animOne val="branch"/>
          <dgm:animLvl val="lvl"/>
          <dgm:resizeHandles/>
        </dgm:presLayoutVars>
      </dgm:prSet>
      <dgm:spPr/>
      <dgm:t>
        <a:bodyPr/>
        <a:lstStyle/>
        <a:p>
          <a:endParaRPr lang="id-ID"/>
        </a:p>
      </dgm:t>
    </dgm:pt>
    <dgm:pt modelId="{03C5B401-FC0B-4690-B41C-8E6C057A8B6D}" type="pres">
      <dgm:prSet presAssocID="{AEBF9CD8-E8BE-4544-A5E7-C99C55773834}" presName="hierRoot1" presStyleCnt="0"/>
      <dgm:spPr/>
    </dgm:pt>
    <dgm:pt modelId="{14E1AF31-9BF7-4D57-B155-11DA769663DA}" type="pres">
      <dgm:prSet presAssocID="{AEBF9CD8-E8BE-4544-A5E7-C99C55773834}" presName="composite" presStyleCnt="0"/>
      <dgm:spPr/>
    </dgm:pt>
    <dgm:pt modelId="{83E27FE8-5270-4280-8991-36D63380FADD}" type="pres">
      <dgm:prSet presAssocID="{AEBF9CD8-E8BE-4544-A5E7-C99C55773834}" presName="background" presStyleLbl="node0" presStyleIdx="0" presStyleCnt="1"/>
      <dgm:spPr/>
    </dgm:pt>
    <dgm:pt modelId="{F76390BE-1E0D-4385-9BA0-598050CB6D61}" type="pres">
      <dgm:prSet presAssocID="{AEBF9CD8-E8BE-4544-A5E7-C99C55773834}" presName="text" presStyleLbl="fgAcc0" presStyleIdx="0" presStyleCnt="1" custScaleY="54745" custLinFactNeighborX="-4150" custLinFactNeighborY="-79653">
        <dgm:presLayoutVars>
          <dgm:chPref val="3"/>
        </dgm:presLayoutVars>
      </dgm:prSet>
      <dgm:spPr/>
      <dgm:t>
        <a:bodyPr/>
        <a:lstStyle/>
        <a:p>
          <a:endParaRPr lang="id-ID"/>
        </a:p>
      </dgm:t>
    </dgm:pt>
    <dgm:pt modelId="{3431F6FC-2528-4B12-A63C-0689C432C549}" type="pres">
      <dgm:prSet presAssocID="{AEBF9CD8-E8BE-4544-A5E7-C99C55773834}" presName="hierChild2" presStyleCnt="0"/>
      <dgm:spPr/>
    </dgm:pt>
    <dgm:pt modelId="{1FC1DD96-DEB5-4D36-9C41-D001F629BFFE}" type="pres">
      <dgm:prSet presAssocID="{BE7BFF16-5669-4440-9B3E-53520E1AF787}" presName="Name10" presStyleLbl="parChTrans1D2" presStyleIdx="0" presStyleCnt="2"/>
      <dgm:spPr/>
      <dgm:t>
        <a:bodyPr/>
        <a:lstStyle/>
        <a:p>
          <a:endParaRPr lang="id-ID"/>
        </a:p>
      </dgm:t>
    </dgm:pt>
    <dgm:pt modelId="{C6410FAE-A5E4-4EBD-8E64-F1C13C808F6F}" type="pres">
      <dgm:prSet presAssocID="{5C951DD6-AFF3-485A-9F22-3F47D24A795E}" presName="hierRoot2" presStyleCnt="0"/>
      <dgm:spPr/>
    </dgm:pt>
    <dgm:pt modelId="{D12E514A-482F-4650-A896-0B8FF312F6BB}" type="pres">
      <dgm:prSet presAssocID="{5C951DD6-AFF3-485A-9F22-3F47D24A795E}" presName="composite2" presStyleCnt="0"/>
      <dgm:spPr/>
    </dgm:pt>
    <dgm:pt modelId="{41B940C6-1ADD-410F-8A58-063E8FE505D6}" type="pres">
      <dgm:prSet presAssocID="{5C951DD6-AFF3-485A-9F22-3F47D24A795E}" presName="background2" presStyleLbl="node2" presStyleIdx="0" presStyleCnt="2"/>
      <dgm:spPr/>
    </dgm:pt>
    <dgm:pt modelId="{CC528A53-6001-41E2-93DC-D86E8B3EBB9B}" type="pres">
      <dgm:prSet presAssocID="{5C951DD6-AFF3-485A-9F22-3F47D24A795E}" presName="text2" presStyleLbl="fgAcc2" presStyleIdx="0" presStyleCnt="2" custScaleX="132411" custScaleY="52125" custLinFactNeighborX="7470" custLinFactNeighborY="-77115">
        <dgm:presLayoutVars>
          <dgm:chPref val="3"/>
        </dgm:presLayoutVars>
      </dgm:prSet>
      <dgm:spPr/>
      <dgm:t>
        <a:bodyPr/>
        <a:lstStyle/>
        <a:p>
          <a:endParaRPr lang="id-ID"/>
        </a:p>
      </dgm:t>
    </dgm:pt>
    <dgm:pt modelId="{7877DAE2-B12C-46A6-8D3A-A543A67998F4}" type="pres">
      <dgm:prSet presAssocID="{5C951DD6-AFF3-485A-9F22-3F47D24A795E}" presName="hierChild3" presStyleCnt="0"/>
      <dgm:spPr/>
    </dgm:pt>
    <dgm:pt modelId="{81924EEE-EFC8-42B5-995A-03026DE14D59}" type="pres">
      <dgm:prSet presAssocID="{4D07E5AF-AEE2-48F7-BE6A-6A7CABB36C8A}" presName="Name17" presStyleLbl="parChTrans1D3" presStyleIdx="0" presStyleCnt="4"/>
      <dgm:spPr/>
      <dgm:t>
        <a:bodyPr/>
        <a:lstStyle/>
        <a:p>
          <a:endParaRPr lang="id-ID"/>
        </a:p>
      </dgm:t>
    </dgm:pt>
    <dgm:pt modelId="{B1EBAADB-4682-48CC-BAB4-7B1E66BE043B}" type="pres">
      <dgm:prSet presAssocID="{DF26BCD9-F2C9-4F81-9050-BC6CB4876BEB}" presName="hierRoot3" presStyleCnt="0"/>
      <dgm:spPr/>
    </dgm:pt>
    <dgm:pt modelId="{CAB9657A-979A-422B-8D5F-F7D5D1F96D10}" type="pres">
      <dgm:prSet presAssocID="{DF26BCD9-F2C9-4F81-9050-BC6CB4876BEB}" presName="composite3" presStyleCnt="0"/>
      <dgm:spPr/>
    </dgm:pt>
    <dgm:pt modelId="{8A4CA688-F579-4F45-B3AC-B29709D75925}" type="pres">
      <dgm:prSet presAssocID="{DF26BCD9-F2C9-4F81-9050-BC6CB4876BEB}" presName="background3" presStyleLbl="node3" presStyleIdx="0" presStyleCnt="4"/>
      <dgm:spPr/>
    </dgm:pt>
    <dgm:pt modelId="{F96A1BFF-6604-4E2D-92D9-35D4CA6368F2}" type="pres">
      <dgm:prSet presAssocID="{DF26BCD9-F2C9-4F81-9050-BC6CB4876BEB}" presName="text3" presStyleLbl="fgAcc3" presStyleIdx="0" presStyleCnt="4" custScaleY="34794" custLinFactNeighborX="1660" custLinFactNeighborY="-67965">
        <dgm:presLayoutVars>
          <dgm:chPref val="3"/>
        </dgm:presLayoutVars>
      </dgm:prSet>
      <dgm:spPr/>
      <dgm:t>
        <a:bodyPr/>
        <a:lstStyle/>
        <a:p>
          <a:endParaRPr lang="id-ID"/>
        </a:p>
      </dgm:t>
    </dgm:pt>
    <dgm:pt modelId="{4DF0B7EF-2133-4024-9F99-03FDBF943F23}" type="pres">
      <dgm:prSet presAssocID="{DF26BCD9-F2C9-4F81-9050-BC6CB4876BEB}" presName="hierChild4" presStyleCnt="0"/>
      <dgm:spPr/>
    </dgm:pt>
    <dgm:pt modelId="{0F7A9434-73FE-4271-B0DB-F6DEB1103577}" type="pres">
      <dgm:prSet presAssocID="{4C15B69E-85B0-4273-8B4A-97C96201C3E5}" presName="Name17" presStyleLbl="parChTrans1D3" presStyleIdx="1" presStyleCnt="4"/>
      <dgm:spPr/>
      <dgm:t>
        <a:bodyPr/>
        <a:lstStyle/>
        <a:p>
          <a:endParaRPr lang="id-ID"/>
        </a:p>
      </dgm:t>
    </dgm:pt>
    <dgm:pt modelId="{EDB0FF41-D2B7-46AC-A932-D7A71DC83E01}" type="pres">
      <dgm:prSet presAssocID="{872F8E46-7F77-40A7-8CDF-64821F0B6F31}" presName="hierRoot3" presStyleCnt="0"/>
      <dgm:spPr/>
    </dgm:pt>
    <dgm:pt modelId="{DD1EF8BE-C9B9-4AB6-876E-127398020EC5}" type="pres">
      <dgm:prSet presAssocID="{872F8E46-7F77-40A7-8CDF-64821F0B6F31}" presName="composite3" presStyleCnt="0"/>
      <dgm:spPr/>
    </dgm:pt>
    <dgm:pt modelId="{86FE5047-D06B-4134-963A-3FA3B28D8531}" type="pres">
      <dgm:prSet presAssocID="{872F8E46-7F77-40A7-8CDF-64821F0B6F31}" presName="background3" presStyleLbl="node3" presStyleIdx="1" presStyleCnt="4"/>
      <dgm:spPr/>
    </dgm:pt>
    <dgm:pt modelId="{94094AA3-8140-4CDA-B4B2-72D000D364B8}" type="pres">
      <dgm:prSet presAssocID="{872F8E46-7F77-40A7-8CDF-64821F0B6F31}" presName="text3" presStyleLbl="fgAcc3" presStyleIdx="1" presStyleCnt="4" custScaleY="36800" custLinFactNeighborX="-2490" custLinFactNeighborY="-66658">
        <dgm:presLayoutVars>
          <dgm:chPref val="3"/>
        </dgm:presLayoutVars>
      </dgm:prSet>
      <dgm:spPr/>
      <dgm:t>
        <a:bodyPr/>
        <a:lstStyle/>
        <a:p>
          <a:endParaRPr lang="id-ID"/>
        </a:p>
      </dgm:t>
    </dgm:pt>
    <dgm:pt modelId="{0987D6EA-2580-400A-A6A5-031168D32471}" type="pres">
      <dgm:prSet presAssocID="{872F8E46-7F77-40A7-8CDF-64821F0B6F31}" presName="hierChild4" presStyleCnt="0"/>
      <dgm:spPr/>
    </dgm:pt>
    <dgm:pt modelId="{A97879C6-B02E-4653-B2D8-FB132A91043C}" type="pres">
      <dgm:prSet presAssocID="{D1486654-0DEC-4AB2-8D5F-57C21E98DBF8}" presName="Name10" presStyleLbl="parChTrans1D2" presStyleIdx="1" presStyleCnt="2"/>
      <dgm:spPr/>
      <dgm:t>
        <a:bodyPr/>
        <a:lstStyle/>
        <a:p>
          <a:endParaRPr lang="id-ID"/>
        </a:p>
      </dgm:t>
    </dgm:pt>
    <dgm:pt modelId="{298794BD-6AB1-499F-B019-184A4209C301}" type="pres">
      <dgm:prSet presAssocID="{E761BBC7-0EAD-4435-8DCB-102BD1C31B7F}" presName="hierRoot2" presStyleCnt="0"/>
      <dgm:spPr/>
    </dgm:pt>
    <dgm:pt modelId="{1E01E17D-F54A-43A2-8B11-D0577963DFB6}" type="pres">
      <dgm:prSet presAssocID="{E761BBC7-0EAD-4435-8DCB-102BD1C31B7F}" presName="composite2" presStyleCnt="0"/>
      <dgm:spPr/>
    </dgm:pt>
    <dgm:pt modelId="{742FE1F4-331C-4299-8FFC-052FCCC43EE7}" type="pres">
      <dgm:prSet presAssocID="{E761BBC7-0EAD-4435-8DCB-102BD1C31B7F}" presName="background2" presStyleLbl="node2" presStyleIdx="1" presStyleCnt="2"/>
      <dgm:spPr/>
    </dgm:pt>
    <dgm:pt modelId="{DD8E3FBF-749F-4B61-BD20-5689EB9650E1}" type="pres">
      <dgm:prSet presAssocID="{E761BBC7-0EAD-4435-8DCB-102BD1C31B7F}" presName="text2" presStyleLbl="fgAcc2" presStyleIdx="1" presStyleCnt="2" custScaleX="121883" custScaleY="50040" custLinFactNeighborX="-4980" custLinFactNeighborY="-77115">
        <dgm:presLayoutVars>
          <dgm:chPref val="3"/>
        </dgm:presLayoutVars>
      </dgm:prSet>
      <dgm:spPr/>
      <dgm:t>
        <a:bodyPr/>
        <a:lstStyle/>
        <a:p>
          <a:endParaRPr lang="id-ID"/>
        </a:p>
      </dgm:t>
    </dgm:pt>
    <dgm:pt modelId="{52711D88-DC01-46F3-841C-24BC0D8DF3D6}" type="pres">
      <dgm:prSet presAssocID="{E761BBC7-0EAD-4435-8DCB-102BD1C31B7F}" presName="hierChild3" presStyleCnt="0"/>
      <dgm:spPr/>
    </dgm:pt>
    <dgm:pt modelId="{72891DF3-8A05-4654-B161-493E2208F487}" type="pres">
      <dgm:prSet presAssocID="{12FC19A9-2DF9-4ADF-8403-26A31F15E339}" presName="Name17" presStyleLbl="parChTrans1D3" presStyleIdx="2" presStyleCnt="4"/>
      <dgm:spPr/>
      <dgm:t>
        <a:bodyPr/>
        <a:lstStyle/>
        <a:p>
          <a:endParaRPr lang="id-ID"/>
        </a:p>
      </dgm:t>
    </dgm:pt>
    <dgm:pt modelId="{175A85B0-4B0D-466E-A38E-CD88367E56B0}" type="pres">
      <dgm:prSet presAssocID="{53C55973-2DEA-410B-B997-3FDF4B51DC66}" presName="hierRoot3" presStyleCnt="0"/>
      <dgm:spPr/>
    </dgm:pt>
    <dgm:pt modelId="{9DD0DB96-2A98-4C69-B45E-B5A210865C24}" type="pres">
      <dgm:prSet presAssocID="{53C55973-2DEA-410B-B997-3FDF4B51DC66}" presName="composite3" presStyleCnt="0"/>
      <dgm:spPr/>
    </dgm:pt>
    <dgm:pt modelId="{25E45C99-9BC8-4040-BE46-A908EC072048}" type="pres">
      <dgm:prSet presAssocID="{53C55973-2DEA-410B-B997-3FDF4B51DC66}" presName="background3" presStyleLbl="node3" presStyleIdx="2" presStyleCnt="4"/>
      <dgm:spPr/>
    </dgm:pt>
    <dgm:pt modelId="{9B0C5E9A-AEC5-46A4-B203-D2DA11750BA5}" type="pres">
      <dgm:prSet presAssocID="{53C55973-2DEA-410B-B997-3FDF4B51DC66}" presName="text3" presStyleLbl="fgAcc3" presStyleIdx="2" presStyleCnt="4" custScaleY="45783" custLinFactNeighborX="-6640" custLinFactNeighborY="-75808">
        <dgm:presLayoutVars>
          <dgm:chPref val="3"/>
        </dgm:presLayoutVars>
      </dgm:prSet>
      <dgm:spPr/>
      <dgm:t>
        <a:bodyPr/>
        <a:lstStyle/>
        <a:p>
          <a:endParaRPr lang="id-ID"/>
        </a:p>
      </dgm:t>
    </dgm:pt>
    <dgm:pt modelId="{355106FF-AD33-4BF8-B862-C24E2F2D2CDA}" type="pres">
      <dgm:prSet presAssocID="{53C55973-2DEA-410B-B997-3FDF4B51DC66}" presName="hierChild4" presStyleCnt="0"/>
      <dgm:spPr/>
    </dgm:pt>
    <dgm:pt modelId="{7528EF7D-ACF8-40F6-8A7F-D01ECCD72B11}" type="pres">
      <dgm:prSet presAssocID="{018E2D6E-E080-4FE6-8188-90ECC0E30205}" presName="Name23" presStyleLbl="parChTrans1D4" presStyleIdx="0" presStyleCnt="2"/>
      <dgm:spPr/>
      <dgm:t>
        <a:bodyPr/>
        <a:lstStyle/>
        <a:p>
          <a:endParaRPr lang="id-ID"/>
        </a:p>
      </dgm:t>
    </dgm:pt>
    <dgm:pt modelId="{60B64A8C-7944-47BC-816B-9427F269E8EA}" type="pres">
      <dgm:prSet presAssocID="{14FCBF8F-9EE6-421E-9F55-85D8B8D817D6}" presName="hierRoot4" presStyleCnt="0"/>
      <dgm:spPr/>
    </dgm:pt>
    <dgm:pt modelId="{4AF4AF39-BAE6-445E-B568-BB28E00D7102}" type="pres">
      <dgm:prSet presAssocID="{14FCBF8F-9EE6-421E-9F55-85D8B8D817D6}" presName="composite4" presStyleCnt="0"/>
      <dgm:spPr/>
    </dgm:pt>
    <dgm:pt modelId="{39F51826-91E5-4758-AA9A-99BA48552EE5}" type="pres">
      <dgm:prSet presAssocID="{14FCBF8F-9EE6-421E-9F55-85D8B8D817D6}" presName="background4" presStyleLbl="node4" presStyleIdx="0" presStyleCnt="2"/>
      <dgm:spPr/>
    </dgm:pt>
    <dgm:pt modelId="{C824E949-532A-4A45-86F6-4F42BC00A9ED}" type="pres">
      <dgm:prSet presAssocID="{14FCBF8F-9EE6-421E-9F55-85D8B8D817D6}" presName="text4" presStyleLbl="fgAcc4" presStyleIdx="0" presStyleCnt="2" custScaleY="66603" custLinFactNeighborX="830" custLinFactNeighborY="-54895">
        <dgm:presLayoutVars>
          <dgm:chPref val="3"/>
        </dgm:presLayoutVars>
      </dgm:prSet>
      <dgm:spPr/>
      <dgm:t>
        <a:bodyPr/>
        <a:lstStyle/>
        <a:p>
          <a:endParaRPr lang="id-ID"/>
        </a:p>
      </dgm:t>
    </dgm:pt>
    <dgm:pt modelId="{C3505234-EC5D-43A4-9B73-E219D2E01B40}" type="pres">
      <dgm:prSet presAssocID="{14FCBF8F-9EE6-421E-9F55-85D8B8D817D6}" presName="hierChild5" presStyleCnt="0"/>
      <dgm:spPr/>
    </dgm:pt>
    <dgm:pt modelId="{C043E457-247A-42F0-A4EB-924597AE614F}" type="pres">
      <dgm:prSet presAssocID="{7DAB1CD5-B2A0-4A49-A6DC-B7BE007654C4}" presName="Name23" presStyleLbl="parChTrans1D4" presStyleIdx="1" presStyleCnt="2"/>
      <dgm:spPr/>
      <dgm:t>
        <a:bodyPr/>
        <a:lstStyle/>
        <a:p>
          <a:endParaRPr lang="id-ID"/>
        </a:p>
      </dgm:t>
    </dgm:pt>
    <dgm:pt modelId="{B24EFDE4-FADB-419C-9AA2-6FE3E7C5BD70}" type="pres">
      <dgm:prSet presAssocID="{9AF40344-3F4B-4C64-B0B5-FD0B9F978DA5}" presName="hierRoot4" presStyleCnt="0"/>
      <dgm:spPr/>
    </dgm:pt>
    <dgm:pt modelId="{FC822D8E-0BCF-42DF-A785-E1AB85B69AA2}" type="pres">
      <dgm:prSet presAssocID="{9AF40344-3F4B-4C64-B0B5-FD0B9F978DA5}" presName="composite4" presStyleCnt="0"/>
      <dgm:spPr/>
    </dgm:pt>
    <dgm:pt modelId="{136D5EFC-5CC8-4114-BB38-0B3792E80CD0}" type="pres">
      <dgm:prSet presAssocID="{9AF40344-3F4B-4C64-B0B5-FD0B9F978DA5}" presName="background4" presStyleLbl="node4" presStyleIdx="1" presStyleCnt="2"/>
      <dgm:spPr/>
    </dgm:pt>
    <dgm:pt modelId="{BD60402D-1ABF-4B6D-A47E-2DD713E325D5}" type="pres">
      <dgm:prSet presAssocID="{9AF40344-3F4B-4C64-B0B5-FD0B9F978DA5}" presName="text4" presStyleLbl="fgAcc4" presStyleIdx="1" presStyleCnt="2" custScaleY="71831" custLinFactNeighborX="-830" custLinFactNeighborY="-54895">
        <dgm:presLayoutVars>
          <dgm:chPref val="3"/>
        </dgm:presLayoutVars>
      </dgm:prSet>
      <dgm:spPr/>
      <dgm:t>
        <a:bodyPr/>
        <a:lstStyle/>
        <a:p>
          <a:endParaRPr lang="id-ID"/>
        </a:p>
      </dgm:t>
    </dgm:pt>
    <dgm:pt modelId="{A2FEC710-8A69-4781-B48C-50E44C9B234C}" type="pres">
      <dgm:prSet presAssocID="{9AF40344-3F4B-4C64-B0B5-FD0B9F978DA5}" presName="hierChild5" presStyleCnt="0"/>
      <dgm:spPr/>
    </dgm:pt>
    <dgm:pt modelId="{FE5965B0-7B40-491E-9357-0A7AC7529DCD}" type="pres">
      <dgm:prSet presAssocID="{756D63BA-670A-41FE-9703-F630CF8DBF55}" presName="Name17" presStyleLbl="parChTrans1D3" presStyleIdx="3" presStyleCnt="4"/>
      <dgm:spPr/>
      <dgm:t>
        <a:bodyPr/>
        <a:lstStyle/>
        <a:p>
          <a:endParaRPr lang="id-ID"/>
        </a:p>
      </dgm:t>
    </dgm:pt>
    <dgm:pt modelId="{0A935DEE-E123-49B9-9A13-88AE3F3058B3}" type="pres">
      <dgm:prSet presAssocID="{AEEB7DB8-FF4E-4FC2-9410-C56B08E140B8}" presName="hierRoot3" presStyleCnt="0"/>
      <dgm:spPr/>
    </dgm:pt>
    <dgm:pt modelId="{98D114D7-9E52-4D1F-AACA-321E9FEABF23}" type="pres">
      <dgm:prSet presAssocID="{AEEB7DB8-FF4E-4FC2-9410-C56B08E140B8}" presName="composite3" presStyleCnt="0"/>
      <dgm:spPr/>
    </dgm:pt>
    <dgm:pt modelId="{6237A2B1-428E-415C-94CA-B4412DEB8273}" type="pres">
      <dgm:prSet presAssocID="{AEEB7DB8-FF4E-4FC2-9410-C56B08E140B8}" presName="background3" presStyleLbl="node3" presStyleIdx="3" presStyleCnt="4"/>
      <dgm:spPr/>
    </dgm:pt>
    <dgm:pt modelId="{25E49B78-A9C9-442B-9867-06DB5718655F}" type="pres">
      <dgm:prSet presAssocID="{AEEB7DB8-FF4E-4FC2-9410-C56B08E140B8}" presName="text3" presStyleLbl="fgAcc3" presStyleIdx="3" presStyleCnt="4" custScaleY="48397" custLinFactNeighborX="-4980" custLinFactNeighborY="-75808">
        <dgm:presLayoutVars>
          <dgm:chPref val="3"/>
        </dgm:presLayoutVars>
      </dgm:prSet>
      <dgm:spPr/>
      <dgm:t>
        <a:bodyPr/>
        <a:lstStyle/>
        <a:p>
          <a:endParaRPr lang="id-ID"/>
        </a:p>
      </dgm:t>
    </dgm:pt>
    <dgm:pt modelId="{3E5A4D5C-194B-4538-AE39-98FE3FB124AF}" type="pres">
      <dgm:prSet presAssocID="{AEEB7DB8-FF4E-4FC2-9410-C56B08E140B8}" presName="hierChild4" presStyleCnt="0"/>
      <dgm:spPr/>
    </dgm:pt>
  </dgm:ptLst>
  <dgm:cxnLst>
    <dgm:cxn modelId="{A2DDD492-879E-4C25-ACA9-45A75AD38833}" srcId="{53C55973-2DEA-410B-B997-3FDF4B51DC66}" destId="{14FCBF8F-9EE6-421E-9F55-85D8B8D817D6}" srcOrd="0" destOrd="0" parTransId="{018E2D6E-E080-4FE6-8188-90ECC0E30205}" sibTransId="{1917D784-B26B-4628-998C-DFF6367B64E6}"/>
    <dgm:cxn modelId="{4E1059B8-6BAD-4A2B-B352-2E7AB0F81356}" type="presOf" srcId="{D1486654-0DEC-4AB2-8D5F-57C21E98DBF8}" destId="{A97879C6-B02E-4653-B2D8-FB132A91043C}" srcOrd="0" destOrd="0" presId="urn:microsoft.com/office/officeart/2005/8/layout/hierarchy1"/>
    <dgm:cxn modelId="{F67D8CDD-8D8C-490A-9822-E328275D96D9}" srcId="{5C951DD6-AFF3-485A-9F22-3F47D24A795E}" destId="{DF26BCD9-F2C9-4F81-9050-BC6CB4876BEB}" srcOrd="0" destOrd="0" parTransId="{4D07E5AF-AEE2-48F7-BE6A-6A7CABB36C8A}" sibTransId="{B354507A-8F33-4860-BEE9-C19C0261B911}"/>
    <dgm:cxn modelId="{5D7A618A-AE00-46CB-B048-291D9F76027B}" srcId="{09F94D08-FE48-4FB8-BD6C-BF7F8412D998}" destId="{AEBF9CD8-E8BE-4544-A5E7-C99C55773834}" srcOrd="0" destOrd="0" parTransId="{93989371-246E-47BE-960E-02271465C058}" sibTransId="{6B6DCFC4-D27F-4EB2-AB7A-98C68D8324A9}"/>
    <dgm:cxn modelId="{36BDB929-4D48-469D-A6DB-2F29D435F3A9}" type="presOf" srcId="{E761BBC7-0EAD-4435-8DCB-102BD1C31B7F}" destId="{DD8E3FBF-749F-4B61-BD20-5689EB9650E1}" srcOrd="0" destOrd="0" presId="urn:microsoft.com/office/officeart/2005/8/layout/hierarchy1"/>
    <dgm:cxn modelId="{5471F35D-EC87-44B3-AC75-4C830D0E0303}" type="presOf" srcId="{AEEB7DB8-FF4E-4FC2-9410-C56B08E140B8}" destId="{25E49B78-A9C9-442B-9867-06DB5718655F}" srcOrd="0" destOrd="0" presId="urn:microsoft.com/office/officeart/2005/8/layout/hierarchy1"/>
    <dgm:cxn modelId="{D45769E3-8540-481E-9B75-FA79946DFC45}" type="presOf" srcId="{5C951DD6-AFF3-485A-9F22-3F47D24A795E}" destId="{CC528A53-6001-41E2-93DC-D86E8B3EBB9B}" srcOrd="0" destOrd="0" presId="urn:microsoft.com/office/officeart/2005/8/layout/hierarchy1"/>
    <dgm:cxn modelId="{FBC23794-8485-4E59-92D7-8A3DE6CEBB81}" type="presOf" srcId="{018E2D6E-E080-4FE6-8188-90ECC0E30205}" destId="{7528EF7D-ACF8-40F6-8A7F-D01ECCD72B11}" srcOrd="0" destOrd="0" presId="urn:microsoft.com/office/officeart/2005/8/layout/hierarchy1"/>
    <dgm:cxn modelId="{9E142948-8808-4F80-B539-C1D54D3FA9E2}" type="presOf" srcId="{4D07E5AF-AEE2-48F7-BE6A-6A7CABB36C8A}" destId="{81924EEE-EFC8-42B5-995A-03026DE14D59}" srcOrd="0" destOrd="0" presId="urn:microsoft.com/office/officeart/2005/8/layout/hierarchy1"/>
    <dgm:cxn modelId="{361FDF25-E80E-4515-BAAB-973DA1597119}" type="presOf" srcId="{9AF40344-3F4B-4C64-B0B5-FD0B9F978DA5}" destId="{BD60402D-1ABF-4B6D-A47E-2DD713E325D5}" srcOrd="0" destOrd="0" presId="urn:microsoft.com/office/officeart/2005/8/layout/hierarchy1"/>
    <dgm:cxn modelId="{47C5C338-4567-4B4E-8E95-C2D81984BCAB}" srcId="{53C55973-2DEA-410B-B997-3FDF4B51DC66}" destId="{9AF40344-3F4B-4C64-B0B5-FD0B9F978DA5}" srcOrd="1" destOrd="0" parTransId="{7DAB1CD5-B2A0-4A49-A6DC-B7BE007654C4}" sibTransId="{E9309CCF-1AB9-4EAB-8B11-56579DFB44FE}"/>
    <dgm:cxn modelId="{EBFF665D-5531-4EF1-B5B9-A67DE31739B2}" type="presOf" srcId="{756D63BA-670A-41FE-9703-F630CF8DBF55}" destId="{FE5965B0-7B40-491E-9357-0A7AC7529DCD}" srcOrd="0" destOrd="0" presId="urn:microsoft.com/office/officeart/2005/8/layout/hierarchy1"/>
    <dgm:cxn modelId="{BB8F5180-59C2-43C3-9303-2720521402A2}" srcId="{E761BBC7-0EAD-4435-8DCB-102BD1C31B7F}" destId="{53C55973-2DEA-410B-B997-3FDF4B51DC66}" srcOrd="0" destOrd="0" parTransId="{12FC19A9-2DF9-4ADF-8403-26A31F15E339}" sibTransId="{409646C0-25C8-4490-B90C-6F508C547078}"/>
    <dgm:cxn modelId="{A4D0EC1A-B82E-472C-8BFE-EC99CDBF5631}" srcId="{5C951DD6-AFF3-485A-9F22-3F47D24A795E}" destId="{872F8E46-7F77-40A7-8CDF-64821F0B6F31}" srcOrd="1" destOrd="0" parTransId="{4C15B69E-85B0-4273-8B4A-97C96201C3E5}" sibTransId="{6DB5C1CF-A668-44C9-9C0A-B555C73E683D}"/>
    <dgm:cxn modelId="{2C02A9CA-D03A-40CC-9737-17642A35D0C5}" type="presOf" srcId="{7DAB1CD5-B2A0-4A49-A6DC-B7BE007654C4}" destId="{C043E457-247A-42F0-A4EB-924597AE614F}" srcOrd="0" destOrd="0" presId="urn:microsoft.com/office/officeart/2005/8/layout/hierarchy1"/>
    <dgm:cxn modelId="{5184BB8B-DE4C-4AA6-86CE-8144822DE95F}" type="presOf" srcId="{09F94D08-FE48-4FB8-BD6C-BF7F8412D998}" destId="{20B9CE0B-852C-407A-B96E-2A6EAEFF43E0}" srcOrd="0" destOrd="0" presId="urn:microsoft.com/office/officeart/2005/8/layout/hierarchy1"/>
    <dgm:cxn modelId="{F54EDE10-ACCA-47BE-8FAA-06F9F27A1708}" srcId="{E761BBC7-0EAD-4435-8DCB-102BD1C31B7F}" destId="{AEEB7DB8-FF4E-4FC2-9410-C56B08E140B8}" srcOrd="1" destOrd="0" parTransId="{756D63BA-670A-41FE-9703-F630CF8DBF55}" sibTransId="{09729A2E-EEBD-4363-ACCD-65A5ECFDC103}"/>
    <dgm:cxn modelId="{63C8BC07-8095-41D2-A155-99A5C4B7B65A}" type="presOf" srcId="{14FCBF8F-9EE6-421E-9F55-85D8B8D817D6}" destId="{C824E949-532A-4A45-86F6-4F42BC00A9ED}" srcOrd="0" destOrd="0" presId="urn:microsoft.com/office/officeart/2005/8/layout/hierarchy1"/>
    <dgm:cxn modelId="{7DA89AA8-91AB-4497-A48A-EFDEF9E115EE}" type="presOf" srcId="{4C15B69E-85B0-4273-8B4A-97C96201C3E5}" destId="{0F7A9434-73FE-4271-B0DB-F6DEB1103577}" srcOrd="0" destOrd="0" presId="urn:microsoft.com/office/officeart/2005/8/layout/hierarchy1"/>
    <dgm:cxn modelId="{E2835C07-AA72-4D1A-BB74-7CEC84DA5453}" type="presOf" srcId="{BE7BFF16-5669-4440-9B3E-53520E1AF787}" destId="{1FC1DD96-DEB5-4D36-9C41-D001F629BFFE}" srcOrd="0" destOrd="0" presId="urn:microsoft.com/office/officeart/2005/8/layout/hierarchy1"/>
    <dgm:cxn modelId="{DC764863-CF99-44F2-BF99-BE2C49A9164B}" type="presOf" srcId="{53C55973-2DEA-410B-B997-3FDF4B51DC66}" destId="{9B0C5E9A-AEC5-46A4-B203-D2DA11750BA5}" srcOrd="0" destOrd="0" presId="urn:microsoft.com/office/officeart/2005/8/layout/hierarchy1"/>
    <dgm:cxn modelId="{72D834C2-763C-48F9-B9C3-BCD0AB5F621B}" type="presOf" srcId="{AEBF9CD8-E8BE-4544-A5E7-C99C55773834}" destId="{F76390BE-1E0D-4385-9BA0-598050CB6D61}" srcOrd="0" destOrd="0" presId="urn:microsoft.com/office/officeart/2005/8/layout/hierarchy1"/>
    <dgm:cxn modelId="{5D4A46B7-DD03-4875-A24D-2FE7E9011E73}" type="presOf" srcId="{DF26BCD9-F2C9-4F81-9050-BC6CB4876BEB}" destId="{F96A1BFF-6604-4E2D-92D9-35D4CA6368F2}" srcOrd="0" destOrd="0" presId="urn:microsoft.com/office/officeart/2005/8/layout/hierarchy1"/>
    <dgm:cxn modelId="{F854B033-299C-4E84-97F5-B9C5178E91F1}" srcId="{AEBF9CD8-E8BE-4544-A5E7-C99C55773834}" destId="{5C951DD6-AFF3-485A-9F22-3F47D24A795E}" srcOrd="0" destOrd="0" parTransId="{BE7BFF16-5669-4440-9B3E-53520E1AF787}" sibTransId="{01B81C37-EA79-42CE-8BD2-0C20DF578CBA}"/>
    <dgm:cxn modelId="{9F3C4E0F-1BCA-46D4-80E7-888BE27A5C16}" type="presOf" srcId="{12FC19A9-2DF9-4ADF-8403-26A31F15E339}" destId="{72891DF3-8A05-4654-B161-493E2208F487}" srcOrd="0" destOrd="0" presId="urn:microsoft.com/office/officeart/2005/8/layout/hierarchy1"/>
    <dgm:cxn modelId="{23D499CE-D64B-4A1C-97EF-69AC6D79675D}" srcId="{AEBF9CD8-E8BE-4544-A5E7-C99C55773834}" destId="{E761BBC7-0EAD-4435-8DCB-102BD1C31B7F}" srcOrd="1" destOrd="0" parTransId="{D1486654-0DEC-4AB2-8D5F-57C21E98DBF8}" sibTransId="{5B12A223-5EE2-4C3D-8D06-647EDC7C4A1A}"/>
    <dgm:cxn modelId="{656562DA-CAA9-40BD-9D34-61220D78611E}" type="presOf" srcId="{872F8E46-7F77-40A7-8CDF-64821F0B6F31}" destId="{94094AA3-8140-4CDA-B4B2-72D000D364B8}" srcOrd="0" destOrd="0" presId="urn:microsoft.com/office/officeart/2005/8/layout/hierarchy1"/>
    <dgm:cxn modelId="{D99E6308-F1D4-46BB-B129-1D7C21F7B908}" type="presParOf" srcId="{20B9CE0B-852C-407A-B96E-2A6EAEFF43E0}" destId="{03C5B401-FC0B-4690-B41C-8E6C057A8B6D}" srcOrd="0" destOrd="0" presId="urn:microsoft.com/office/officeart/2005/8/layout/hierarchy1"/>
    <dgm:cxn modelId="{6A5C1748-5771-4278-A795-446AB48DBA3C}" type="presParOf" srcId="{03C5B401-FC0B-4690-B41C-8E6C057A8B6D}" destId="{14E1AF31-9BF7-4D57-B155-11DA769663DA}" srcOrd="0" destOrd="0" presId="urn:microsoft.com/office/officeart/2005/8/layout/hierarchy1"/>
    <dgm:cxn modelId="{5ED3CE58-1332-4FDE-B3A6-891A2868C4D9}" type="presParOf" srcId="{14E1AF31-9BF7-4D57-B155-11DA769663DA}" destId="{83E27FE8-5270-4280-8991-36D63380FADD}" srcOrd="0" destOrd="0" presId="urn:microsoft.com/office/officeart/2005/8/layout/hierarchy1"/>
    <dgm:cxn modelId="{778CBC0C-F817-4E58-9700-73FE66B6D31C}" type="presParOf" srcId="{14E1AF31-9BF7-4D57-B155-11DA769663DA}" destId="{F76390BE-1E0D-4385-9BA0-598050CB6D61}" srcOrd="1" destOrd="0" presId="urn:microsoft.com/office/officeart/2005/8/layout/hierarchy1"/>
    <dgm:cxn modelId="{8D7D97C7-B1BE-4881-8B37-496B47802905}" type="presParOf" srcId="{03C5B401-FC0B-4690-B41C-8E6C057A8B6D}" destId="{3431F6FC-2528-4B12-A63C-0689C432C549}" srcOrd="1" destOrd="0" presId="urn:microsoft.com/office/officeart/2005/8/layout/hierarchy1"/>
    <dgm:cxn modelId="{67EA7E14-B55E-441E-B437-7F8D61684A15}" type="presParOf" srcId="{3431F6FC-2528-4B12-A63C-0689C432C549}" destId="{1FC1DD96-DEB5-4D36-9C41-D001F629BFFE}" srcOrd="0" destOrd="0" presId="urn:microsoft.com/office/officeart/2005/8/layout/hierarchy1"/>
    <dgm:cxn modelId="{2F9FBAD1-EAFC-4C3F-B808-55859135165F}" type="presParOf" srcId="{3431F6FC-2528-4B12-A63C-0689C432C549}" destId="{C6410FAE-A5E4-4EBD-8E64-F1C13C808F6F}" srcOrd="1" destOrd="0" presId="urn:microsoft.com/office/officeart/2005/8/layout/hierarchy1"/>
    <dgm:cxn modelId="{A853DE65-8953-4C42-8C2A-B08102AD976A}" type="presParOf" srcId="{C6410FAE-A5E4-4EBD-8E64-F1C13C808F6F}" destId="{D12E514A-482F-4650-A896-0B8FF312F6BB}" srcOrd="0" destOrd="0" presId="urn:microsoft.com/office/officeart/2005/8/layout/hierarchy1"/>
    <dgm:cxn modelId="{C9FC3B5B-A528-49B1-9F2F-58CF3708E404}" type="presParOf" srcId="{D12E514A-482F-4650-A896-0B8FF312F6BB}" destId="{41B940C6-1ADD-410F-8A58-063E8FE505D6}" srcOrd="0" destOrd="0" presId="urn:microsoft.com/office/officeart/2005/8/layout/hierarchy1"/>
    <dgm:cxn modelId="{6AD8E124-1A72-480F-BE7F-7FBF1F1476A7}" type="presParOf" srcId="{D12E514A-482F-4650-A896-0B8FF312F6BB}" destId="{CC528A53-6001-41E2-93DC-D86E8B3EBB9B}" srcOrd="1" destOrd="0" presId="urn:microsoft.com/office/officeart/2005/8/layout/hierarchy1"/>
    <dgm:cxn modelId="{EBDBF719-3C02-4D50-92B0-1A1F3C036C46}" type="presParOf" srcId="{C6410FAE-A5E4-4EBD-8E64-F1C13C808F6F}" destId="{7877DAE2-B12C-46A6-8D3A-A543A67998F4}" srcOrd="1" destOrd="0" presId="urn:microsoft.com/office/officeart/2005/8/layout/hierarchy1"/>
    <dgm:cxn modelId="{325A35DE-C615-48B6-8880-F51512738681}" type="presParOf" srcId="{7877DAE2-B12C-46A6-8D3A-A543A67998F4}" destId="{81924EEE-EFC8-42B5-995A-03026DE14D59}" srcOrd="0" destOrd="0" presId="urn:microsoft.com/office/officeart/2005/8/layout/hierarchy1"/>
    <dgm:cxn modelId="{2966FDD7-A9E7-4EC5-A022-FA764B74373F}" type="presParOf" srcId="{7877DAE2-B12C-46A6-8D3A-A543A67998F4}" destId="{B1EBAADB-4682-48CC-BAB4-7B1E66BE043B}" srcOrd="1" destOrd="0" presId="urn:microsoft.com/office/officeart/2005/8/layout/hierarchy1"/>
    <dgm:cxn modelId="{AE8817E1-842C-42BE-8812-1A33A9CD7261}" type="presParOf" srcId="{B1EBAADB-4682-48CC-BAB4-7B1E66BE043B}" destId="{CAB9657A-979A-422B-8D5F-F7D5D1F96D10}" srcOrd="0" destOrd="0" presId="urn:microsoft.com/office/officeart/2005/8/layout/hierarchy1"/>
    <dgm:cxn modelId="{EEA58D05-442E-4161-9CCA-1E8FE440FA77}" type="presParOf" srcId="{CAB9657A-979A-422B-8D5F-F7D5D1F96D10}" destId="{8A4CA688-F579-4F45-B3AC-B29709D75925}" srcOrd="0" destOrd="0" presId="urn:microsoft.com/office/officeart/2005/8/layout/hierarchy1"/>
    <dgm:cxn modelId="{696A9D0A-CA47-4175-A0A6-C19C0DA02875}" type="presParOf" srcId="{CAB9657A-979A-422B-8D5F-F7D5D1F96D10}" destId="{F96A1BFF-6604-4E2D-92D9-35D4CA6368F2}" srcOrd="1" destOrd="0" presId="urn:microsoft.com/office/officeart/2005/8/layout/hierarchy1"/>
    <dgm:cxn modelId="{4BBF1294-C658-4E72-9527-ADF5EFE367E5}" type="presParOf" srcId="{B1EBAADB-4682-48CC-BAB4-7B1E66BE043B}" destId="{4DF0B7EF-2133-4024-9F99-03FDBF943F23}" srcOrd="1" destOrd="0" presId="urn:microsoft.com/office/officeart/2005/8/layout/hierarchy1"/>
    <dgm:cxn modelId="{A611B1F9-821E-4064-81DA-7BD1D6B55881}" type="presParOf" srcId="{7877DAE2-B12C-46A6-8D3A-A543A67998F4}" destId="{0F7A9434-73FE-4271-B0DB-F6DEB1103577}" srcOrd="2" destOrd="0" presId="urn:microsoft.com/office/officeart/2005/8/layout/hierarchy1"/>
    <dgm:cxn modelId="{FAFC67E4-7070-4218-B11A-537A8FA5FDBC}" type="presParOf" srcId="{7877DAE2-B12C-46A6-8D3A-A543A67998F4}" destId="{EDB0FF41-D2B7-46AC-A932-D7A71DC83E01}" srcOrd="3" destOrd="0" presId="urn:microsoft.com/office/officeart/2005/8/layout/hierarchy1"/>
    <dgm:cxn modelId="{67DFAA7D-33EF-46DC-AB9D-349CB5E26CB4}" type="presParOf" srcId="{EDB0FF41-D2B7-46AC-A932-D7A71DC83E01}" destId="{DD1EF8BE-C9B9-4AB6-876E-127398020EC5}" srcOrd="0" destOrd="0" presId="urn:microsoft.com/office/officeart/2005/8/layout/hierarchy1"/>
    <dgm:cxn modelId="{174889A6-CCCE-450E-960C-87FBF6F6A824}" type="presParOf" srcId="{DD1EF8BE-C9B9-4AB6-876E-127398020EC5}" destId="{86FE5047-D06B-4134-963A-3FA3B28D8531}" srcOrd="0" destOrd="0" presId="urn:microsoft.com/office/officeart/2005/8/layout/hierarchy1"/>
    <dgm:cxn modelId="{A2F9881F-BBC3-48C8-98E2-3006E5BA7A65}" type="presParOf" srcId="{DD1EF8BE-C9B9-4AB6-876E-127398020EC5}" destId="{94094AA3-8140-4CDA-B4B2-72D000D364B8}" srcOrd="1" destOrd="0" presId="urn:microsoft.com/office/officeart/2005/8/layout/hierarchy1"/>
    <dgm:cxn modelId="{78D65B81-B12B-4276-9A52-05190034EA42}" type="presParOf" srcId="{EDB0FF41-D2B7-46AC-A932-D7A71DC83E01}" destId="{0987D6EA-2580-400A-A6A5-031168D32471}" srcOrd="1" destOrd="0" presId="urn:microsoft.com/office/officeart/2005/8/layout/hierarchy1"/>
    <dgm:cxn modelId="{AE185774-E9A1-40DA-A49E-F4AB950AF4B6}" type="presParOf" srcId="{3431F6FC-2528-4B12-A63C-0689C432C549}" destId="{A97879C6-B02E-4653-B2D8-FB132A91043C}" srcOrd="2" destOrd="0" presId="urn:microsoft.com/office/officeart/2005/8/layout/hierarchy1"/>
    <dgm:cxn modelId="{1592C004-4C89-4641-B73D-E41E123175AB}" type="presParOf" srcId="{3431F6FC-2528-4B12-A63C-0689C432C549}" destId="{298794BD-6AB1-499F-B019-184A4209C301}" srcOrd="3" destOrd="0" presId="urn:microsoft.com/office/officeart/2005/8/layout/hierarchy1"/>
    <dgm:cxn modelId="{0858E14D-F4B0-4CD0-B711-12F6DF836487}" type="presParOf" srcId="{298794BD-6AB1-499F-B019-184A4209C301}" destId="{1E01E17D-F54A-43A2-8B11-D0577963DFB6}" srcOrd="0" destOrd="0" presId="urn:microsoft.com/office/officeart/2005/8/layout/hierarchy1"/>
    <dgm:cxn modelId="{230782B5-ACE6-40AB-B470-6ED29D855B86}" type="presParOf" srcId="{1E01E17D-F54A-43A2-8B11-D0577963DFB6}" destId="{742FE1F4-331C-4299-8FFC-052FCCC43EE7}" srcOrd="0" destOrd="0" presId="urn:microsoft.com/office/officeart/2005/8/layout/hierarchy1"/>
    <dgm:cxn modelId="{4D616440-DB82-4550-8897-31BAA72A4DE2}" type="presParOf" srcId="{1E01E17D-F54A-43A2-8B11-D0577963DFB6}" destId="{DD8E3FBF-749F-4B61-BD20-5689EB9650E1}" srcOrd="1" destOrd="0" presId="urn:microsoft.com/office/officeart/2005/8/layout/hierarchy1"/>
    <dgm:cxn modelId="{C684D284-375F-45D5-AC1D-2ED9D7053664}" type="presParOf" srcId="{298794BD-6AB1-499F-B019-184A4209C301}" destId="{52711D88-DC01-46F3-841C-24BC0D8DF3D6}" srcOrd="1" destOrd="0" presId="urn:microsoft.com/office/officeart/2005/8/layout/hierarchy1"/>
    <dgm:cxn modelId="{D5062B76-708F-48B4-9060-A135E42CC801}" type="presParOf" srcId="{52711D88-DC01-46F3-841C-24BC0D8DF3D6}" destId="{72891DF3-8A05-4654-B161-493E2208F487}" srcOrd="0" destOrd="0" presId="urn:microsoft.com/office/officeart/2005/8/layout/hierarchy1"/>
    <dgm:cxn modelId="{D825E71B-818B-422A-B074-BF597C806519}" type="presParOf" srcId="{52711D88-DC01-46F3-841C-24BC0D8DF3D6}" destId="{175A85B0-4B0D-466E-A38E-CD88367E56B0}" srcOrd="1" destOrd="0" presId="urn:microsoft.com/office/officeart/2005/8/layout/hierarchy1"/>
    <dgm:cxn modelId="{63FC6827-E389-4748-BBC7-61B539552F0D}" type="presParOf" srcId="{175A85B0-4B0D-466E-A38E-CD88367E56B0}" destId="{9DD0DB96-2A98-4C69-B45E-B5A210865C24}" srcOrd="0" destOrd="0" presId="urn:microsoft.com/office/officeart/2005/8/layout/hierarchy1"/>
    <dgm:cxn modelId="{9521106F-48B3-451D-A43D-C5E229977EF0}" type="presParOf" srcId="{9DD0DB96-2A98-4C69-B45E-B5A210865C24}" destId="{25E45C99-9BC8-4040-BE46-A908EC072048}" srcOrd="0" destOrd="0" presId="urn:microsoft.com/office/officeart/2005/8/layout/hierarchy1"/>
    <dgm:cxn modelId="{B7DF8E7E-A55B-44C4-8A17-3345AC3E25E9}" type="presParOf" srcId="{9DD0DB96-2A98-4C69-B45E-B5A210865C24}" destId="{9B0C5E9A-AEC5-46A4-B203-D2DA11750BA5}" srcOrd="1" destOrd="0" presId="urn:microsoft.com/office/officeart/2005/8/layout/hierarchy1"/>
    <dgm:cxn modelId="{A4F36B48-B07F-4090-873F-D5B58EC446FD}" type="presParOf" srcId="{175A85B0-4B0D-466E-A38E-CD88367E56B0}" destId="{355106FF-AD33-4BF8-B862-C24E2F2D2CDA}" srcOrd="1" destOrd="0" presId="urn:microsoft.com/office/officeart/2005/8/layout/hierarchy1"/>
    <dgm:cxn modelId="{93FD2026-4FC5-498A-ABE8-E09BB66D8F16}" type="presParOf" srcId="{355106FF-AD33-4BF8-B862-C24E2F2D2CDA}" destId="{7528EF7D-ACF8-40F6-8A7F-D01ECCD72B11}" srcOrd="0" destOrd="0" presId="urn:microsoft.com/office/officeart/2005/8/layout/hierarchy1"/>
    <dgm:cxn modelId="{42D67377-7062-424A-A245-769555EC15F6}" type="presParOf" srcId="{355106FF-AD33-4BF8-B862-C24E2F2D2CDA}" destId="{60B64A8C-7944-47BC-816B-9427F269E8EA}" srcOrd="1" destOrd="0" presId="urn:microsoft.com/office/officeart/2005/8/layout/hierarchy1"/>
    <dgm:cxn modelId="{EDFF050C-C0C0-42A8-A4FC-E71C4A4A3118}" type="presParOf" srcId="{60B64A8C-7944-47BC-816B-9427F269E8EA}" destId="{4AF4AF39-BAE6-445E-B568-BB28E00D7102}" srcOrd="0" destOrd="0" presId="urn:microsoft.com/office/officeart/2005/8/layout/hierarchy1"/>
    <dgm:cxn modelId="{CA3551AF-FE50-4F5D-8EA4-9E0BD086F800}" type="presParOf" srcId="{4AF4AF39-BAE6-445E-B568-BB28E00D7102}" destId="{39F51826-91E5-4758-AA9A-99BA48552EE5}" srcOrd="0" destOrd="0" presId="urn:microsoft.com/office/officeart/2005/8/layout/hierarchy1"/>
    <dgm:cxn modelId="{A33D6152-C343-4943-AB32-963131BC4D02}" type="presParOf" srcId="{4AF4AF39-BAE6-445E-B568-BB28E00D7102}" destId="{C824E949-532A-4A45-86F6-4F42BC00A9ED}" srcOrd="1" destOrd="0" presId="urn:microsoft.com/office/officeart/2005/8/layout/hierarchy1"/>
    <dgm:cxn modelId="{05AC3C6D-8635-43CE-97EC-FACF9DD96E1B}" type="presParOf" srcId="{60B64A8C-7944-47BC-816B-9427F269E8EA}" destId="{C3505234-EC5D-43A4-9B73-E219D2E01B40}" srcOrd="1" destOrd="0" presId="urn:microsoft.com/office/officeart/2005/8/layout/hierarchy1"/>
    <dgm:cxn modelId="{E95D255E-0A0F-4F1F-99CA-C587337635C9}" type="presParOf" srcId="{355106FF-AD33-4BF8-B862-C24E2F2D2CDA}" destId="{C043E457-247A-42F0-A4EB-924597AE614F}" srcOrd="2" destOrd="0" presId="urn:microsoft.com/office/officeart/2005/8/layout/hierarchy1"/>
    <dgm:cxn modelId="{306FFBFC-6D3D-40AC-A45E-DABC1BE67173}" type="presParOf" srcId="{355106FF-AD33-4BF8-B862-C24E2F2D2CDA}" destId="{B24EFDE4-FADB-419C-9AA2-6FE3E7C5BD70}" srcOrd="3" destOrd="0" presId="urn:microsoft.com/office/officeart/2005/8/layout/hierarchy1"/>
    <dgm:cxn modelId="{7EE9888F-CD17-42ED-BC64-8E68F6DD6619}" type="presParOf" srcId="{B24EFDE4-FADB-419C-9AA2-6FE3E7C5BD70}" destId="{FC822D8E-0BCF-42DF-A785-E1AB85B69AA2}" srcOrd="0" destOrd="0" presId="urn:microsoft.com/office/officeart/2005/8/layout/hierarchy1"/>
    <dgm:cxn modelId="{E50E69C5-6A58-4599-B273-458B201A8F57}" type="presParOf" srcId="{FC822D8E-0BCF-42DF-A785-E1AB85B69AA2}" destId="{136D5EFC-5CC8-4114-BB38-0B3792E80CD0}" srcOrd="0" destOrd="0" presId="urn:microsoft.com/office/officeart/2005/8/layout/hierarchy1"/>
    <dgm:cxn modelId="{FF2EFDE1-3BFF-432A-BA66-A941547FCACB}" type="presParOf" srcId="{FC822D8E-0BCF-42DF-A785-E1AB85B69AA2}" destId="{BD60402D-1ABF-4B6D-A47E-2DD713E325D5}" srcOrd="1" destOrd="0" presId="urn:microsoft.com/office/officeart/2005/8/layout/hierarchy1"/>
    <dgm:cxn modelId="{1AF2A060-AA96-4E05-97AF-A6FD2EC470E0}" type="presParOf" srcId="{B24EFDE4-FADB-419C-9AA2-6FE3E7C5BD70}" destId="{A2FEC710-8A69-4781-B48C-50E44C9B234C}" srcOrd="1" destOrd="0" presId="urn:microsoft.com/office/officeart/2005/8/layout/hierarchy1"/>
    <dgm:cxn modelId="{D5C70422-C5E9-44E3-99FC-E1687C4E754C}" type="presParOf" srcId="{52711D88-DC01-46F3-841C-24BC0D8DF3D6}" destId="{FE5965B0-7B40-491E-9357-0A7AC7529DCD}" srcOrd="2" destOrd="0" presId="urn:microsoft.com/office/officeart/2005/8/layout/hierarchy1"/>
    <dgm:cxn modelId="{E1688D5F-1C84-4BFB-9B65-723C43E44BEA}" type="presParOf" srcId="{52711D88-DC01-46F3-841C-24BC0D8DF3D6}" destId="{0A935DEE-E123-49B9-9A13-88AE3F3058B3}" srcOrd="3" destOrd="0" presId="urn:microsoft.com/office/officeart/2005/8/layout/hierarchy1"/>
    <dgm:cxn modelId="{9F12560F-D4B9-4745-9780-8CBA8ECA76B9}" type="presParOf" srcId="{0A935DEE-E123-49B9-9A13-88AE3F3058B3}" destId="{98D114D7-9E52-4D1F-AACA-321E9FEABF23}" srcOrd="0" destOrd="0" presId="urn:microsoft.com/office/officeart/2005/8/layout/hierarchy1"/>
    <dgm:cxn modelId="{72E23748-5CA4-4A47-8C5E-CA6F721D3647}" type="presParOf" srcId="{98D114D7-9E52-4D1F-AACA-321E9FEABF23}" destId="{6237A2B1-428E-415C-94CA-B4412DEB8273}" srcOrd="0" destOrd="0" presId="urn:microsoft.com/office/officeart/2005/8/layout/hierarchy1"/>
    <dgm:cxn modelId="{11A2C49B-D6C3-41CA-B2E1-6CD722FBB63B}" type="presParOf" srcId="{98D114D7-9E52-4D1F-AACA-321E9FEABF23}" destId="{25E49B78-A9C9-442B-9867-06DB5718655F}" srcOrd="1" destOrd="0" presId="urn:microsoft.com/office/officeart/2005/8/layout/hierarchy1"/>
    <dgm:cxn modelId="{975B2BEF-A901-42F4-8CBC-D0A775AEF672}" type="presParOf" srcId="{0A935DEE-E123-49B9-9A13-88AE3F3058B3}" destId="{3E5A4D5C-194B-4538-AE39-98FE3FB124AF}" srcOrd="1" destOrd="0" presId="urn:microsoft.com/office/officeart/2005/8/layout/hierarchy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DBC00-7D9A-4069-BA89-052075DE3A7C}"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id-ID"/>
        </a:p>
      </dgm:t>
    </dgm:pt>
    <dgm:pt modelId="{B4494383-B539-4C05-9B8C-A826431A504E}">
      <dgm:prSet phldrT="[Text]" custT="1"/>
      <dgm:spPr/>
      <dgm:t>
        <a:bodyPr/>
        <a:lstStyle/>
        <a:p>
          <a:r>
            <a:rPr lang="id-ID" sz="1400" dirty="0" smtClean="0"/>
            <a:t>BENDA</a:t>
          </a:r>
        </a:p>
        <a:p>
          <a:r>
            <a:rPr lang="id-ID" sz="1400" dirty="0" smtClean="0"/>
            <a:t> METERAI</a:t>
          </a:r>
          <a:endParaRPr lang="id-ID" sz="1400" dirty="0"/>
        </a:p>
      </dgm:t>
    </dgm:pt>
    <dgm:pt modelId="{3D49A839-0423-4FD4-AE44-F00D63A8C9E3}" type="parTrans" cxnId="{892422E5-F0EC-47F3-B73E-A6B1ECFAF2CD}">
      <dgm:prSet/>
      <dgm:spPr/>
      <dgm:t>
        <a:bodyPr/>
        <a:lstStyle/>
        <a:p>
          <a:endParaRPr lang="id-ID"/>
        </a:p>
      </dgm:t>
    </dgm:pt>
    <dgm:pt modelId="{35BF4A66-0F1A-4C6D-9947-851D43F7EB0A}" type="sibTrans" cxnId="{892422E5-F0EC-47F3-B73E-A6B1ECFAF2CD}">
      <dgm:prSet/>
      <dgm:spPr/>
      <dgm:t>
        <a:bodyPr/>
        <a:lstStyle/>
        <a:p>
          <a:endParaRPr lang="id-ID"/>
        </a:p>
      </dgm:t>
    </dgm:pt>
    <dgm:pt modelId="{A8F40744-87B8-42BD-B35B-A90B704B2E19}">
      <dgm:prSet phldrT="[Text]" custT="1"/>
      <dgm:spPr/>
      <dgm:t>
        <a:bodyPr/>
        <a:lstStyle/>
        <a:p>
          <a:r>
            <a:rPr lang="id-ID" sz="1100" dirty="0" smtClean="0"/>
            <a:t>KERTAS METERAI</a:t>
          </a:r>
          <a:endParaRPr lang="id-ID" sz="1100" dirty="0"/>
        </a:p>
      </dgm:t>
    </dgm:pt>
    <dgm:pt modelId="{D62C6606-2117-437A-B61A-B71D9B2FCFA6}" type="parTrans" cxnId="{1266B9E5-4C6A-463D-AB7E-D8543FE5AC95}">
      <dgm:prSet/>
      <dgm:spPr/>
      <dgm:t>
        <a:bodyPr/>
        <a:lstStyle/>
        <a:p>
          <a:endParaRPr lang="id-ID"/>
        </a:p>
      </dgm:t>
    </dgm:pt>
    <dgm:pt modelId="{90CDAEE6-2AF5-4A2E-8F82-5DAE166E96F6}" type="sibTrans" cxnId="{1266B9E5-4C6A-463D-AB7E-D8543FE5AC95}">
      <dgm:prSet/>
      <dgm:spPr/>
      <dgm:t>
        <a:bodyPr/>
        <a:lstStyle/>
        <a:p>
          <a:endParaRPr lang="id-ID"/>
        </a:p>
      </dgm:t>
    </dgm:pt>
    <dgm:pt modelId="{D8F9D418-433C-48E0-864A-C7E0EA539B91}">
      <dgm:prSet phldrT="[Text]" custT="1"/>
      <dgm:spPr/>
      <dgm:t>
        <a:bodyPr/>
        <a:lstStyle/>
        <a:p>
          <a:r>
            <a:rPr lang="id-ID" sz="1200" dirty="0" smtClean="0"/>
            <a:t>METERAI TEMPEL</a:t>
          </a:r>
          <a:endParaRPr lang="id-ID" sz="1200" dirty="0"/>
        </a:p>
      </dgm:t>
    </dgm:pt>
    <dgm:pt modelId="{9AA59EBD-F98F-4BDF-B806-726F3A48FE7D}" type="parTrans" cxnId="{10D38D8E-3F12-4D28-89D8-8899AD010719}">
      <dgm:prSet/>
      <dgm:spPr/>
      <dgm:t>
        <a:bodyPr/>
        <a:lstStyle/>
        <a:p>
          <a:endParaRPr lang="id-ID"/>
        </a:p>
      </dgm:t>
    </dgm:pt>
    <dgm:pt modelId="{45E067FD-FA6D-47A9-992E-128BF0A77643}" type="sibTrans" cxnId="{10D38D8E-3F12-4D28-89D8-8899AD010719}">
      <dgm:prSet/>
      <dgm:spPr/>
      <dgm:t>
        <a:bodyPr/>
        <a:lstStyle/>
        <a:p>
          <a:endParaRPr lang="id-ID"/>
        </a:p>
      </dgm:t>
    </dgm:pt>
    <dgm:pt modelId="{71D6313F-C624-4E8F-9C9B-3E582681D004}">
      <dgm:prSet phldrT="[Text]" custT="1"/>
      <dgm:spPr/>
      <dgm:t>
        <a:bodyPr/>
        <a:lstStyle/>
        <a:p>
          <a:r>
            <a:rPr lang="id-ID" sz="1400" dirty="0" smtClean="0"/>
            <a:t>CARA LAIN</a:t>
          </a:r>
          <a:endParaRPr lang="id-ID" sz="1400" dirty="0"/>
        </a:p>
      </dgm:t>
    </dgm:pt>
    <dgm:pt modelId="{E2979F4E-3C5A-45D3-B405-C50A508FBA20}" type="parTrans" cxnId="{A3DE7743-5074-4A59-A8D8-DE1346D5CCF7}">
      <dgm:prSet/>
      <dgm:spPr/>
      <dgm:t>
        <a:bodyPr/>
        <a:lstStyle/>
        <a:p>
          <a:endParaRPr lang="id-ID"/>
        </a:p>
      </dgm:t>
    </dgm:pt>
    <dgm:pt modelId="{8956E4E0-1BB1-46BE-82A3-9CD993772E2A}" type="sibTrans" cxnId="{A3DE7743-5074-4A59-A8D8-DE1346D5CCF7}">
      <dgm:prSet/>
      <dgm:spPr/>
      <dgm:t>
        <a:bodyPr/>
        <a:lstStyle/>
        <a:p>
          <a:endParaRPr lang="id-ID"/>
        </a:p>
      </dgm:t>
    </dgm:pt>
    <dgm:pt modelId="{E202736F-4C5C-419B-8843-17A9031857FE}">
      <dgm:prSet phldrT="[Text]" custT="1"/>
      <dgm:spPr/>
      <dgm:t>
        <a:bodyPr/>
        <a:lstStyle/>
        <a:p>
          <a:r>
            <a:rPr lang="id-ID" sz="1100" dirty="0" smtClean="0"/>
            <a:t>MESIN</a:t>
          </a:r>
        </a:p>
        <a:p>
          <a:r>
            <a:rPr lang="id-ID" sz="1100" dirty="0" smtClean="0"/>
            <a:t>TERA</a:t>
          </a:r>
          <a:endParaRPr lang="id-ID" sz="1000" dirty="0"/>
        </a:p>
      </dgm:t>
    </dgm:pt>
    <dgm:pt modelId="{2E024AA7-0B2A-43C7-B525-B7E532A89E39}" type="parTrans" cxnId="{DFF069FD-8810-4CDD-BB8E-9F13D512BB93}">
      <dgm:prSet/>
      <dgm:spPr/>
      <dgm:t>
        <a:bodyPr/>
        <a:lstStyle/>
        <a:p>
          <a:endParaRPr lang="id-ID"/>
        </a:p>
      </dgm:t>
    </dgm:pt>
    <dgm:pt modelId="{2A200D95-AA15-4064-ACA8-2063ED6D0D58}" type="sibTrans" cxnId="{DFF069FD-8810-4CDD-BB8E-9F13D512BB93}">
      <dgm:prSet/>
      <dgm:spPr/>
      <dgm:t>
        <a:bodyPr/>
        <a:lstStyle/>
        <a:p>
          <a:endParaRPr lang="id-ID"/>
        </a:p>
      </dgm:t>
    </dgm:pt>
    <dgm:pt modelId="{C33B1F8C-8C78-4EB5-B1C4-637E51C962EE}">
      <dgm:prSet/>
      <dgm:spPr/>
      <dgm:t>
        <a:bodyPr/>
        <a:lstStyle/>
        <a:p>
          <a:r>
            <a:rPr lang="id-ID" dirty="0" smtClean="0"/>
            <a:t>SISTEM KOMPUTER</a:t>
          </a:r>
          <a:endParaRPr lang="id-ID" dirty="0"/>
        </a:p>
      </dgm:t>
    </dgm:pt>
    <dgm:pt modelId="{9D8389F3-6DA0-45B7-9643-016B19B2858A}" type="parTrans" cxnId="{2A58E46D-7786-4FA0-AD5F-F8C1F640B2B2}">
      <dgm:prSet/>
      <dgm:spPr/>
      <dgm:t>
        <a:bodyPr/>
        <a:lstStyle/>
        <a:p>
          <a:endParaRPr lang="id-ID"/>
        </a:p>
      </dgm:t>
    </dgm:pt>
    <dgm:pt modelId="{8B459DB6-1481-4AB2-9E64-424E27029760}" type="sibTrans" cxnId="{2A58E46D-7786-4FA0-AD5F-F8C1F640B2B2}">
      <dgm:prSet/>
      <dgm:spPr/>
      <dgm:t>
        <a:bodyPr/>
        <a:lstStyle/>
        <a:p>
          <a:endParaRPr lang="id-ID"/>
        </a:p>
      </dgm:t>
    </dgm:pt>
    <dgm:pt modelId="{637252C8-42E0-432F-ACD4-8F202B677A74}">
      <dgm:prSet custT="1"/>
      <dgm:spPr/>
      <dgm:t>
        <a:bodyPr/>
        <a:lstStyle/>
        <a:p>
          <a:r>
            <a:rPr lang="id-ID" sz="1100" dirty="0" smtClean="0"/>
            <a:t>TEKNOLOGI</a:t>
          </a:r>
        </a:p>
        <a:p>
          <a:r>
            <a:rPr lang="id-ID" sz="1100" dirty="0" smtClean="0"/>
            <a:t>PERCETAKAN</a:t>
          </a:r>
          <a:endParaRPr lang="id-ID" sz="1100" dirty="0"/>
        </a:p>
      </dgm:t>
    </dgm:pt>
    <dgm:pt modelId="{DEF6144D-E359-4CCD-BB5E-CD4934C32E58}" type="parTrans" cxnId="{8B85D3BE-AE30-46AD-80DF-3B72C0FBFE93}">
      <dgm:prSet/>
      <dgm:spPr/>
      <dgm:t>
        <a:bodyPr/>
        <a:lstStyle/>
        <a:p>
          <a:endParaRPr lang="id-ID"/>
        </a:p>
      </dgm:t>
    </dgm:pt>
    <dgm:pt modelId="{F9F7C6F7-63E7-4F4C-9541-195DBD3C6D9E}" type="sibTrans" cxnId="{8B85D3BE-AE30-46AD-80DF-3B72C0FBFE93}">
      <dgm:prSet/>
      <dgm:spPr/>
      <dgm:t>
        <a:bodyPr/>
        <a:lstStyle/>
        <a:p>
          <a:endParaRPr lang="id-ID"/>
        </a:p>
      </dgm:t>
    </dgm:pt>
    <dgm:pt modelId="{4DCD901E-FB5F-4CDC-9397-52007FB8F5CF}">
      <dgm:prSet phldrT="[Text]" custT="1"/>
      <dgm:spPr/>
      <dgm:t>
        <a:bodyPr/>
        <a:lstStyle/>
        <a:p>
          <a:r>
            <a:rPr lang="id-ID" sz="1600" dirty="0" smtClean="0"/>
            <a:t>PELUNASAN</a:t>
          </a:r>
          <a:endParaRPr lang="id-ID" sz="1600" dirty="0"/>
        </a:p>
      </dgm:t>
    </dgm:pt>
    <dgm:pt modelId="{D28BE235-2ADF-486C-953A-C559BA11A1DA}" type="sibTrans" cxnId="{10FF01CE-E50F-4F78-8757-405F5276FF6B}">
      <dgm:prSet/>
      <dgm:spPr/>
      <dgm:t>
        <a:bodyPr/>
        <a:lstStyle/>
        <a:p>
          <a:endParaRPr lang="id-ID"/>
        </a:p>
      </dgm:t>
    </dgm:pt>
    <dgm:pt modelId="{223534FA-393E-4C6F-998F-5F6FDCD6B55B}" type="parTrans" cxnId="{10FF01CE-E50F-4F78-8757-405F5276FF6B}">
      <dgm:prSet/>
      <dgm:spPr/>
      <dgm:t>
        <a:bodyPr/>
        <a:lstStyle/>
        <a:p>
          <a:endParaRPr lang="id-ID"/>
        </a:p>
      </dgm:t>
    </dgm:pt>
    <dgm:pt modelId="{B4F94E2B-26DF-4AE6-8410-4973379D4598}">
      <dgm:prSet/>
      <dgm:spPr/>
      <dgm:t>
        <a:bodyPr/>
        <a:lstStyle/>
        <a:p>
          <a:r>
            <a:rPr lang="id-ID" dirty="0" smtClean="0"/>
            <a:t>PEMETERAIAN</a:t>
          </a:r>
        </a:p>
        <a:p>
          <a:r>
            <a:rPr lang="id-ID" dirty="0" smtClean="0"/>
            <a:t>KEMUDIAN</a:t>
          </a:r>
          <a:endParaRPr lang="id-ID" dirty="0"/>
        </a:p>
      </dgm:t>
    </dgm:pt>
    <dgm:pt modelId="{BCDEF78D-E523-4C44-81FC-DB05AD521C61}" type="parTrans" cxnId="{10BA80C7-ABA4-458C-B5EE-AB1C067DD17F}">
      <dgm:prSet/>
      <dgm:spPr/>
      <dgm:t>
        <a:bodyPr/>
        <a:lstStyle/>
        <a:p>
          <a:endParaRPr lang="id-ID"/>
        </a:p>
      </dgm:t>
    </dgm:pt>
    <dgm:pt modelId="{84B35127-07FE-47E2-9105-C7E888F9C9B6}" type="sibTrans" cxnId="{10BA80C7-ABA4-458C-B5EE-AB1C067DD17F}">
      <dgm:prSet/>
      <dgm:spPr/>
      <dgm:t>
        <a:bodyPr/>
        <a:lstStyle/>
        <a:p>
          <a:endParaRPr lang="id-ID"/>
        </a:p>
      </dgm:t>
    </dgm:pt>
    <dgm:pt modelId="{8AE31E12-75E5-4976-8918-DDC9A79DF584}" type="pres">
      <dgm:prSet presAssocID="{864DBC00-7D9A-4069-BA89-052075DE3A7C}" presName="hierChild1" presStyleCnt="0">
        <dgm:presLayoutVars>
          <dgm:chPref val="1"/>
          <dgm:dir/>
          <dgm:animOne val="branch"/>
          <dgm:animLvl val="lvl"/>
          <dgm:resizeHandles/>
        </dgm:presLayoutVars>
      </dgm:prSet>
      <dgm:spPr/>
      <dgm:t>
        <a:bodyPr/>
        <a:lstStyle/>
        <a:p>
          <a:endParaRPr lang="id-ID"/>
        </a:p>
      </dgm:t>
    </dgm:pt>
    <dgm:pt modelId="{B1142C9F-0825-4127-BCD8-8C2914DBAA58}" type="pres">
      <dgm:prSet presAssocID="{4DCD901E-FB5F-4CDC-9397-52007FB8F5CF}" presName="hierRoot1" presStyleCnt="0"/>
      <dgm:spPr/>
    </dgm:pt>
    <dgm:pt modelId="{E50ECC52-127F-4A35-AF00-AD86E0419ACC}" type="pres">
      <dgm:prSet presAssocID="{4DCD901E-FB5F-4CDC-9397-52007FB8F5CF}" presName="composite" presStyleCnt="0"/>
      <dgm:spPr/>
    </dgm:pt>
    <dgm:pt modelId="{E1FFCB93-A5C4-4C77-9DD0-3BB90045A9FB}" type="pres">
      <dgm:prSet presAssocID="{4DCD901E-FB5F-4CDC-9397-52007FB8F5CF}" presName="background" presStyleLbl="node0" presStyleIdx="0" presStyleCnt="1"/>
      <dgm:spPr/>
    </dgm:pt>
    <dgm:pt modelId="{1BCB8485-8F92-4C78-A351-62824D0271FF}" type="pres">
      <dgm:prSet presAssocID="{4DCD901E-FB5F-4CDC-9397-52007FB8F5CF}" presName="text" presStyleLbl="fgAcc0" presStyleIdx="0" presStyleCnt="1" custScaleX="162578" custLinFactY="-22764" custLinFactNeighborX="-13325" custLinFactNeighborY="-100000">
        <dgm:presLayoutVars>
          <dgm:chPref val="3"/>
        </dgm:presLayoutVars>
      </dgm:prSet>
      <dgm:spPr/>
      <dgm:t>
        <a:bodyPr/>
        <a:lstStyle/>
        <a:p>
          <a:endParaRPr lang="id-ID"/>
        </a:p>
      </dgm:t>
    </dgm:pt>
    <dgm:pt modelId="{EEF797F5-07DC-454A-AA9A-EAA5C92F0D0E}" type="pres">
      <dgm:prSet presAssocID="{4DCD901E-FB5F-4CDC-9397-52007FB8F5CF}" presName="hierChild2" presStyleCnt="0"/>
      <dgm:spPr/>
    </dgm:pt>
    <dgm:pt modelId="{B1664134-243F-4C32-9E82-C6522D265F4B}" type="pres">
      <dgm:prSet presAssocID="{3D49A839-0423-4FD4-AE44-F00D63A8C9E3}" presName="Name10" presStyleLbl="parChTrans1D2" presStyleIdx="0" presStyleCnt="3"/>
      <dgm:spPr/>
      <dgm:t>
        <a:bodyPr/>
        <a:lstStyle/>
        <a:p>
          <a:endParaRPr lang="id-ID"/>
        </a:p>
      </dgm:t>
    </dgm:pt>
    <dgm:pt modelId="{D7F2FF36-B84A-428F-9EC0-9AEC476D73D7}" type="pres">
      <dgm:prSet presAssocID="{B4494383-B539-4C05-9B8C-A826431A504E}" presName="hierRoot2" presStyleCnt="0"/>
      <dgm:spPr/>
    </dgm:pt>
    <dgm:pt modelId="{5E7D9ADC-BCE2-4B39-9C58-986B5A53F4D6}" type="pres">
      <dgm:prSet presAssocID="{B4494383-B539-4C05-9B8C-A826431A504E}" presName="composite2" presStyleCnt="0"/>
      <dgm:spPr/>
    </dgm:pt>
    <dgm:pt modelId="{3F030F0E-9E46-4A35-A3B3-CCD877AF7FA2}" type="pres">
      <dgm:prSet presAssocID="{B4494383-B539-4C05-9B8C-A826431A504E}" presName="background2" presStyleLbl="node2" presStyleIdx="0" presStyleCnt="3"/>
      <dgm:spPr/>
    </dgm:pt>
    <dgm:pt modelId="{87FF0E22-82C9-492A-84E4-B1C0C69FCEAA}" type="pres">
      <dgm:prSet presAssocID="{B4494383-B539-4C05-9B8C-A826431A504E}" presName="text2" presStyleLbl="fgAcc2" presStyleIdx="0" presStyleCnt="3" custScaleX="156288" custLinFactNeighborX="6062" custLinFactNeighborY="-32699">
        <dgm:presLayoutVars>
          <dgm:chPref val="3"/>
        </dgm:presLayoutVars>
      </dgm:prSet>
      <dgm:spPr/>
      <dgm:t>
        <a:bodyPr/>
        <a:lstStyle/>
        <a:p>
          <a:endParaRPr lang="id-ID"/>
        </a:p>
      </dgm:t>
    </dgm:pt>
    <dgm:pt modelId="{AD6D8630-E833-4D49-9B61-5E159A32B631}" type="pres">
      <dgm:prSet presAssocID="{B4494383-B539-4C05-9B8C-A826431A504E}" presName="hierChild3" presStyleCnt="0"/>
      <dgm:spPr/>
    </dgm:pt>
    <dgm:pt modelId="{A7FD1E47-42E2-4747-8E26-B5674959640F}" type="pres">
      <dgm:prSet presAssocID="{D62C6606-2117-437A-B61A-B71D9B2FCFA6}" presName="Name17" presStyleLbl="parChTrans1D3" presStyleIdx="0" presStyleCnt="5"/>
      <dgm:spPr/>
      <dgm:t>
        <a:bodyPr/>
        <a:lstStyle/>
        <a:p>
          <a:endParaRPr lang="id-ID"/>
        </a:p>
      </dgm:t>
    </dgm:pt>
    <dgm:pt modelId="{6CB87E0C-E4B8-480A-B326-52328D9F92DE}" type="pres">
      <dgm:prSet presAssocID="{A8F40744-87B8-42BD-B35B-A90B704B2E19}" presName="hierRoot3" presStyleCnt="0"/>
      <dgm:spPr/>
    </dgm:pt>
    <dgm:pt modelId="{E8F6B940-0050-4EAD-9183-F947C732A910}" type="pres">
      <dgm:prSet presAssocID="{A8F40744-87B8-42BD-B35B-A90B704B2E19}" presName="composite3" presStyleCnt="0"/>
      <dgm:spPr/>
    </dgm:pt>
    <dgm:pt modelId="{0367A2A2-939E-47D7-BD07-285EA259BEE7}" type="pres">
      <dgm:prSet presAssocID="{A8F40744-87B8-42BD-B35B-A90B704B2E19}" presName="background3" presStyleLbl="node3" presStyleIdx="0" presStyleCnt="5"/>
      <dgm:spPr/>
    </dgm:pt>
    <dgm:pt modelId="{9E965B5B-ABC1-46AA-858D-105183E9D836}" type="pres">
      <dgm:prSet presAssocID="{A8F40744-87B8-42BD-B35B-A90B704B2E19}" presName="text3" presStyleLbl="fgAcc3" presStyleIdx="0" presStyleCnt="5">
        <dgm:presLayoutVars>
          <dgm:chPref val="3"/>
        </dgm:presLayoutVars>
      </dgm:prSet>
      <dgm:spPr/>
      <dgm:t>
        <a:bodyPr/>
        <a:lstStyle/>
        <a:p>
          <a:endParaRPr lang="id-ID"/>
        </a:p>
      </dgm:t>
    </dgm:pt>
    <dgm:pt modelId="{DF5826ED-9149-4B6A-BD70-4A66FACB9BE7}" type="pres">
      <dgm:prSet presAssocID="{A8F40744-87B8-42BD-B35B-A90B704B2E19}" presName="hierChild4" presStyleCnt="0"/>
      <dgm:spPr/>
    </dgm:pt>
    <dgm:pt modelId="{5C0319DC-6B28-494F-98E7-46B6B1F61B91}" type="pres">
      <dgm:prSet presAssocID="{9AA59EBD-F98F-4BDF-B806-726F3A48FE7D}" presName="Name17" presStyleLbl="parChTrans1D3" presStyleIdx="1" presStyleCnt="5"/>
      <dgm:spPr/>
      <dgm:t>
        <a:bodyPr/>
        <a:lstStyle/>
        <a:p>
          <a:endParaRPr lang="id-ID"/>
        </a:p>
      </dgm:t>
    </dgm:pt>
    <dgm:pt modelId="{14A1EB7C-6AF2-47B5-9EA3-80BA9387CB88}" type="pres">
      <dgm:prSet presAssocID="{D8F9D418-433C-48E0-864A-C7E0EA539B91}" presName="hierRoot3" presStyleCnt="0"/>
      <dgm:spPr/>
    </dgm:pt>
    <dgm:pt modelId="{7B794220-9128-4748-B538-D373005BD519}" type="pres">
      <dgm:prSet presAssocID="{D8F9D418-433C-48E0-864A-C7E0EA539B91}" presName="composite3" presStyleCnt="0"/>
      <dgm:spPr/>
    </dgm:pt>
    <dgm:pt modelId="{38538936-272D-4F61-8B23-556F105A0935}" type="pres">
      <dgm:prSet presAssocID="{D8F9D418-433C-48E0-864A-C7E0EA539B91}" presName="background3" presStyleLbl="node3" presStyleIdx="1" presStyleCnt="5"/>
      <dgm:spPr/>
    </dgm:pt>
    <dgm:pt modelId="{F0B07C91-4410-40C3-B781-9868020D9A61}" type="pres">
      <dgm:prSet presAssocID="{D8F9D418-433C-48E0-864A-C7E0EA539B91}" presName="text3" presStyleLbl="fgAcc3" presStyleIdx="1" presStyleCnt="5" custLinFactNeighborX="11872" custLinFactNeighborY="6693">
        <dgm:presLayoutVars>
          <dgm:chPref val="3"/>
        </dgm:presLayoutVars>
      </dgm:prSet>
      <dgm:spPr/>
      <dgm:t>
        <a:bodyPr/>
        <a:lstStyle/>
        <a:p>
          <a:endParaRPr lang="id-ID"/>
        </a:p>
      </dgm:t>
    </dgm:pt>
    <dgm:pt modelId="{BF2762C3-BB9E-4203-BF28-ED71A4138A85}" type="pres">
      <dgm:prSet presAssocID="{D8F9D418-433C-48E0-864A-C7E0EA539B91}" presName="hierChild4" presStyleCnt="0"/>
      <dgm:spPr/>
    </dgm:pt>
    <dgm:pt modelId="{3617F98A-1BDF-462E-959A-52166A5C398C}" type="pres">
      <dgm:prSet presAssocID="{E2979F4E-3C5A-45D3-B405-C50A508FBA20}" presName="Name10" presStyleLbl="parChTrans1D2" presStyleIdx="1" presStyleCnt="3"/>
      <dgm:spPr/>
      <dgm:t>
        <a:bodyPr/>
        <a:lstStyle/>
        <a:p>
          <a:endParaRPr lang="id-ID"/>
        </a:p>
      </dgm:t>
    </dgm:pt>
    <dgm:pt modelId="{E40BA0B9-7CAF-4E0D-9567-F68B7E419C1D}" type="pres">
      <dgm:prSet presAssocID="{71D6313F-C624-4E8F-9C9B-3E582681D004}" presName="hierRoot2" presStyleCnt="0"/>
      <dgm:spPr/>
    </dgm:pt>
    <dgm:pt modelId="{AF50498E-6AB9-454F-88EA-66FD664CEDE3}" type="pres">
      <dgm:prSet presAssocID="{71D6313F-C624-4E8F-9C9B-3E582681D004}" presName="composite2" presStyleCnt="0"/>
      <dgm:spPr/>
    </dgm:pt>
    <dgm:pt modelId="{783DE394-C678-4302-82B4-3751C49C3062}" type="pres">
      <dgm:prSet presAssocID="{71D6313F-C624-4E8F-9C9B-3E582681D004}" presName="background2" presStyleLbl="node2" presStyleIdx="1" presStyleCnt="3"/>
      <dgm:spPr/>
    </dgm:pt>
    <dgm:pt modelId="{77C5AEEC-0954-4493-BE52-FB75A0480019}" type="pres">
      <dgm:prSet presAssocID="{71D6313F-C624-4E8F-9C9B-3E582681D004}" presName="text2" presStyleLbl="fgAcc2" presStyleIdx="1" presStyleCnt="3" custScaleX="209590" custLinFactNeighborX="-15523" custLinFactNeighborY="-32699">
        <dgm:presLayoutVars>
          <dgm:chPref val="3"/>
        </dgm:presLayoutVars>
      </dgm:prSet>
      <dgm:spPr/>
      <dgm:t>
        <a:bodyPr/>
        <a:lstStyle/>
        <a:p>
          <a:endParaRPr lang="id-ID"/>
        </a:p>
      </dgm:t>
    </dgm:pt>
    <dgm:pt modelId="{E9D9E2C2-E653-424E-9D9C-549A3F7D9824}" type="pres">
      <dgm:prSet presAssocID="{71D6313F-C624-4E8F-9C9B-3E582681D004}" presName="hierChild3" presStyleCnt="0"/>
      <dgm:spPr/>
    </dgm:pt>
    <dgm:pt modelId="{5480845B-D071-404A-B1F5-AA487F1061F8}" type="pres">
      <dgm:prSet presAssocID="{2E024AA7-0B2A-43C7-B525-B7E532A89E39}" presName="Name17" presStyleLbl="parChTrans1D3" presStyleIdx="2" presStyleCnt="5"/>
      <dgm:spPr/>
      <dgm:t>
        <a:bodyPr/>
        <a:lstStyle/>
        <a:p>
          <a:endParaRPr lang="id-ID"/>
        </a:p>
      </dgm:t>
    </dgm:pt>
    <dgm:pt modelId="{ADF84731-722B-4485-9521-183B817AA780}" type="pres">
      <dgm:prSet presAssocID="{E202736F-4C5C-419B-8843-17A9031857FE}" presName="hierRoot3" presStyleCnt="0"/>
      <dgm:spPr/>
    </dgm:pt>
    <dgm:pt modelId="{9E80F04B-14B2-479E-98AD-C4C411E60302}" type="pres">
      <dgm:prSet presAssocID="{E202736F-4C5C-419B-8843-17A9031857FE}" presName="composite3" presStyleCnt="0"/>
      <dgm:spPr/>
    </dgm:pt>
    <dgm:pt modelId="{54BF474D-8244-45FF-899A-35F141EA87DB}" type="pres">
      <dgm:prSet presAssocID="{E202736F-4C5C-419B-8843-17A9031857FE}" presName="background3" presStyleLbl="node3" presStyleIdx="2" presStyleCnt="5"/>
      <dgm:spPr/>
    </dgm:pt>
    <dgm:pt modelId="{1C200169-FCAB-4129-ABEA-4FE34879F0E4}" type="pres">
      <dgm:prSet presAssocID="{E202736F-4C5C-419B-8843-17A9031857FE}" presName="text3" presStyleLbl="fgAcc3" presStyleIdx="2" presStyleCnt="5">
        <dgm:presLayoutVars>
          <dgm:chPref val="3"/>
        </dgm:presLayoutVars>
      </dgm:prSet>
      <dgm:spPr/>
      <dgm:t>
        <a:bodyPr/>
        <a:lstStyle/>
        <a:p>
          <a:endParaRPr lang="id-ID"/>
        </a:p>
      </dgm:t>
    </dgm:pt>
    <dgm:pt modelId="{C915FA73-D559-4919-8815-B98614B26007}" type="pres">
      <dgm:prSet presAssocID="{E202736F-4C5C-419B-8843-17A9031857FE}" presName="hierChild4" presStyleCnt="0"/>
      <dgm:spPr/>
    </dgm:pt>
    <dgm:pt modelId="{FBBDB4A7-2C04-4BCC-80EA-6DF3F5D17F1E}" type="pres">
      <dgm:prSet presAssocID="{DEF6144D-E359-4CCD-BB5E-CD4934C32E58}" presName="Name17" presStyleLbl="parChTrans1D3" presStyleIdx="3" presStyleCnt="5"/>
      <dgm:spPr/>
      <dgm:t>
        <a:bodyPr/>
        <a:lstStyle/>
        <a:p>
          <a:endParaRPr lang="id-ID"/>
        </a:p>
      </dgm:t>
    </dgm:pt>
    <dgm:pt modelId="{6C2C7D0A-82DD-4DDE-A3FD-14AE6CAFD8E5}" type="pres">
      <dgm:prSet presAssocID="{637252C8-42E0-432F-ACD4-8F202B677A74}" presName="hierRoot3" presStyleCnt="0"/>
      <dgm:spPr/>
    </dgm:pt>
    <dgm:pt modelId="{08776AED-E6B2-4C2B-9C82-85BC2ADCAC99}" type="pres">
      <dgm:prSet presAssocID="{637252C8-42E0-432F-ACD4-8F202B677A74}" presName="composite3" presStyleCnt="0"/>
      <dgm:spPr/>
    </dgm:pt>
    <dgm:pt modelId="{490897E1-EBFD-43FF-8535-C5DBDE018C8B}" type="pres">
      <dgm:prSet presAssocID="{637252C8-42E0-432F-ACD4-8F202B677A74}" presName="background3" presStyleLbl="node3" presStyleIdx="3" presStyleCnt="5"/>
      <dgm:spPr/>
    </dgm:pt>
    <dgm:pt modelId="{AC2E931C-FAC9-47B9-A13F-A7ABF797E6B0}" type="pres">
      <dgm:prSet presAssocID="{637252C8-42E0-432F-ACD4-8F202B677A74}" presName="text3" presStyleLbl="fgAcc3" presStyleIdx="3" presStyleCnt="5">
        <dgm:presLayoutVars>
          <dgm:chPref val="3"/>
        </dgm:presLayoutVars>
      </dgm:prSet>
      <dgm:spPr/>
      <dgm:t>
        <a:bodyPr/>
        <a:lstStyle/>
        <a:p>
          <a:endParaRPr lang="id-ID"/>
        </a:p>
      </dgm:t>
    </dgm:pt>
    <dgm:pt modelId="{B0D049B6-517C-41D1-8BE7-61E3C4D2C780}" type="pres">
      <dgm:prSet presAssocID="{637252C8-42E0-432F-ACD4-8F202B677A74}" presName="hierChild4" presStyleCnt="0"/>
      <dgm:spPr/>
    </dgm:pt>
    <dgm:pt modelId="{61C267E0-DE90-4738-B2DF-6925FC8F5657}" type="pres">
      <dgm:prSet presAssocID="{9D8389F3-6DA0-45B7-9643-016B19B2858A}" presName="Name17" presStyleLbl="parChTrans1D3" presStyleIdx="4" presStyleCnt="5"/>
      <dgm:spPr/>
      <dgm:t>
        <a:bodyPr/>
        <a:lstStyle/>
        <a:p>
          <a:endParaRPr lang="id-ID"/>
        </a:p>
      </dgm:t>
    </dgm:pt>
    <dgm:pt modelId="{F070C0B0-AE07-4FE0-A19F-4E9812E3C9A6}" type="pres">
      <dgm:prSet presAssocID="{C33B1F8C-8C78-4EB5-B1C4-637E51C962EE}" presName="hierRoot3" presStyleCnt="0"/>
      <dgm:spPr/>
    </dgm:pt>
    <dgm:pt modelId="{D7203E45-0A3F-4712-A1A5-1D41E3D40BEC}" type="pres">
      <dgm:prSet presAssocID="{C33B1F8C-8C78-4EB5-B1C4-637E51C962EE}" presName="composite3" presStyleCnt="0"/>
      <dgm:spPr/>
    </dgm:pt>
    <dgm:pt modelId="{3C45FAFA-9D77-48C7-97EB-C10146BD65D7}" type="pres">
      <dgm:prSet presAssocID="{C33B1F8C-8C78-4EB5-B1C4-637E51C962EE}" presName="background3" presStyleLbl="node3" presStyleIdx="4" presStyleCnt="5"/>
      <dgm:spPr/>
    </dgm:pt>
    <dgm:pt modelId="{BD1227AB-4378-4483-A640-120E1C418556}" type="pres">
      <dgm:prSet presAssocID="{C33B1F8C-8C78-4EB5-B1C4-637E51C962EE}" presName="text3" presStyleLbl="fgAcc3" presStyleIdx="4" presStyleCnt="5">
        <dgm:presLayoutVars>
          <dgm:chPref val="3"/>
        </dgm:presLayoutVars>
      </dgm:prSet>
      <dgm:spPr/>
      <dgm:t>
        <a:bodyPr/>
        <a:lstStyle/>
        <a:p>
          <a:endParaRPr lang="id-ID"/>
        </a:p>
      </dgm:t>
    </dgm:pt>
    <dgm:pt modelId="{C2EB88FB-DB64-433A-BC61-5CDD4585E6DE}" type="pres">
      <dgm:prSet presAssocID="{C33B1F8C-8C78-4EB5-B1C4-637E51C962EE}" presName="hierChild4" presStyleCnt="0"/>
      <dgm:spPr/>
    </dgm:pt>
    <dgm:pt modelId="{264A434A-C544-4E77-9600-512AA0C8EE58}" type="pres">
      <dgm:prSet presAssocID="{BCDEF78D-E523-4C44-81FC-DB05AD521C61}" presName="Name10" presStyleLbl="parChTrans1D2" presStyleIdx="2" presStyleCnt="3"/>
      <dgm:spPr/>
      <dgm:t>
        <a:bodyPr/>
        <a:lstStyle/>
        <a:p>
          <a:endParaRPr lang="id-ID"/>
        </a:p>
      </dgm:t>
    </dgm:pt>
    <dgm:pt modelId="{3911A6F5-7C64-46D7-8388-05577BC76138}" type="pres">
      <dgm:prSet presAssocID="{B4F94E2B-26DF-4AE6-8410-4973379D4598}" presName="hierRoot2" presStyleCnt="0"/>
      <dgm:spPr/>
    </dgm:pt>
    <dgm:pt modelId="{A06187A7-062D-4FC9-A44B-697555F962C3}" type="pres">
      <dgm:prSet presAssocID="{B4F94E2B-26DF-4AE6-8410-4973379D4598}" presName="composite2" presStyleCnt="0"/>
      <dgm:spPr/>
    </dgm:pt>
    <dgm:pt modelId="{0F5D673D-BB18-4ACA-932F-C03FA7DC8AA6}" type="pres">
      <dgm:prSet presAssocID="{B4F94E2B-26DF-4AE6-8410-4973379D4598}" presName="background2" presStyleLbl="node2" presStyleIdx="2" presStyleCnt="3"/>
      <dgm:spPr/>
    </dgm:pt>
    <dgm:pt modelId="{3975BF3D-5DFC-4343-B379-7DA3D479A1B7}" type="pres">
      <dgm:prSet presAssocID="{B4F94E2B-26DF-4AE6-8410-4973379D4598}" presName="text2" presStyleLbl="fgAcc2" presStyleIdx="2" presStyleCnt="3" custLinFactNeighborX="-11827" custLinFactNeighborY="-29835">
        <dgm:presLayoutVars>
          <dgm:chPref val="3"/>
        </dgm:presLayoutVars>
      </dgm:prSet>
      <dgm:spPr/>
      <dgm:t>
        <a:bodyPr/>
        <a:lstStyle/>
        <a:p>
          <a:endParaRPr lang="id-ID"/>
        </a:p>
      </dgm:t>
    </dgm:pt>
    <dgm:pt modelId="{50419C2A-DF67-4DC5-9DD4-1196182B08A6}" type="pres">
      <dgm:prSet presAssocID="{B4F94E2B-26DF-4AE6-8410-4973379D4598}" presName="hierChild3" presStyleCnt="0"/>
      <dgm:spPr/>
    </dgm:pt>
  </dgm:ptLst>
  <dgm:cxnLst>
    <dgm:cxn modelId="{FBF43759-6569-496B-8FE5-B5FABF779FB4}" type="presOf" srcId="{E202736F-4C5C-419B-8843-17A9031857FE}" destId="{1C200169-FCAB-4129-ABEA-4FE34879F0E4}" srcOrd="0" destOrd="0" presId="urn:microsoft.com/office/officeart/2005/8/layout/hierarchy1"/>
    <dgm:cxn modelId="{B57F2B77-2D7A-48AE-939D-FD711D005C47}" type="presOf" srcId="{2E024AA7-0B2A-43C7-B525-B7E532A89E39}" destId="{5480845B-D071-404A-B1F5-AA487F1061F8}" srcOrd="0" destOrd="0" presId="urn:microsoft.com/office/officeart/2005/8/layout/hierarchy1"/>
    <dgm:cxn modelId="{8B85D3BE-AE30-46AD-80DF-3B72C0FBFE93}" srcId="{71D6313F-C624-4E8F-9C9B-3E582681D004}" destId="{637252C8-42E0-432F-ACD4-8F202B677A74}" srcOrd="1" destOrd="0" parTransId="{DEF6144D-E359-4CCD-BB5E-CD4934C32E58}" sibTransId="{F9F7C6F7-63E7-4F4C-9541-195DBD3C6D9E}"/>
    <dgm:cxn modelId="{892422E5-F0EC-47F3-B73E-A6B1ECFAF2CD}" srcId="{4DCD901E-FB5F-4CDC-9397-52007FB8F5CF}" destId="{B4494383-B539-4C05-9B8C-A826431A504E}" srcOrd="0" destOrd="0" parTransId="{3D49A839-0423-4FD4-AE44-F00D63A8C9E3}" sibTransId="{35BF4A66-0F1A-4C6D-9947-851D43F7EB0A}"/>
    <dgm:cxn modelId="{2A58E46D-7786-4FA0-AD5F-F8C1F640B2B2}" srcId="{71D6313F-C624-4E8F-9C9B-3E582681D004}" destId="{C33B1F8C-8C78-4EB5-B1C4-637E51C962EE}" srcOrd="2" destOrd="0" parTransId="{9D8389F3-6DA0-45B7-9643-016B19B2858A}" sibTransId="{8B459DB6-1481-4AB2-9E64-424E27029760}"/>
    <dgm:cxn modelId="{10BA80C7-ABA4-458C-B5EE-AB1C067DD17F}" srcId="{4DCD901E-FB5F-4CDC-9397-52007FB8F5CF}" destId="{B4F94E2B-26DF-4AE6-8410-4973379D4598}" srcOrd="2" destOrd="0" parTransId="{BCDEF78D-E523-4C44-81FC-DB05AD521C61}" sibTransId="{84B35127-07FE-47E2-9105-C7E888F9C9B6}"/>
    <dgm:cxn modelId="{DFF069FD-8810-4CDD-BB8E-9F13D512BB93}" srcId="{71D6313F-C624-4E8F-9C9B-3E582681D004}" destId="{E202736F-4C5C-419B-8843-17A9031857FE}" srcOrd="0" destOrd="0" parTransId="{2E024AA7-0B2A-43C7-B525-B7E532A89E39}" sibTransId="{2A200D95-AA15-4064-ACA8-2063ED6D0D58}"/>
    <dgm:cxn modelId="{9FDEE5E0-5854-4A90-B417-61A16F266A26}" type="presOf" srcId="{9D8389F3-6DA0-45B7-9643-016B19B2858A}" destId="{61C267E0-DE90-4738-B2DF-6925FC8F5657}" srcOrd="0" destOrd="0" presId="urn:microsoft.com/office/officeart/2005/8/layout/hierarchy1"/>
    <dgm:cxn modelId="{137264F2-B61C-49F4-A149-4E8BAEBADE7B}" type="presOf" srcId="{A8F40744-87B8-42BD-B35B-A90B704B2E19}" destId="{9E965B5B-ABC1-46AA-858D-105183E9D836}" srcOrd="0" destOrd="0" presId="urn:microsoft.com/office/officeart/2005/8/layout/hierarchy1"/>
    <dgm:cxn modelId="{10FF01CE-E50F-4F78-8757-405F5276FF6B}" srcId="{864DBC00-7D9A-4069-BA89-052075DE3A7C}" destId="{4DCD901E-FB5F-4CDC-9397-52007FB8F5CF}" srcOrd="0" destOrd="0" parTransId="{223534FA-393E-4C6F-998F-5F6FDCD6B55B}" sibTransId="{D28BE235-2ADF-486C-953A-C559BA11A1DA}"/>
    <dgm:cxn modelId="{C88C94DA-2ABD-46ED-8340-47600FCBA6A7}" type="presOf" srcId="{3D49A839-0423-4FD4-AE44-F00D63A8C9E3}" destId="{B1664134-243F-4C32-9E82-C6522D265F4B}" srcOrd="0" destOrd="0" presId="urn:microsoft.com/office/officeart/2005/8/layout/hierarchy1"/>
    <dgm:cxn modelId="{10D38D8E-3F12-4D28-89D8-8899AD010719}" srcId="{B4494383-B539-4C05-9B8C-A826431A504E}" destId="{D8F9D418-433C-48E0-864A-C7E0EA539B91}" srcOrd="1" destOrd="0" parTransId="{9AA59EBD-F98F-4BDF-B806-726F3A48FE7D}" sibTransId="{45E067FD-FA6D-47A9-992E-128BF0A77643}"/>
    <dgm:cxn modelId="{1BCE14C8-845C-4B3B-B8CB-66A9636E7B81}" type="presOf" srcId="{D8F9D418-433C-48E0-864A-C7E0EA539B91}" destId="{F0B07C91-4410-40C3-B781-9868020D9A61}" srcOrd="0" destOrd="0" presId="urn:microsoft.com/office/officeart/2005/8/layout/hierarchy1"/>
    <dgm:cxn modelId="{C5C8727D-44D9-4296-8112-BC03E5727308}" type="presOf" srcId="{71D6313F-C624-4E8F-9C9B-3E582681D004}" destId="{77C5AEEC-0954-4493-BE52-FB75A0480019}" srcOrd="0" destOrd="0" presId="urn:microsoft.com/office/officeart/2005/8/layout/hierarchy1"/>
    <dgm:cxn modelId="{7096067D-6BE5-422C-ACAE-C79236BF3344}" type="presOf" srcId="{E2979F4E-3C5A-45D3-B405-C50A508FBA20}" destId="{3617F98A-1BDF-462E-959A-52166A5C398C}" srcOrd="0" destOrd="0" presId="urn:microsoft.com/office/officeart/2005/8/layout/hierarchy1"/>
    <dgm:cxn modelId="{03B7C1E1-8319-4B8F-A8D1-54DCF7B989E3}" type="presOf" srcId="{864DBC00-7D9A-4069-BA89-052075DE3A7C}" destId="{8AE31E12-75E5-4976-8918-DDC9A79DF584}" srcOrd="0" destOrd="0" presId="urn:microsoft.com/office/officeart/2005/8/layout/hierarchy1"/>
    <dgm:cxn modelId="{533652DC-DF2B-4814-A372-45C4F97D6534}" type="presOf" srcId="{DEF6144D-E359-4CCD-BB5E-CD4934C32E58}" destId="{FBBDB4A7-2C04-4BCC-80EA-6DF3F5D17F1E}" srcOrd="0" destOrd="0" presId="urn:microsoft.com/office/officeart/2005/8/layout/hierarchy1"/>
    <dgm:cxn modelId="{AACD342D-4AEC-47D1-BE7C-FFAB615F63B6}" type="presOf" srcId="{C33B1F8C-8C78-4EB5-B1C4-637E51C962EE}" destId="{BD1227AB-4378-4483-A640-120E1C418556}" srcOrd="0" destOrd="0" presId="urn:microsoft.com/office/officeart/2005/8/layout/hierarchy1"/>
    <dgm:cxn modelId="{A3DE7743-5074-4A59-A8D8-DE1346D5CCF7}" srcId="{4DCD901E-FB5F-4CDC-9397-52007FB8F5CF}" destId="{71D6313F-C624-4E8F-9C9B-3E582681D004}" srcOrd="1" destOrd="0" parTransId="{E2979F4E-3C5A-45D3-B405-C50A508FBA20}" sibTransId="{8956E4E0-1BB1-46BE-82A3-9CD993772E2A}"/>
    <dgm:cxn modelId="{CF538DB9-C624-47B7-871A-4F2137DB1C86}" type="presOf" srcId="{B4F94E2B-26DF-4AE6-8410-4973379D4598}" destId="{3975BF3D-5DFC-4343-B379-7DA3D479A1B7}" srcOrd="0" destOrd="0" presId="urn:microsoft.com/office/officeart/2005/8/layout/hierarchy1"/>
    <dgm:cxn modelId="{0210A16B-77BA-4FAC-97CE-06BBFE51B9D7}" type="presOf" srcId="{B4494383-B539-4C05-9B8C-A826431A504E}" destId="{87FF0E22-82C9-492A-84E4-B1C0C69FCEAA}" srcOrd="0" destOrd="0" presId="urn:microsoft.com/office/officeart/2005/8/layout/hierarchy1"/>
    <dgm:cxn modelId="{36E3ABAC-3CCE-4838-9A18-0D88FEA00BC6}" type="presOf" srcId="{9AA59EBD-F98F-4BDF-B806-726F3A48FE7D}" destId="{5C0319DC-6B28-494F-98E7-46B6B1F61B91}" srcOrd="0" destOrd="0" presId="urn:microsoft.com/office/officeart/2005/8/layout/hierarchy1"/>
    <dgm:cxn modelId="{78641935-56EB-408F-8EC5-C43C68F60EEE}" type="presOf" srcId="{BCDEF78D-E523-4C44-81FC-DB05AD521C61}" destId="{264A434A-C544-4E77-9600-512AA0C8EE58}" srcOrd="0" destOrd="0" presId="urn:microsoft.com/office/officeart/2005/8/layout/hierarchy1"/>
    <dgm:cxn modelId="{AAEEADAB-9736-4223-B747-96B596A6BDEF}" type="presOf" srcId="{D62C6606-2117-437A-B61A-B71D9B2FCFA6}" destId="{A7FD1E47-42E2-4747-8E26-B5674959640F}" srcOrd="0" destOrd="0" presId="urn:microsoft.com/office/officeart/2005/8/layout/hierarchy1"/>
    <dgm:cxn modelId="{B79E860A-2606-49EF-83A7-C552E7488C8C}" type="presOf" srcId="{637252C8-42E0-432F-ACD4-8F202B677A74}" destId="{AC2E931C-FAC9-47B9-A13F-A7ABF797E6B0}" srcOrd="0" destOrd="0" presId="urn:microsoft.com/office/officeart/2005/8/layout/hierarchy1"/>
    <dgm:cxn modelId="{1266B9E5-4C6A-463D-AB7E-D8543FE5AC95}" srcId="{B4494383-B539-4C05-9B8C-A826431A504E}" destId="{A8F40744-87B8-42BD-B35B-A90B704B2E19}" srcOrd="0" destOrd="0" parTransId="{D62C6606-2117-437A-B61A-B71D9B2FCFA6}" sibTransId="{90CDAEE6-2AF5-4A2E-8F82-5DAE166E96F6}"/>
    <dgm:cxn modelId="{F08E87F6-AF42-4459-B554-C0AB8C4D7004}" type="presOf" srcId="{4DCD901E-FB5F-4CDC-9397-52007FB8F5CF}" destId="{1BCB8485-8F92-4C78-A351-62824D0271FF}" srcOrd="0" destOrd="0" presId="urn:microsoft.com/office/officeart/2005/8/layout/hierarchy1"/>
    <dgm:cxn modelId="{FD1A7BF4-3B81-4352-B7DE-6818F5123CF5}" type="presParOf" srcId="{8AE31E12-75E5-4976-8918-DDC9A79DF584}" destId="{B1142C9F-0825-4127-BCD8-8C2914DBAA58}" srcOrd="0" destOrd="0" presId="urn:microsoft.com/office/officeart/2005/8/layout/hierarchy1"/>
    <dgm:cxn modelId="{E964E1E2-3073-44DB-AFEE-8DE5E2D9F24F}" type="presParOf" srcId="{B1142C9F-0825-4127-BCD8-8C2914DBAA58}" destId="{E50ECC52-127F-4A35-AF00-AD86E0419ACC}" srcOrd="0" destOrd="0" presId="urn:microsoft.com/office/officeart/2005/8/layout/hierarchy1"/>
    <dgm:cxn modelId="{CE1FD279-8280-4B16-9D67-656931B703AA}" type="presParOf" srcId="{E50ECC52-127F-4A35-AF00-AD86E0419ACC}" destId="{E1FFCB93-A5C4-4C77-9DD0-3BB90045A9FB}" srcOrd="0" destOrd="0" presId="urn:microsoft.com/office/officeart/2005/8/layout/hierarchy1"/>
    <dgm:cxn modelId="{3BE1E6F4-966D-405D-B972-DD3CA3AB030D}" type="presParOf" srcId="{E50ECC52-127F-4A35-AF00-AD86E0419ACC}" destId="{1BCB8485-8F92-4C78-A351-62824D0271FF}" srcOrd="1" destOrd="0" presId="urn:microsoft.com/office/officeart/2005/8/layout/hierarchy1"/>
    <dgm:cxn modelId="{ED536866-5092-4C3D-987F-0D372B6E2BCC}" type="presParOf" srcId="{B1142C9F-0825-4127-BCD8-8C2914DBAA58}" destId="{EEF797F5-07DC-454A-AA9A-EAA5C92F0D0E}" srcOrd="1" destOrd="0" presId="urn:microsoft.com/office/officeart/2005/8/layout/hierarchy1"/>
    <dgm:cxn modelId="{75D10FAC-F7B5-43D9-984E-01CA5FD1843C}" type="presParOf" srcId="{EEF797F5-07DC-454A-AA9A-EAA5C92F0D0E}" destId="{B1664134-243F-4C32-9E82-C6522D265F4B}" srcOrd="0" destOrd="0" presId="urn:microsoft.com/office/officeart/2005/8/layout/hierarchy1"/>
    <dgm:cxn modelId="{B4D7A049-1598-4E3B-AAEF-D497F782820F}" type="presParOf" srcId="{EEF797F5-07DC-454A-AA9A-EAA5C92F0D0E}" destId="{D7F2FF36-B84A-428F-9EC0-9AEC476D73D7}" srcOrd="1" destOrd="0" presId="urn:microsoft.com/office/officeart/2005/8/layout/hierarchy1"/>
    <dgm:cxn modelId="{71E0AECC-4B75-4334-BC4B-DB8AB08A92B1}" type="presParOf" srcId="{D7F2FF36-B84A-428F-9EC0-9AEC476D73D7}" destId="{5E7D9ADC-BCE2-4B39-9C58-986B5A53F4D6}" srcOrd="0" destOrd="0" presId="urn:microsoft.com/office/officeart/2005/8/layout/hierarchy1"/>
    <dgm:cxn modelId="{3E24043A-72CA-45D7-9E68-60C0ADDD5571}" type="presParOf" srcId="{5E7D9ADC-BCE2-4B39-9C58-986B5A53F4D6}" destId="{3F030F0E-9E46-4A35-A3B3-CCD877AF7FA2}" srcOrd="0" destOrd="0" presId="urn:microsoft.com/office/officeart/2005/8/layout/hierarchy1"/>
    <dgm:cxn modelId="{8E17B352-617D-421B-AE0D-C999DB00F217}" type="presParOf" srcId="{5E7D9ADC-BCE2-4B39-9C58-986B5A53F4D6}" destId="{87FF0E22-82C9-492A-84E4-B1C0C69FCEAA}" srcOrd="1" destOrd="0" presId="urn:microsoft.com/office/officeart/2005/8/layout/hierarchy1"/>
    <dgm:cxn modelId="{A49F765A-700B-46DD-B594-24D0CD246CFD}" type="presParOf" srcId="{D7F2FF36-B84A-428F-9EC0-9AEC476D73D7}" destId="{AD6D8630-E833-4D49-9B61-5E159A32B631}" srcOrd="1" destOrd="0" presId="urn:microsoft.com/office/officeart/2005/8/layout/hierarchy1"/>
    <dgm:cxn modelId="{5CA2C00C-54BF-40D6-918D-090DDF458181}" type="presParOf" srcId="{AD6D8630-E833-4D49-9B61-5E159A32B631}" destId="{A7FD1E47-42E2-4747-8E26-B5674959640F}" srcOrd="0" destOrd="0" presId="urn:microsoft.com/office/officeart/2005/8/layout/hierarchy1"/>
    <dgm:cxn modelId="{30EAB489-5D7F-4030-90EE-916B45C442FF}" type="presParOf" srcId="{AD6D8630-E833-4D49-9B61-5E159A32B631}" destId="{6CB87E0C-E4B8-480A-B326-52328D9F92DE}" srcOrd="1" destOrd="0" presId="urn:microsoft.com/office/officeart/2005/8/layout/hierarchy1"/>
    <dgm:cxn modelId="{E6657C5E-3801-4113-AAF5-FC5EF01BACFA}" type="presParOf" srcId="{6CB87E0C-E4B8-480A-B326-52328D9F92DE}" destId="{E8F6B940-0050-4EAD-9183-F947C732A910}" srcOrd="0" destOrd="0" presId="urn:microsoft.com/office/officeart/2005/8/layout/hierarchy1"/>
    <dgm:cxn modelId="{F5E9EC69-BD9D-44FC-B890-5F084C1F4B31}" type="presParOf" srcId="{E8F6B940-0050-4EAD-9183-F947C732A910}" destId="{0367A2A2-939E-47D7-BD07-285EA259BEE7}" srcOrd="0" destOrd="0" presId="urn:microsoft.com/office/officeart/2005/8/layout/hierarchy1"/>
    <dgm:cxn modelId="{3BC243D6-9978-4FA4-88F5-7985D2F70256}" type="presParOf" srcId="{E8F6B940-0050-4EAD-9183-F947C732A910}" destId="{9E965B5B-ABC1-46AA-858D-105183E9D836}" srcOrd="1" destOrd="0" presId="urn:microsoft.com/office/officeart/2005/8/layout/hierarchy1"/>
    <dgm:cxn modelId="{71EED184-7686-441B-BD89-4EC8C992F487}" type="presParOf" srcId="{6CB87E0C-E4B8-480A-B326-52328D9F92DE}" destId="{DF5826ED-9149-4B6A-BD70-4A66FACB9BE7}" srcOrd="1" destOrd="0" presId="urn:microsoft.com/office/officeart/2005/8/layout/hierarchy1"/>
    <dgm:cxn modelId="{D9BAEAF3-2FA7-4E4A-8F12-54B9DBE29B54}" type="presParOf" srcId="{AD6D8630-E833-4D49-9B61-5E159A32B631}" destId="{5C0319DC-6B28-494F-98E7-46B6B1F61B91}" srcOrd="2" destOrd="0" presId="urn:microsoft.com/office/officeart/2005/8/layout/hierarchy1"/>
    <dgm:cxn modelId="{AFC64A2B-0FB5-4453-96A2-27FEFB35100B}" type="presParOf" srcId="{AD6D8630-E833-4D49-9B61-5E159A32B631}" destId="{14A1EB7C-6AF2-47B5-9EA3-80BA9387CB88}" srcOrd="3" destOrd="0" presId="urn:microsoft.com/office/officeart/2005/8/layout/hierarchy1"/>
    <dgm:cxn modelId="{41066DC1-16EB-4990-9E10-63CD2DFF7501}" type="presParOf" srcId="{14A1EB7C-6AF2-47B5-9EA3-80BA9387CB88}" destId="{7B794220-9128-4748-B538-D373005BD519}" srcOrd="0" destOrd="0" presId="urn:microsoft.com/office/officeart/2005/8/layout/hierarchy1"/>
    <dgm:cxn modelId="{F6ED95B5-FD05-4EBD-9A60-49C202CD9989}" type="presParOf" srcId="{7B794220-9128-4748-B538-D373005BD519}" destId="{38538936-272D-4F61-8B23-556F105A0935}" srcOrd="0" destOrd="0" presId="urn:microsoft.com/office/officeart/2005/8/layout/hierarchy1"/>
    <dgm:cxn modelId="{614575BB-BEC0-4FBA-A6C6-89A7D33365DE}" type="presParOf" srcId="{7B794220-9128-4748-B538-D373005BD519}" destId="{F0B07C91-4410-40C3-B781-9868020D9A61}" srcOrd="1" destOrd="0" presId="urn:microsoft.com/office/officeart/2005/8/layout/hierarchy1"/>
    <dgm:cxn modelId="{A1B0DF6D-3EF3-4DE9-8000-E1FE980E9CDD}" type="presParOf" srcId="{14A1EB7C-6AF2-47B5-9EA3-80BA9387CB88}" destId="{BF2762C3-BB9E-4203-BF28-ED71A4138A85}" srcOrd="1" destOrd="0" presId="urn:microsoft.com/office/officeart/2005/8/layout/hierarchy1"/>
    <dgm:cxn modelId="{96C0BAE7-3578-4032-B432-9A0DCA558960}" type="presParOf" srcId="{EEF797F5-07DC-454A-AA9A-EAA5C92F0D0E}" destId="{3617F98A-1BDF-462E-959A-52166A5C398C}" srcOrd="2" destOrd="0" presId="urn:microsoft.com/office/officeart/2005/8/layout/hierarchy1"/>
    <dgm:cxn modelId="{DF0D0475-88D0-4F75-98DA-612F0BDEC351}" type="presParOf" srcId="{EEF797F5-07DC-454A-AA9A-EAA5C92F0D0E}" destId="{E40BA0B9-7CAF-4E0D-9567-F68B7E419C1D}" srcOrd="3" destOrd="0" presId="urn:microsoft.com/office/officeart/2005/8/layout/hierarchy1"/>
    <dgm:cxn modelId="{A9B70CAA-F068-4D9B-9B64-8F42B3C9E660}" type="presParOf" srcId="{E40BA0B9-7CAF-4E0D-9567-F68B7E419C1D}" destId="{AF50498E-6AB9-454F-88EA-66FD664CEDE3}" srcOrd="0" destOrd="0" presId="urn:microsoft.com/office/officeart/2005/8/layout/hierarchy1"/>
    <dgm:cxn modelId="{E647D507-8845-4586-BCFE-1E4DD6F0B15F}" type="presParOf" srcId="{AF50498E-6AB9-454F-88EA-66FD664CEDE3}" destId="{783DE394-C678-4302-82B4-3751C49C3062}" srcOrd="0" destOrd="0" presId="urn:microsoft.com/office/officeart/2005/8/layout/hierarchy1"/>
    <dgm:cxn modelId="{8668AC79-D5FC-47D6-BA8B-1497C8281424}" type="presParOf" srcId="{AF50498E-6AB9-454F-88EA-66FD664CEDE3}" destId="{77C5AEEC-0954-4493-BE52-FB75A0480019}" srcOrd="1" destOrd="0" presId="urn:microsoft.com/office/officeart/2005/8/layout/hierarchy1"/>
    <dgm:cxn modelId="{3FE960A5-A8E9-4672-B611-20DEA1EA2715}" type="presParOf" srcId="{E40BA0B9-7CAF-4E0D-9567-F68B7E419C1D}" destId="{E9D9E2C2-E653-424E-9D9C-549A3F7D9824}" srcOrd="1" destOrd="0" presId="urn:microsoft.com/office/officeart/2005/8/layout/hierarchy1"/>
    <dgm:cxn modelId="{32BC5255-4CF1-4E1B-8922-49F4132BFF5B}" type="presParOf" srcId="{E9D9E2C2-E653-424E-9D9C-549A3F7D9824}" destId="{5480845B-D071-404A-B1F5-AA487F1061F8}" srcOrd="0" destOrd="0" presId="urn:microsoft.com/office/officeart/2005/8/layout/hierarchy1"/>
    <dgm:cxn modelId="{7B2DA629-145D-4669-A3F1-FCA021581536}" type="presParOf" srcId="{E9D9E2C2-E653-424E-9D9C-549A3F7D9824}" destId="{ADF84731-722B-4485-9521-183B817AA780}" srcOrd="1" destOrd="0" presId="urn:microsoft.com/office/officeart/2005/8/layout/hierarchy1"/>
    <dgm:cxn modelId="{762CF3B1-8D26-40B2-B0BC-84D70AD3CE49}" type="presParOf" srcId="{ADF84731-722B-4485-9521-183B817AA780}" destId="{9E80F04B-14B2-479E-98AD-C4C411E60302}" srcOrd="0" destOrd="0" presId="urn:microsoft.com/office/officeart/2005/8/layout/hierarchy1"/>
    <dgm:cxn modelId="{2FCC249A-EA47-4616-B640-5B94D4618AE5}" type="presParOf" srcId="{9E80F04B-14B2-479E-98AD-C4C411E60302}" destId="{54BF474D-8244-45FF-899A-35F141EA87DB}" srcOrd="0" destOrd="0" presId="urn:microsoft.com/office/officeart/2005/8/layout/hierarchy1"/>
    <dgm:cxn modelId="{6C51D0F8-516B-48EB-915E-806E43503CC5}" type="presParOf" srcId="{9E80F04B-14B2-479E-98AD-C4C411E60302}" destId="{1C200169-FCAB-4129-ABEA-4FE34879F0E4}" srcOrd="1" destOrd="0" presId="urn:microsoft.com/office/officeart/2005/8/layout/hierarchy1"/>
    <dgm:cxn modelId="{CF613F38-650C-42AB-86BA-1A035EAFD848}" type="presParOf" srcId="{ADF84731-722B-4485-9521-183B817AA780}" destId="{C915FA73-D559-4919-8815-B98614B26007}" srcOrd="1" destOrd="0" presId="urn:microsoft.com/office/officeart/2005/8/layout/hierarchy1"/>
    <dgm:cxn modelId="{A688122A-4296-43E8-A6A8-F8D00F282FA7}" type="presParOf" srcId="{E9D9E2C2-E653-424E-9D9C-549A3F7D9824}" destId="{FBBDB4A7-2C04-4BCC-80EA-6DF3F5D17F1E}" srcOrd="2" destOrd="0" presId="urn:microsoft.com/office/officeart/2005/8/layout/hierarchy1"/>
    <dgm:cxn modelId="{8CDC5332-887E-47B7-A5A7-42AA5D9B1E4D}" type="presParOf" srcId="{E9D9E2C2-E653-424E-9D9C-549A3F7D9824}" destId="{6C2C7D0A-82DD-4DDE-A3FD-14AE6CAFD8E5}" srcOrd="3" destOrd="0" presId="urn:microsoft.com/office/officeart/2005/8/layout/hierarchy1"/>
    <dgm:cxn modelId="{9075EA38-33CC-4090-99A3-756B956B96DC}" type="presParOf" srcId="{6C2C7D0A-82DD-4DDE-A3FD-14AE6CAFD8E5}" destId="{08776AED-E6B2-4C2B-9C82-85BC2ADCAC99}" srcOrd="0" destOrd="0" presId="urn:microsoft.com/office/officeart/2005/8/layout/hierarchy1"/>
    <dgm:cxn modelId="{74009CDF-E4E4-423D-B370-F5CCE95EBC13}" type="presParOf" srcId="{08776AED-E6B2-4C2B-9C82-85BC2ADCAC99}" destId="{490897E1-EBFD-43FF-8535-C5DBDE018C8B}" srcOrd="0" destOrd="0" presId="urn:microsoft.com/office/officeart/2005/8/layout/hierarchy1"/>
    <dgm:cxn modelId="{18D276BF-02EB-4FE4-8A90-884BBD27DF4F}" type="presParOf" srcId="{08776AED-E6B2-4C2B-9C82-85BC2ADCAC99}" destId="{AC2E931C-FAC9-47B9-A13F-A7ABF797E6B0}" srcOrd="1" destOrd="0" presId="urn:microsoft.com/office/officeart/2005/8/layout/hierarchy1"/>
    <dgm:cxn modelId="{4FF490DE-6462-4FFE-A736-EE50795FC3B3}" type="presParOf" srcId="{6C2C7D0A-82DD-4DDE-A3FD-14AE6CAFD8E5}" destId="{B0D049B6-517C-41D1-8BE7-61E3C4D2C780}" srcOrd="1" destOrd="0" presId="urn:microsoft.com/office/officeart/2005/8/layout/hierarchy1"/>
    <dgm:cxn modelId="{104761C6-6197-4CDB-BB5D-A02318E6ECFD}" type="presParOf" srcId="{E9D9E2C2-E653-424E-9D9C-549A3F7D9824}" destId="{61C267E0-DE90-4738-B2DF-6925FC8F5657}" srcOrd="4" destOrd="0" presId="urn:microsoft.com/office/officeart/2005/8/layout/hierarchy1"/>
    <dgm:cxn modelId="{D560F38D-05BF-4490-8A49-BDA30479BDFC}" type="presParOf" srcId="{E9D9E2C2-E653-424E-9D9C-549A3F7D9824}" destId="{F070C0B0-AE07-4FE0-A19F-4E9812E3C9A6}" srcOrd="5" destOrd="0" presId="urn:microsoft.com/office/officeart/2005/8/layout/hierarchy1"/>
    <dgm:cxn modelId="{605D1B78-F300-478F-8DE9-2A8B903B7175}" type="presParOf" srcId="{F070C0B0-AE07-4FE0-A19F-4E9812E3C9A6}" destId="{D7203E45-0A3F-4712-A1A5-1D41E3D40BEC}" srcOrd="0" destOrd="0" presId="urn:microsoft.com/office/officeart/2005/8/layout/hierarchy1"/>
    <dgm:cxn modelId="{83E246AE-E3B9-4BE7-98F1-99C6AC99AFA9}" type="presParOf" srcId="{D7203E45-0A3F-4712-A1A5-1D41E3D40BEC}" destId="{3C45FAFA-9D77-48C7-97EB-C10146BD65D7}" srcOrd="0" destOrd="0" presId="urn:microsoft.com/office/officeart/2005/8/layout/hierarchy1"/>
    <dgm:cxn modelId="{F953180D-DC1A-4EB4-8F64-ACB8EA42E732}" type="presParOf" srcId="{D7203E45-0A3F-4712-A1A5-1D41E3D40BEC}" destId="{BD1227AB-4378-4483-A640-120E1C418556}" srcOrd="1" destOrd="0" presId="urn:microsoft.com/office/officeart/2005/8/layout/hierarchy1"/>
    <dgm:cxn modelId="{865DD58D-D939-41FC-9F53-D8513F503202}" type="presParOf" srcId="{F070C0B0-AE07-4FE0-A19F-4E9812E3C9A6}" destId="{C2EB88FB-DB64-433A-BC61-5CDD4585E6DE}" srcOrd="1" destOrd="0" presId="urn:microsoft.com/office/officeart/2005/8/layout/hierarchy1"/>
    <dgm:cxn modelId="{9E22880F-D823-42BA-BEC6-E91B94468DC1}" type="presParOf" srcId="{EEF797F5-07DC-454A-AA9A-EAA5C92F0D0E}" destId="{264A434A-C544-4E77-9600-512AA0C8EE58}" srcOrd="4" destOrd="0" presId="urn:microsoft.com/office/officeart/2005/8/layout/hierarchy1"/>
    <dgm:cxn modelId="{8870CA9A-FF23-4755-860D-EBA343834872}" type="presParOf" srcId="{EEF797F5-07DC-454A-AA9A-EAA5C92F0D0E}" destId="{3911A6F5-7C64-46D7-8388-05577BC76138}" srcOrd="5" destOrd="0" presId="urn:microsoft.com/office/officeart/2005/8/layout/hierarchy1"/>
    <dgm:cxn modelId="{34B99A5D-5150-43E9-9936-9E2E35E0C8C6}" type="presParOf" srcId="{3911A6F5-7C64-46D7-8388-05577BC76138}" destId="{A06187A7-062D-4FC9-A44B-697555F962C3}" srcOrd="0" destOrd="0" presId="urn:microsoft.com/office/officeart/2005/8/layout/hierarchy1"/>
    <dgm:cxn modelId="{DB882FAE-BE7A-41EB-A838-F7BCB1090953}" type="presParOf" srcId="{A06187A7-062D-4FC9-A44B-697555F962C3}" destId="{0F5D673D-BB18-4ACA-932F-C03FA7DC8AA6}" srcOrd="0" destOrd="0" presId="urn:microsoft.com/office/officeart/2005/8/layout/hierarchy1"/>
    <dgm:cxn modelId="{4B5B0206-0CB1-4675-9704-FE88FE3A9321}" type="presParOf" srcId="{A06187A7-062D-4FC9-A44B-697555F962C3}" destId="{3975BF3D-5DFC-4343-B379-7DA3D479A1B7}" srcOrd="1" destOrd="0" presId="urn:microsoft.com/office/officeart/2005/8/layout/hierarchy1"/>
    <dgm:cxn modelId="{FB15361D-3731-4383-BF3E-0B249CDA7414}" type="presParOf" srcId="{3911A6F5-7C64-46D7-8388-05577BC76138}" destId="{50419C2A-DF67-4DC5-9DD4-1196182B08A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5965B0-7B40-491E-9357-0A7AC7529DCD}">
      <dsp:nvSpPr>
        <dsp:cNvPr id="0" name=""/>
        <dsp:cNvSpPr/>
      </dsp:nvSpPr>
      <dsp:spPr>
        <a:xfrm>
          <a:off x="5555328" y="1131904"/>
          <a:ext cx="967998" cy="473825"/>
        </a:xfrm>
        <a:custGeom>
          <a:avLst/>
          <a:gdLst/>
          <a:ahLst/>
          <a:cxnLst/>
          <a:rect l="0" t="0" r="0" b="0"/>
          <a:pathLst>
            <a:path>
              <a:moveTo>
                <a:pt x="0" y="0"/>
              </a:moveTo>
              <a:lnTo>
                <a:pt x="0" y="327085"/>
              </a:lnTo>
              <a:lnTo>
                <a:pt x="967998" y="327085"/>
              </a:lnTo>
              <a:lnTo>
                <a:pt x="967998" y="473825"/>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C043E457-247A-42F0-A4EB-924597AE614F}">
      <dsp:nvSpPr>
        <dsp:cNvPr id="0" name=""/>
        <dsp:cNvSpPr/>
      </dsp:nvSpPr>
      <dsp:spPr>
        <a:xfrm>
          <a:off x="4561035" y="2066233"/>
          <a:ext cx="1060029" cy="671030"/>
        </a:xfrm>
        <a:custGeom>
          <a:avLst/>
          <a:gdLst/>
          <a:ahLst/>
          <a:cxnLst/>
          <a:rect l="0" t="0" r="0" b="0"/>
          <a:pathLst>
            <a:path>
              <a:moveTo>
                <a:pt x="0" y="0"/>
              </a:moveTo>
              <a:lnTo>
                <a:pt x="0" y="524290"/>
              </a:lnTo>
              <a:lnTo>
                <a:pt x="1060029" y="524290"/>
              </a:lnTo>
              <a:lnTo>
                <a:pt x="1060029" y="671030"/>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7528EF7D-ACF8-40F6-8A7F-D01ECCD72B11}">
      <dsp:nvSpPr>
        <dsp:cNvPr id="0" name=""/>
        <dsp:cNvSpPr/>
      </dsp:nvSpPr>
      <dsp:spPr>
        <a:xfrm>
          <a:off x="3711361" y="2066233"/>
          <a:ext cx="849674" cy="671030"/>
        </a:xfrm>
        <a:custGeom>
          <a:avLst/>
          <a:gdLst/>
          <a:ahLst/>
          <a:cxnLst/>
          <a:rect l="0" t="0" r="0" b="0"/>
          <a:pathLst>
            <a:path>
              <a:moveTo>
                <a:pt x="849674" y="0"/>
              </a:moveTo>
              <a:lnTo>
                <a:pt x="849674" y="524290"/>
              </a:lnTo>
              <a:lnTo>
                <a:pt x="0" y="524290"/>
              </a:lnTo>
              <a:lnTo>
                <a:pt x="0" y="671030"/>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72891DF3-8A05-4654-B161-493E2208F487}">
      <dsp:nvSpPr>
        <dsp:cNvPr id="0" name=""/>
        <dsp:cNvSpPr/>
      </dsp:nvSpPr>
      <dsp:spPr>
        <a:xfrm>
          <a:off x="4561035" y="1131904"/>
          <a:ext cx="994293" cy="473825"/>
        </a:xfrm>
        <a:custGeom>
          <a:avLst/>
          <a:gdLst/>
          <a:ahLst/>
          <a:cxnLst/>
          <a:rect l="0" t="0" r="0" b="0"/>
          <a:pathLst>
            <a:path>
              <a:moveTo>
                <a:pt x="994293" y="0"/>
              </a:moveTo>
              <a:lnTo>
                <a:pt x="994293" y="327085"/>
              </a:lnTo>
              <a:lnTo>
                <a:pt x="0" y="327085"/>
              </a:lnTo>
              <a:lnTo>
                <a:pt x="0" y="473825"/>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A97879C6-B02E-4653-B2D8-FB132A91043C}">
      <dsp:nvSpPr>
        <dsp:cNvPr id="0" name=""/>
        <dsp:cNvSpPr/>
      </dsp:nvSpPr>
      <dsp:spPr>
        <a:xfrm>
          <a:off x="3590787" y="383446"/>
          <a:ext cx="1964541" cy="245135"/>
        </a:xfrm>
        <a:custGeom>
          <a:avLst/>
          <a:gdLst/>
          <a:ahLst/>
          <a:cxnLst/>
          <a:rect l="0" t="0" r="0" b="0"/>
          <a:pathLst>
            <a:path>
              <a:moveTo>
                <a:pt x="0" y="0"/>
              </a:moveTo>
              <a:lnTo>
                <a:pt x="0" y="98396"/>
              </a:lnTo>
              <a:lnTo>
                <a:pt x="1964541" y="98396"/>
              </a:lnTo>
              <a:lnTo>
                <a:pt x="1964541" y="245135"/>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0F7A9434-73FE-4271-B0DB-F6DEB1103577}">
      <dsp:nvSpPr>
        <dsp:cNvPr id="0" name=""/>
        <dsp:cNvSpPr/>
      </dsp:nvSpPr>
      <dsp:spPr>
        <a:xfrm>
          <a:off x="1880541" y="1152875"/>
          <a:ext cx="810232" cy="565860"/>
        </a:xfrm>
        <a:custGeom>
          <a:avLst/>
          <a:gdLst/>
          <a:ahLst/>
          <a:cxnLst/>
          <a:rect l="0" t="0" r="0" b="0"/>
          <a:pathLst>
            <a:path>
              <a:moveTo>
                <a:pt x="0" y="0"/>
              </a:moveTo>
              <a:lnTo>
                <a:pt x="0" y="419120"/>
              </a:lnTo>
              <a:lnTo>
                <a:pt x="810232" y="419120"/>
              </a:lnTo>
              <a:lnTo>
                <a:pt x="810232" y="565860"/>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81924EEE-EFC8-42B5-995A-03026DE14D59}">
      <dsp:nvSpPr>
        <dsp:cNvPr id="0" name=""/>
        <dsp:cNvSpPr/>
      </dsp:nvSpPr>
      <dsp:spPr>
        <a:xfrm>
          <a:off x="820511" y="1152875"/>
          <a:ext cx="1060029" cy="552713"/>
        </a:xfrm>
        <a:custGeom>
          <a:avLst/>
          <a:gdLst/>
          <a:ahLst/>
          <a:cxnLst/>
          <a:rect l="0" t="0" r="0" b="0"/>
          <a:pathLst>
            <a:path>
              <a:moveTo>
                <a:pt x="1060029" y="0"/>
              </a:moveTo>
              <a:lnTo>
                <a:pt x="1060029" y="405973"/>
              </a:lnTo>
              <a:lnTo>
                <a:pt x="0" y="405973"/>
              </a:lnTo>
              <a:lnTo>
                <a:pt x="0" y="552713"/>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1FC1DD96-DEB5-4D36-9C41-D001F629BFFE}">
      <dsp:nvSpPr>
        <dsp:cNvPr id="0" name=""/>
        <dsp:cNvSpPr/>
      </dsp:nvSpPr>
      <dsp:spPr>
        <a:xfrm>
          <a:off x="1880541" y="383446"/>
          <a:ext cx="1710246" cy="245135"/>
        </a:xfrm>
        <a:custGeom>
          <a:avLst/>
          <a:gdLst/>
          <a:ahLst/>
          <a:cxnLst/>
          <a:rect l="0" t="0" r="0" b="0"/>
          <a:pathLst>
            <a:path>
              <a:moveTo>
                <a:pt x="1710246" y="0"/>
              </a:moveTo>
              <a:lnTo>
                <a:pt x="1710246" y="98396"/>
              </a:lnTo>
              <a:lnTo>
                <a:pt x="0" y="98396"/>
              </a:lnTo>
              <a:lnTo>
                <a:pt x="0" y="245135"/>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sp>
    <dsp:sp modelId="{83E27FE8-5270-4280-8991-36D63380FADD}">
      <dsp:nvSpPr>
        <dsp:cNvPr id="0" name=""/>
        <dsp:cNvSpPr/>
      </dsp:nvSpPr>
      <dsp:spPr>
        <a:xfrm>
          <a:off x="2798788" y="-167199"/>
          <a:ext cx="1583998" cy="55064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390BE-1E0D-4385-9BA0-598050CB6D61}">
      <dsp:nvSpPr>
        <dsp:cNvPr id="0" name=""/>
        <dsp:cNvSpPr/>
      </dsp:nvSpPr>
      <dsp:spPr>
        <a:xfrm>
          <a:off x="2974788" y="0"/>
          <a:ext cx="1583998" cy="550646"/>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SURAT</a:t>
          </a:r>
        </a:p>
      </dsp:txBody>
      <dsp:txXfrm>
        <a:off x="2974788" y="0"/>
        <a:ext cx="1583998" cy="550646"/>
      </dsp:txXfrm>
    </dsp:sp>
    <dsp:sp modelId="{41B940C6-1ADD-410F-8A58-063E8FE505D6}">
      <dsp:nvSpPr>
        <dsp:cNvPr id="0" name=""/>
        <dsp:cNvSpPr/>
      </dsp:nvSpPr>
      <dsp:spPr>
        <a:xfrm>
          <a:off x="831847" y="628582"/>
          <a:ext cx="2097387" cy="5242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28A53-6001-41E2-93DC-D86E8B3EBB9B}">
      <dsp:nvSpPr>
        <dsp:cNvPr id="0" name=""/>
        <dsp:cNvSpPr/>
      </dsp:nvSpPr>
      <dsp:spPr>
        <a:xfrm>
          <a:off x="1007846" y="795782"/>
          <a:ext cx="2097387" cy="524293"/>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SURAT DI BAWAH TANGAN</a:t>
          </a:r>
        </a:p>
      </dsp:txBody>
      <dsp:txXfrm>
        <a:off x="1007846" y="795782"/>
        <a:ext cx="2097387" cy="524293"/>
      </dsp:txXfrm>
    </dsp:sp>
    <dsp:sp modelId="{8A4CA688-F579-4F45-B3AC-B29709D75925}">
      <dsp:nvSpPr>
        <dsp:cNvPr id="0" name=""/>
        <dsp:cNvSpPr/>
      </dsp:nvSpPr>
      <dsp:spPr>
        <a:xfrm>
          <a:off x="28512" y="1705589"/>
          <a:ext cx="1583998" cy="34997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A1BFF-6604-4E2D-92D9-35D4CA6368F2}">
      <dsp:nvSpPr>
        <dsp:cNvPr id="0" name=""/>
        <dsp:cNvSpPr/>
      </dsp:nvSpPr>
      <dsp:spPr>
        <a:xfrm>
          <a:off x="204512" y="1872789"/>
          <a:ext cx="1583998" cy="349971"/>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SURAT BIASA</a:t>
          </a:r>
        </a:p>
      </dsp:txBody>
      <dsp:txXfrm>
        <a:off x="204512" y="1872789"/>
        <a:ext cx="1583998" cy="349971"/>
      </dsp:txXfrm>
    </dsp:sp>
    <dsp:sp modelId="{86FE5047-D06B-4134-963A-3FA3B28D8531}">
      <dsp:nvSpPr>
        <dsp:cNvPr id="0" name=""/>
        <dsp:cNvSpPr/>
      </dsp:nvSpPr>
      <dsp:spPr>
        <a:xfrm>
          <a:off x="1898774" y="1718736"/>
          <a:ext cx="1583998" cy="37014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94AA3-8140-4CDA-B4B2-72D000D364B8}">
      <dsp:nvSpPr>
        <dsp:cNvPr id="0" name=""/>
        <dsp:cNvSpPr/>
      </dsp:nvSpPr>
      <dsp:spPr>
        <a:xfrm>
          <a:off x="2074774" y="1885935"/>
          <a:ext cx="1583998" cy="370148"/>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AKTA DI BAWAH TANGAN</a:t>
          </a:r>
        </a:p>
      </dsp:txBody>
      <dsp:txXfrm>
        <a:off x="2074774" y="1885935"/>
        <a:ext cx="1583998" cy="370148"/>
      </dsp:txXfrm>
    </dsp:sp>
    <dsp:sp modelId="{742FE1F4-331C-4299-8FFC-052FCCC43EE7}">
      <dsp:nvSpPr>
        <dsp:cNvPr id="0" name=""/>
        <dsp:cNvSpPr/>
      </dsp:nvSpPr>
      <dsp:spPr>
        <a:xfrm>
          <a:off x="4590016" y="628582"/>
          <a:ext cx="1930624" cy="50332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E3FBF-749F-4B61-BD20-5689EB9650E1}">
      <dsp:nvSpPr>
        <dsp:cNvPr id="0" name=""/>
        <dsp:cNvSpPr/>
      </dsp:nvSpPr>
      <dsp:spPr>
        <a:xfrm>
          <a:off x="4766016" y="795782"/>
          <a:ext cx="1930624" cy="503321"/>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SURAT AUTENTIK</a:t>
          </a:r>
        </a:p>
      </dsp:txBody>
      <dsp:txXfrm>
        <a:off x="4766016" y="795782"/>
        <a:ext cx="1930624" cy="503321"/>
      </dsp:txXfrm>
    </dsp:sp>
    <dsp:sp modelId="{25E45C99-9BC8-4040-BE46-A908EC072048}">
      <dsp:nvSpPr>
        <dsp:cNvPr id="0" name=""/>
        <dsp:cNvSpPr/>
      </dsp:nvSpPr>
      <dsp:spPr>
        <a:xfrm>
          <a:off x="3769036" y="1605730"/>
          <a:ext cx="1583998" cy="46050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C5E9A-AEC5-46A4-B203-D2DA11750BA5}">
      <dsp:nvSpPr>
        <dsp:cNvPr id="0" name=""/>
        <dsp:cNvSpPr/>
      </dsp:nvSpPr>
      <dsp:spPr>
        <a:xfrm>
          <a:off x="3945036" y="1772929"/>
          <a:ext cx="1583998" cy="460503"/>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AKTA AUTENTIK</a:t>
          </a:r>
        </a:p>
      </dsp:txBody>
      <dsp:txXfrm>
        <a:off x="3945036" y="1772929"/>
        <a:ext cx="1583998" cy="460503"/>
      </dsp:txXfrm>
    </dsp:sp>
    <dsp:sp modelId="{39F51826-91E5-4758-AA9A-99BA48552EE5}">
      <dsp:nvSpPr>
        <dsp:cNvPr id="0" name=""/>
        <dsp:cNvSpPr/>
      </dsp:nvSpPr>
      <dsp:spPr>
        <a:xfrm>
          <a:off x="2919362" y="2737263"/>
          <a:ext cx="1583998" cy="66991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4E949-532A-4A45-86F6-4F42BC00A9ED}">
      <dsp:nvSpPr>
        <dsp:cNvPr id="0" name=""/>
        <dsp:cNvSpPr/>
      </dsp:nvSpPr>
      <dsp:spPr>
        <a:xfrm>
          <a:off x="3095362" y="2904463"/>
          <a:ext cx="1583998" cy="669918"/>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AKTA AUTENTIK MENURUT HUKUM </a:t>
          </a:r>
          <a:r>
            <a:rPr lang="id-ID" sz="1100" b="1" kern="1200" dirty="0" smtClean="0"/>
            <a:t>PUBLIK</a:t>
          </a:r>
          <a:endParaRPr lang="id-ID" sz="1100" b="1" kern="1200" dirty="0"/>
        </a:p>
      </dsp:txBody>
      <dsp:txXfrm>
        <a:off x="3095362" y="2904463"/>
        <a:ext cx="1583998" cy="669918"/>
      </dsp:txXfrm>
    </dsp:sp>
    <dsp:sp modelId="{136D5EFC-5CC8-4114-BB38-0B3792E80CD0}">
      <dsp:nvSpPr>
        <dsp:cNvPr id="0" name=""/>
        <dsp:cNvSpPr/>
      </dsp:nvSpPr>
      <dsp:spPr>
        <a:xfrm>
          <a:off x="4829065" y="2737263"/>
          <a:ext cx="1583998" cy="7225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0402D-1ABF-4B6D-A47E-2DD713E325D5}">
      <dsp:nvSpPr>
        <dsp:cNvPr id="0" name=""/>
        <dsp:cNvSpPr/>
      </dsp:nvSpPr>
      <dsp:spPr>
        <a:xfrm>
          <a:off x="5005065" y="2904463"/>
          <a:ext cx="1583998" cy="722504"/>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AKTA AUTENTIK MENURUT HUKUM PERDATA</a:t>
          </a:r>
        </a:p>
      </dsp:txBody>
      <dsp:txXfrm>
        <a:off x="5005065" y="2904463"/>
        <a:ext cx="1583998" cy="722504"/>
      </dsp:txXfrm>
    </dsp:sp>
    <dsp:sp modelId="{6237A2B1-428E-415C-94CA-B4412DEB8273}">
      <dsp:nvSpPr>
        <dsp:cNvPr id="0" name=""/>
        <dsp:cNvSpPr/>
      </dsp:nvSpPr>
      <dsp:spPr>
        <a:xfrm>
          <a:off x="5731328" y="1605730"/>
          <a:ext cx="1583998" cy="4867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E49B78-A9C9-442B-9867-06DB5718655F}">
      <dsp:nvSpPr>
        <dsp:cNvPr id="0" name=""/>
        <dsp:cNvSpPr/>
      </dsp:nvSpPr>
      <dsp:spPr>
        <a:xfrm>
          <a:off x="5907328" y="1772929"/>
          <a:ext cx="1583998" cy="486795"/>
        </a:xfrm>
        <a:prstGeom prst="roundRect">
          <a:avLst>
            <a:gd name="adj" fmla="val 10000"/>
          </a:avLst>
        </a:prstGeom>
        <a:solidFill>
          <a:schemeClr val="lt1">
            <a:alpha val="90000"/>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b="1" kern="1200" dirty="0"/>
            <a:t>SURAT DINAS</a:t>
          </a:r>
        </a:p>
      </dsp:txBody>
      <dsp:txXfrm>
        <a:off x="5907328" y="1772929"/>
        <a:ext cx="1583998" cy="4867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A434A-C544-4E77-9600-512AA0C8EE58}">
      <dsp:nvSpPr>
        <dsp:cNvPr id="0" name=""/>
        <dsp:cNvSpPr/>
      </dsp:nvSpPr>
      <dsp:spPr>
        <a:xfrm>
          <a:off x="4006697" y="652672"/>
          <a:ext cx="3166397" cy="689319"/>
        </a:xfrm>
        <a:custGeom>
          <a:avLst/>
          <a:gdLst/>
          <a:ahLst/>
          <a:cxnLst/>
          <a:rect l="0" t="0" r="0" b="0"/>
          <a:pathLst>
            <a:path>
              <a:moveTo>
                <a:pt x="0" y="0"/>
              </a:moveTo>
              <a:lnTo>
                <a:pt x="0" y="575119"/>
              </a:lnTo>
              <a:lnTo>
                <a:pt x="3166397" y="575119"/>
              </a:lnTo>
              <a:lnTo>
                <a:pt x="3166397" y="689319"/>
              </a:lnTo>
            </a:path>
          </a:pathLst>
        </a:custGeom>
        <a:noFill/>
        <a:ln w="55000" cap="flat" cmpd="thickThin"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C267E0-DE90-4738-B2DF-6925FC8F5657}">
      <dsp:nvSpPr>
        <dsp:cNvPr id="0" name=""/>
        <dsp:cNvSpPr/>
      </dsp:nvSpPr>
      <dsp:spPr>
        <a:xfrm>
          <a:off x="4945353" y="2102369"/>
          <a:ext cx="1698054" cy="614491"/>
        </a:xfrm>
        <a:custGeom>
          <a:avLst/>
          <a:gdLst/>
          <a:ahLst/>
          <a:cxnLst/>
          <a:rect l="0" t="0" r="0" b="0"/>
          <a:pathLst>
            <a:path>
              <a:moveTo>
                <a:pt x="0" y="0"/>
              </a:moveTo>
              <a:lnTo>
                <a:pt x="0" y="500290"/>
              </a:lnTo>
              <a:lnTo>
                <a:pt x="1698054" y="500290"/>
              </a:lnTo>
              <a:lnTo>
                <a:pt x="1698054" y="614491"/>
              </a:lnTo>
            </a:path>
          </a:pathLst>
        </a:custGeom>
        <a:noFill/>
        <a:ln w="55000" cap="flat" cmpd="thickThin"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BDB4A7-2C04-4BCC-80EA-6DF3F5D17F1E}">
      <dsp:nvSpPr>
        <dsp:cNvPr id="0" name=""/>
        <dsp:cNvSpPr/>
      </dsp:nvSpPr>
      <dsp:spPr>
        <a:xfrm>
          <a:off x="4945353" y="2102369"/>
          <a:ext cx="191359" cy="614491"/>
        </a:xfrm>
        <a:custGeom>
          <a:avLst/>
          <a:gdLst/>
          <a:ahLst/>
          <a:cxnLst/>
          <a:rect l="0" t="0" r="0" b="0"/>
          <a:pathLst>
            <a:path>
              <a:moveTo>
                <a:pt x="0" y="0"/>
              </a:moveTo>
              <a:lnTo>
                <a:pt x="0" y="500290"/>
              </a:lnTo>
              <a:lnTo>
                <a:pt x="191359" y="500290"/>
              </a:lnTo>
              <a:lnTo>
                <a:pt x="191359" y="614491"/>
              </a:lnTo>
            </a:path>
          </a:pathLst>
        </a:custGeom>
        <a:noFill/>
        <a:ln w="55000" cap="flat" cmpd="thickThin"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80845B-D071-404A-B1F5-AA487F1061F8}">
      <dsp:nvSpPr>
        <dsp:cNvPr id="0" name=""/>
        <dsp:cNvSpPr/>
      </dsp:nvSpPr>
      <dsp:spPr>
        <a:xfrm>
          <a:off x="3630018" y="2102369"/>
          <a:ext cx="1315334" cy="614491"/>
        </a:xfrm>
        <a:custGeom>
          <a:avLst/>
          <a:gdLst/>
          <a:ahLst/>
          <a:cxnLst/>
          <a:rect l="0" t="0" r="0" b="0"/>
          <a:pathLst>
            <a:path>
              <a:moveTo>
                <a:pt x="1315334" y="0"/>
              </a:moveTo>
              <a:lnTo>
                <a:pt x="1315334" y="500290"/>
              </a:lnTo>
              <a:lnTo>
                <a:pt x="0" y="500290"/>
              </a:lnTo>
              <a:lnTo>
                <a:pt x="0" y="614491"/>
              </a:lnTo>
            </a:path>
          </a:pathLst>
        </a:custGeom>
        <a:noFill/>
        <a:ln w="55000" cap="flat" cmpd="thickThin"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17F98A-1BDF-462E-959A-52166A5C398C}">
      <dsp:nvSpPr>
        <dsp:cNvPr id="0" name=""/>
        <dsp:cNvSpPr/>
      </dsp:nvSpPr>
      <dsp:spPr>
        <a:xfrm>
          <a:off x="4006697" y="652672"/>
          <a:ext cx="938655" cy="666900"/>
        </a:xfrm>
        <a:custGeom>
          <a:avLst/>
          <a:gdLst/>
          <a:ahLst/>
          <a:cxnLst/>
          <a:rect l="0" t="0" r="0" b="0"/>
          <a:pathLst>
            <a:path>
              <a:moveTo>
                <a:pt x="0" y="0"/>
              </a:moveTo>
              <a:lnTo>
                <a:pt x="0" y="552700"/>
              </a:lnTo>
              <a:lnTo>
                <a:pt x="938655" y="552700"/>
              </a:lnTo>
              <a:lnTo>
                <a:pt x="938655" y="666900"/>
              </a:lnTo>
            </a:path>
          </a:pathLst>
        </a:custGeom>
        <a:noFill/>
        <a:ln w="55000" cap="flat" cmpd="thickThin"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C0319DC-6B28-494F-98E7-46B6B1F61B91}">
      <dsp:nvSpPr>
        <dsp:cNvPr id="0" name=""/>
        <dsp:cNvSpPr/>
      </dsp:nvSpPr>
      <dsp:spPr>
        <a:xfrm>
          <a:off x="1444705" y="2102369"/>
          <a:ext cx="824970" cy="666884"/>
        </a:xfrm>
        <a:custGeom>
          <a:avLst/>
          <a:gdLst/>
          <a:ahLst/>
          <a:cxnLst/>
          <a:rect l="0" t="0" r="0" b="0"/>
          <a:pathLst>
            <a:path>
              <a:moveTo>
                <a:pt x="0" y="0"/>
              </a:moveTo>
              <a:lnTo>
                <a:pt x="0" y="552683"/>
              </a:lnTo>
              <a:lnTo>
                <a:pt x="824970" y="552683"/>
              </a:lnTo>
              <a:lnTo>
                <a:pt x="824970" y="666884"/>
              </a:lnTo>
            </a:path>
          </a:pathLst>
        </a:custGeom>
        <a:noFill/>
        <a:ln w="55000" cap="flat" cmpd="thickThin"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FD1E47-42E2-4747-8E26-B5674959640F}">
      <dsp:nvSpPr>
        <dsp:cNvPr id="0" name=""/>
        <dsp:cNvSpPr/>
      </dsp:nvSpPr>
      <dsp:spPr>
        <a:xfrm>
          <a:off x="616628" y="2102369"/>
          <a:ext cx="828076" cy="614491"/>
        </a:xfrm>
        <a:custGeom>
          <a:avLst/>
          <a:gdLst/>
          <a:ahLst/>
          <a:cxnLst/>
          <a:rect l="0" t="0" r="0" b="0"/>
          <a:pathLst>
            <a:path>
              <a:moveTo>
                <a:pt x="828076" y="0"/>
              </a:moveTo>
              <a:lnTo>
                <a:pt x="828076" y="500290"/>
              </a:lnTo>
              <a:lnTo>
                <a:pt x="0" y="500290"/>
              </a:lnTo>
              <a:lnTo>
                <a:pt x="0" y="614491"/>
              </a:lnTo>
            </a:path>
          </a:pathLst>
        </a:custGeom>
        <a:noFill/>
        <a:ln w="55000" cap="flat" cmpd="thickThin"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664134-243F-4C32-9E82-C6522D265F4B}">
      <dsp:nvSpPr>
        <dsp:cNvPr id="0" name=""/>
        <dsp:cNvSpPr/>
      </dsp:nvSpPr>
      <dsp:spPr>
        <a:xfrm>
          <a:off x="1444705" y="652672"/>
          <a:ext cx="2561992" cy="666900"/>
        </a:xfrm>
        <a:custGeom>
          <a:avLst/>
          <a:gdLst/>
          <a:ahLst/>
          <a:cxnLst/>
          <a:rect l="0" t="0" r="0" b="0"/>
          <a:pathLst>
            <a:path>
              <a:moveTo>
                <a:pt x="2561992" y="0"/>
              </a:moveTo>
              <a:lnTo>
                <a:pt x="2561992" y="552700"/>
              </a:lnTo>
              <a:lnTo>
                <a:pt x="0" y="552700"/>
              </a:lnTo>
              <a:lnTo>
                <a:pt x="0" y="666900"/>
              </a:lnTo>
            </a:path>
          </a:pathLst>
        </a:custGeom>
        <a:noFill/>
        <a:ln w="55000" cap="flat" cmpd="thickThin"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FFCB93-A5C4-4C77-9DD0-3BB90045A9FB}">
      <dsp:nvSpPr>
        <dsp:cNvPr id="0" name=""/>
        <dsp:cNvSpPr/>
      </dsp:nvSpPr>
      <dsp:spPr>
        <a:xfrm>
          <a:off x="3004607" y="-130123"/>
          <a:ext cx="200418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BCB8485-8F92-4C78-A351-62824D0271FF}">
      <dsp:nvSpPr>
        <dsp:cNvPr id="0" name=""/>
        <dsp:cNvSpPr/>
      </dsp:nvSpPr>
      <dsp:spPr>
        <a:xfrm>
          <a:off x="3141579" y="0"/>
          <a:ext cx="200418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PELUNASAN</a:t>
          </a:r>
          <a:endParaRPr lang="id-ID" sz="1600" kern="1200" dirty="0"/>
        </a:p>
      </dsp:txBody>
      <dsp:txXfrm>
        <a:off x="3141579" y="0"/>
        <a:ext cx="2004180" cy="782796"/>
      </dsp:txXfrm>
    </dsp:sp>
    <dsp:sp modelId="{3F030F0E-9E46-4A35-A3B3-CCD877AF7FA2}">
      <dsp:nvSpPr>
        <dsp:cNvPr id="0" name=""/>
        <dsp:cNvSpPr/>
      </dsp:nvSpPr>
      <dsp:spPr>
        <a:xfrm>
          <a:off x="481384" y="1319573"/>
          <a:ext cx="192664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7FF0E22-82C9-492A-84E4-B1C0C69FCEAA}">
      <dsp:nvSpPr>
        <dsp:cNvPr id="0" name=""/>
        <dsp:cNvSpPr/>
      </dsp:nvSpPr>
      <dsp:spPr>
        <a:xfrm>
          <a:off x="618357" y="1449697"/>
          <a:ext cx="192664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BENDA</a:t>
          </a:r>
        </a:p>
        <a:p>
          <a:pPr lvl="0" algn="ctr" defTabSz="622300">
            <a:lnSpc>
              <a:spcPct val="90000"/>
            </a:lnSpc>
            <a:spcBef>
              <a:spcPct val="0"/>
            </a:spcBef>
            <a:spcAft>
              <a:spcPct val="35000"/>
            </a:spcAft>
          </a:pPr>
          <a:r>
            <a:rPr lang="id-ID" sz="1400" kern="1200" dirty="0" smtClean="0"/>
            <a:t> METERAI</a:t>
          </a:r>
          <a:endParaRPr lang="id-ID" sz="1400" kern="1200" dirty="0"/>
        </a:p>
      </dsp:txBody>
      <dsp:txXfrm>
        <a:off x="618357" y="1449697"/>
        <a:ext cx="1926640" cy="782796"/>
      </dsp:txXfrm>
    </dsp:sp>
    <dsp:sp modelId="{0367A2A2-939E-47D7-BD07-285EA259BEE7}">
      <dsp:nvSpPr>
        <dsp:cNvPr id="0" name=""/>
        <dsp:cNvSpPr/>
      </dsp:nvSpPr>
      <dsp:spPr>
        <a:xfrm>
          <a:off x="253" y="2716861"/>
          <a:ext cx="123275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965B5B-ABC1-46AA-858D-105183E9D836}">
      <dsp:nvSpPr>
        <dsp:cNvPr id="0" name=""/>
        <dsp:cNvSpPr/>
      </dsp:nvSpPr>
      <dsp:spPr>
        <a:xfrm>
          <a:off x="137225" y="2846984"/>
          <a:ext cx="123275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kern="1200" dirty="0" smtClean="0"/>
            <a:t>KERTAS METERAI</a:t>
          </a:r>
          <a:endParaRPr lang="id-ID" sz="1100" kern="1200" dirty="0"/>
        </a:p>
      </dsp:txBody>
      <dsp:txXfrm>
        <a:off x="137225" y="2846984"/>
        <a:ext cx="1232750" cy="782796"/>
      </dsp:txXfrm>
    </dsp:sp>
    <dsp:sp modelId="{38538936-272D-4F61-8B23-556F105A0935}">
      <dsp:nvSpPr>
        <dsp:cNvPr id="0" name=""/>
        <dsp:cNvSpPr/>
      </dsp:nvSpPr>
      <dsp:spPr>
        <a:xfrm>
          <a:off x="1653300" y="2769253"/>
          <a:ext cx="123275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B07C91-4410-40C3-B781-9868020D9A61}">
      <dsp:nvSpPr>
        <dsp:cNvPr id="0" name=""/>
        <dsp:cNvSpPr/>
      </dsp:nvSpPr>
      <dsp:spPr>
        <a:xfrm>
          <a:off x="1790272" y="2899377"/>
          <a:ext cx="123275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dirty="0" smtClean="0"/>
            <a:t>METERAI TEMPEL</a:t>
          </a:r>
          <a:endParaRPr lang="id-ID" sz="1200" kern="1200" dirty="0"/>
        </a:p>
      </dsp:txBody>
      <dsp:txXfrm>
        <a:off x="1790272" y="2899377"/>
        <a:ext cx="1232750" cy="782796"/>
      </dsp:txXfrm>
    </dsp:sp>
    <dsp:sp modelId="{783DE394-C678-4302-82B4-3751C49C3062}">
      <dsp:nvSpPr>
        <dsp:cNvPr id="0" name=""/>
        <dsp:cNvSpPr/>
      </dsp:nvSpPr>
      <dsp:spPr>
        <a:xfrm>
          <a:off x="3653492" y="1319573"/>
          <a:ext cx="2583721"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C5AEEC-0954-4493-BE52-FB75A0480019}">
      <dsp:nvSpPr>
        <dsp:cNvPr id="0" name=""/>
        <dsp:cNvSpPr/>
      </dsp:nvSpPr>
      <dsp:spPr>
        <a:xfrm>
          <a:off x="3790464" y="1449697"/>
          <a:ext cx="2583721"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CARA LAIN</a:t>
          </a:r>
          <a:endParaRPr lang="id-ID" sz="1400" kern="1200" dirty="0"/>
        </a:p>
      </dsp:txBody>
      <dsp:txXfrm>
        <a:off x="3790464" y="1449697"/>
        <a:ext cx="2583721" cy="782796"/>
      </dsp:txXfrm>
    </dsp:sp>
    <dsp:sp modelId="{54BF474D-8244-45FF-899A-35F141EA87DB}">
      <dsp:nvSpPr>
        <dsp:cNvPr id="0" name=""/>
        <dsp:cNvSpPr/>
      </dsp:nvSpPr>
      <dsp:spPr>
        <a:xfrm>
          <a:off x="3013643" y="2716861"/>
          <a:ext cx="123275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200169-FCAB-4129-ABEA-4FE34879F0E4}">
      <dsp:nvSpPr>
        <dsp:cNvPr id="0" name=""/>
        <dsp:cNvSpPr/>
      </dsp:nvSpPr>
      <dsp:spPr>
        <a:xfrm>
          <a:off x="3150615" y="2846984"/>
          <a:ext cx="123275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kern="1200" dirty="0" smtClean="0"/>
            <a:t>MESIN</a:t>
          </a:r>
        </a:p>
        <a:p>
          <a:pPr lvl="0" algn="ctr" defTabSz="488950">
            <a:lnSpc>
              <a:spcPct val="90000"/>
            </a:lnSpc>
            <a:spcBef>
              <a:spcPct val="0"/>
            </a:spcBef>
            <a:spcAft>
              <a:spcPct val="35000"/>
            </a:spcAft>
          </a:pPr>
          <a:r>
            <a:rPr lang="id-ID" sz="1100" kern="1200" dirty="0" smtClean="0"/>
            <a:t>TERA</a:t>
          </a:r>
          <a:endParaRPr lang="id-ID" sz="1000" kern="1200" dirty="0"/>
        </a:p>
      </dsp:txBody>
      <dsp:txXfrm>
        <a:off x="3150615" y="2846984"/>
        <a:ext cx="1232750" cy="782796"/>
      </dsp:txXfrm>
    </dsp:sp>
    <dsp:sp modelId="{490897E1-EBFD-43FF-8535-C5DBDE018C8B}">
      <dsp:nvSpPr>
        <dsp:cNvPr id="0" name=""/>
        <dsp:cNvSpPr/>
      </dsp:nvSpPr>
      <dsp:spPr>
        <a:xfrm>
          <a:off x="4520337" y="2716861"/>
          <a:ext cx="123275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2E931C-FAC9-47B9-A13F-A7ABF797E6B0}">
      <dsp:nvSpPr>
        <dsp:cNvPr id="0" name=""/>
        <dsp:cNvSpPr/>
      </dsp:nvSpPr>
      <dsp:spPr>
        <a:xfrm>
          <a:off x="4657309" y="2846984"/>
          <a:ext cx="123275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kern="1200" dirty="0" smtClean="0"/>
            <a:t>TEKNOLOGI</a:t>
          </a:r>
        </a:p>
        <a:p>
          <a:pPr lvl="0" algn="ctr" defTabSz="488950">
            <a:lnSpc>
              <a:spcPct val="90000"/>
            </a:lnSpc>
            <a:spcBef>
              <a:spcPct val="0"/>
            </a:spcBef>
            <a:spcAft>
              <a:spcPct val="35000"/>
            </a:spcAft>
          </a:pPr>
          <a:r>
            <a:rPr lang="id-ID" sz="1100" kern="1200" dirty="0" smtClean="0"/>
            <a:t>PERCETAKAN</a:t>
          </a:r>
          <a:endParaRPr lang="id-ID" sz="1100" kern="1200" dirty="0"/>
        </a:p>
      </dsp:txBody>
      <dsp:txXfrm>
        <a:off x="4657309" y="2846984"/>
        <a:ext cx="1232750" cy="782796"/>
      </dsp:txXfrm>
    </dsp:sp>
    <dsp:sp modelId="{3C45FAFA-9D77-48C7-97EB-C10146BD65D7}">
      <dsp:nvSpPr>
        <dsp:cNvPr id="0" name=""/>
        <dsp:cNvSpPr/>
      </dsp:nvSpPr>
      <dsp:spPr>
        <a:xfrm>
          <a:off x="6027032" y="2716861"/>
          <a:ext cx="123275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1227AB-4378-4483-A640-120E1C418556}">
      <dsp:nvSpPr>
        <dsp:cNvPr id="0" name=""/>
        <dsp:cNvSpPr/>
      </dsp:nvSpPr>
      <dsp:spPr>
        <a:xfrm>
          <a:off x="6164004" y="2846984"/>
          <a:ext cx="123275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kern="1200" dirty="0" smtClean="0"/>
            <a:t>SISTEM KOMPUTER</a:t>
          </a:r>
          <a:endParaRPr lang="id-ID" sz="1100" kern="1200" dirty="0"/>
        </a:p>
      </dsp:txBody>
      <dsp:txXfrm>
        <a:off x="6164004" y="2846984"/>
        <a:ext cx="1232750" cy="782796"/>
      </dsp:txXfrm>
    </dsp:sp>
    <dsp:sp modelId="{0F5D673D-BB18-4ACA-932F-C03FA7DC8AA6}">
      <dsp:nvSpPr>
        <dsp:cNvPr id="0" name=""/>
        <dsp:cNvSpPr/>
      </dsp:nvSpPr>
      <dsp:spPr>
        <a:xfrm>
          <a:off x="6556720" y="1341992"/>
          <a:ext cx="1232750" cy="782796"/>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75BF3D-5DFC-4343-B379-7DA3D479A1B7}">
      <dsp:nvSpPr>
        <dsp:cNvPr id="0" name=""/>
        <dsp:cNvSpPr/>
      </dsp:nvSpPr>
      <dsp:spPr>
        <a:xfrm>
          <a:off x="6693692" y="1472116"/>
          <a:ext cx="1232750" cy="7827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d-ID" sz="1100" kern="1200" dirty="0" smtClean="0"/>
            <a:t>PEMETERAIAN</a:t>
          </a:r>
        </a:p>
        <a:p>
          <a:pPr lvl="0" algn="ctr" defTabSz="488950">
            <a:lnSpc>
              <a:spcPct val="90000"/>
            </a:lnSpc>
            <a:spcBef>
              <a:spcPct val="0"/>
            </a:spcBef>
            <a:spcAft>
              <a:spcPct val="35000"/>
            </a:spcAft>
          </a:pPr>
          <a:r>
            <a:rPr lang="id-ID" sz="1100" kern="1200" dirty="0" smtClean="0"/>
            <a:t>KEMUDIAN</a:t>
          </a:r>
          <a:endParaRPr lang="id-ID" sz="1100" kern="1200" dirty="0"/>
        </a:p>
      </dsp:txBody>
      <dsp:txXfrm>
        <a:off x="6693692" y="1472116"/>
        <a:ext cx="1232750" cy="7827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41C79433-0682-4812-8FCD-C626C1DE4CA9}" type="slidenum">
              <a:rPr lang="id-ID" smtClean="0"/>
              <a:pPr/>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41C79433-0682-4812-8FCD-C626C1DE4CA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E21562-071D-4512-99E6-6BC60DFA9432}" type="datetimeFigureOut">
              <a:rPr lang="id-ID" smtClean="0"/>
              <a:pPr/>
              <a:t>19/08/2010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C79433-0682-4812-8FCD-C626C1DE4CA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8E21562-071D-4512-99E6-6BC60DFA9432}" type="datetimeFigureOut">
              <a:rPr lang="id-ID" smtClean="0"/>
              <a:pPr/>
              <a:t>19/08/2010</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1C79433-0682-4812-8FCD-C626C1DE4CA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reisless.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1714480" y="1500174"/>
            <a:ext cx="5572163" cy="1500198"/>
          </a:xfrm>
          <a:prstGeom prst="rect">
            <a:avLst/>
          </a:prstGeom>
          <a:noFill/>
        </p:spPr>
        <p:txBody>
          <a:bodyPr wrap="none" lIns="91440" tIns="45720" rIns="91440" bIns="45720">
            <a:prstTxWarp prst="textChevronInverted">
              <a:avLst/>
            </a:prstTxWarp>
            <a:spAutoFit/>
          </a:bodyPr>
          <a:lstStyle/>
          <a:p>
            <a:pPr algn="ctr"/>
            <a:r>
              <a:rPr lang="id-ID" sz="13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2" charset="-78"/>
                <a:cs typeface="Andalus" pitchFamily="2" charset="-78"/>
              </a:rPr>
              <a:t>BEA METERAI</a:t>
            </a:r>
            <a:endParaRPr lang="en-US" sz="13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2" charset="-78"/>
              <a:cs typeface="Andalus" pitchFamily="2" charset="-78"/>
            </a:endParaRPr>
          </a:p>
        </p:txBody>
      </p:sp>
      <p:sp>
        <p:nvSpPr>
          <p:cNvPr id="6" name="Rectangle 5"/>
          <p:cNvSpPr/>
          <p:nvPr/>
        </p:nvSpPr>
        <p:spPr>
          <a:xfrm>
            <a:off x="2400347" y="2967335"/>
            <a:ext cx="4159921" cy="923330"/>
          </a:xfrm>
          <a:prstGeom prst="rect">
            <a:avLst/>
          </a:prstGeom>
          <a:noFill/>
        </p:spPr>
        <p:txBody>
          <a:bodyPr wrap="none" lIns="91440" tIns="45720" rIns="91440" bIns="45720">
            <a:spAutoFit/>
          </a:bodyPr>
          <a:lstStyle/>
          <a:p>
            <a:pPr algn="ctr"/>
            <a:r>
              <a:rPr lang="id-ID"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DTSD II PAJAK</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1857356" y="6215082"/>
            <a:ext cx="4286280" cy="369332"/>
          </a:xfrm>
          <a:prstGeom prst="rect">
            <a:avLst/>
          </a:prstGeom>
          <a:noFill/>
        </p:spPr>
        <p:txBody>
          <a:bodyPr wrap="square" rtlCol="0">
            <a:spAutoFit/>
          </a:bodyPr>
          <a:lstStyle/>
          <a:p>
            <a:pPr algn="ctr"/>
            <a:r>
              <a:rPr lang="id-ID" dirty="0" smtClean="0"/>
              <a:t>HASANUDDIN TATANG</a:t>
            </a:r>
            <a:endParaRPr lang="id-ID" dirty="0"/>
          </a:p>
        </p:txBody>
      </p:sp>
      <p:sp>
        <p:nvSpPr>
          <p:cNvPr id="8" name="TextBox 7"/>
          <p:cNvSpPr txBox="1"/>
          <p:nvPr/>
        </p:nvSpPr>
        <p:spPr>
          <a:xfrm>
            <a:off x="3286116" y="5786454"/>
            <a:ext cx="1214446" cy="369332"/>
          </a:xfrm>
          <a:prstGeom prst="rect">
            <a:avLst/>
          </a:prstGeom>
          <a:noFill/>
        </p:spPr>
        <p:txBody>
          <a:bodyPr wrap="square" rtlCol="0">
            <a:spAutoFit/>
          </a:bodyPr>
          <a:lstStyle/>
          <a:p>
            <a:pPr algn="ctr"/>
            <a:r>
              <a:rPr lang="id-ID" dirty="0" smtClean="0"/>
              <a:t>OLEH ;</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714480" y="5572116"/>
            <a:ext cx="2500330" cy="12858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p:cNvSpPr/>
          <p:nvPr/>
        </p:nvSpPr>
        <p:spPr>
          <a:xfrm>
            <a:off x="1571604" y="2714620"/>
            <a:ext cx="2786082" cy="300039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p:nvSpPr>
        <p:spPr>
          <a:xfrm>
            <a:off x="0" y="0"/>
            <a:ext cx="4717958" cy="707886"/>
          </a:xfrm>
          <a:prstGeom prst="rect">
            <a:avLst/>
          </a:prstGeom>
          <a:noFill/>
        </p:spPr>
        <p:txBody>
          <a:bodyPr wrap="none" lIns="91440" tIns="45720" rIns="91440" bIns="45720">
            <a:spAutoFit/>
          </a:bodyPr>
          <a:lstStyle/>
          <a:p>
            <a:pPr algn="ctr"/>
            <a:r>
              <a:rPr lang="id-ID"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TARIF Bea Meterai</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ounded Rectangle 2"/>
          <p:cNvSpPr/>
          <p:nvPr/>
        </p:nvSpPr>
        <p:spPr>
          <a:xfrm>
            <a:off x="1928794" y="2285992"/>
            <a:ext cx="2428892" cy="500066"/>
          </a:xfrm>
          <a:prstGeom prst="roundRect">
            <a:avLst/>
          </a:prstGeom>
          <a:solidFill>
            <a:srgbClr val="000000">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JENIS  DOKUMEN</a:t>
            </a:r>
            <a:endParaRPr lang="id-ID" dirty="0"/>
          </a:p>
        </p:txBody>
      </p:sp>
      <p:cxnSp>
        <p:nvCxnSpPr>
          <p:cNvPr id="6" name="Curved Connector 5"/>
          <p:cNvCxnSpPr>
            <a:endCxn id="3" idx="0"/>
          </p:cNvCxnSpPr>
          <p:nvPr/>
        </p:nvCxnSpPr>
        <p:spPr>
          <a:xfrm>
            <a:off x="1000100" y="571480"/>
            <a:ext cx="2143140" cy="1714512"/>
          </a:xfrm>
          <a:prstGeom prst="curvedConnector2">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5"/>
          <p:cNvCxnSpPr>
            <a:endCxn id="4" idx="0"/>
          </p:cNvCxnSpPr>
          <p:nvPr/>
        </p:nvCxnSpPr>
        <p:spPr>
          <a:xfrm>
            <a:off x="1071538" y="571480"/>
            <a:ext cx="5357850" cy="1714512"/>
          </a:xfrm>
          <a:prstGeom prst="curvedConnector2">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00232" y="2786058"/>
            <a:ext cx="2214578" cy="2616101"/>
          </a:xfrm>
          <a:prstGeom prst="rect">
            <a:avLst/>
          </a:prstGeom>
          <a:noFill/>
        </p:spPr>
        <p:txBody>
          <a:bodyPr wrap="square" rtlCol="0">
            <a:spAutoFit/>
          </a:bodyPr>
          <a:lstStyle/>
          <a:p>
            <a:pPr algn="ctr">
              <a:buFont typeface="Courier New" pitchFamily="49" charset="0"/>
              <a:buChar char="o"/>
            </a:pPr>
            <a:r>
              <a:rPr lang="id-ID" sz="2400" dirty="0" smtClean="0">
                <a:latin typeface="Agency FB" pitchFamily="34" charset="0"/>
              </a:rPr>
              <a:t> </a:t>
            </a:r>
          </a:p>
          <a:p>
            <a:pPr algn="ctr"/>
            <a:r>
              <a:rPr lang="id-ID" sz="2000" dirty="0" smtClean="0">
                <a:latin typeface="Agency FB" pitchFamily="34" charset="0"/>
              </a:rPr>
              <a:t>dokumen yang  merupakan surat yang dibuat dengan tujuan untuk digunakan sebagai barang bukti di  pengadilan </a:t>
            </a:r>
          </a:p>
          <a:p>
            <a:pPr algn="ctr"/>
            <a:r>
              <a:rPr lang="id-ID" sz="2000" b="1" dirty="0" smtClean="0">
                <a:latin typeface="Agency FB" pitchFamily="34" charset="0"/>
              </a:rPr>
              <a:t>Rp 6.000,00</a:t>
            </a:r>
            <a:endParaRPr lang="id-ID" sz="1600" b="1" dirty="0">
              <a:latin typeface="Agency FB" pitchFamily="34" charset="0"/>
            </a:endParaRPr>
          </a:p>
        </p:txBody>
      </p:sp>
      <p:sp>
        <p:nvSpPr>
          <p:cNvPr id="24" name="Oval 23"/>
          <p:cNvSpPr/>
          <p:nvPr/>
        </p:nvSpPr>
        <p:spPr>
          <a:xfrm>
            <a:off x="4929190" y="2571744"/>
            <a:ext cx="3000396" cy="264320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TextBox 20"/>
          <p:cNvSpPr txBox="1"/>
          <p:nvPr/>
        </p:nvSpPr>
        <p:spPr>
          <a:xfrm>
            <a:off x="2143108" y="5715016"/>
            <a:ext cx="1714512" cy="1015663"/>
          </a:xfrm>
          <a:prstGeom prst="rect">
            <a:avLst/>
          </a:prstGeom>
          <a:noFill/>
        </p:spPr>
        <p:txBody>
          <a:bodyPr wrap="square" rtlCol="0">
            <a:spAutoFit/>
          </a:bodyPr>
          <a:lstStyle/>
          <a:p>
            <a:pPr algn="ctr">
              <a:buFont typeface="Courier New" pitchFamily="49" charset="0"/>
              <a:buChar char="o"/>
            </a:pPr>
            <a:r>
              <a:rPr lang="id-ID" sz="2000" dirty="0" smtClean="0">
                <a:latin typeface="Agency FB" pitchFamily="34" charset="0"/>
              </a:rPr>
              <a:t> </a:t>
            </a:r>
          </a:p>
          <a:p>
            <a:r>
              <a:rPr lang="id-ID" sz="2000" dirty="0" smtClean="0">
                <a:latin typeface="Agency FB" pitchFamily="34" charset="0"/>
              </a:rPr>
              <a:t>Cek dan bilyet giro</a:t>
            </a:r>
          </a:p>
          <a:p>
            <a:pPr algn="ctr"/>
            <a:r>
              <a:rPr lang="id-ID" sz="2000" b="1" dirty="0" smtClean="0">
                <a:latin typeface="Agency FB" pitchFamily="34" charset="0"/>
              </a:rPr>
              <a:t>Rp 3.000,00</a:t>
            </a:r>
            <a:endParaRPr lang="id-ID" sz="2000" b="1" dirty="0">
              <a:latin typeface="Agency FB" pitchFamily="34" charset="0"/>
            </a:endParaRPr>
          </a:p>
        </p:txBody>
      </p:sp>
      <p:sp>
        <p:nvSpPr>
          <p:cNvPr id="25" name="TextBox 24"/>
          <p:cNvSpPr txBox="1"/>
          <p:nvPr/>
        </p:nvSpPr>
        <p:spPr>
          <a:xfrm>
            <a:off x="5286380" y="3000372"/>
            <a:ext cx="2143140" cy="2031325"/>
          </a:xfrm>
          <a:prstGeom prst="rect">
            <a:avLst/>
          </a:prstGeom>
          <a:noFill/>
        </p:spPr>
        <p:txBody>
          <a:bodyPr wrap="square" rtlCol="0">
            <a:spAutoFit/>
          </a:bodyPr>
          <a:lstStyle/>
          <a:p>
            <a:pPr lvl="0" algn="ctr">
              <a:buFont typeface="Arial" pitchFamily="34" charset="0"/>
              <a:buChar char="•"/>
            </a:pPr>
            <a:r>
              <a:rPr lang="id-ID" sz="2000" dirty="0" smtClean="0">
                <a:latin typeface="Agency FB" pitchFamily="34" charset="0"/>
              </a:rPr>
              <a:t>  Surat yang memuat jumlah Uang</a:t>
            </a:r>
          </a:p>
          <a:p>
            <a:pPr lvl="0" algn="ctr">
              <a:buFont typeface="Arial" pitchFamily="34" charset="0"/>
              <a:buChar char="•"/>
            </a:pPr>
            <a:r>
              <a:rPr lang="id-ID" sz="2000" dirty="0" smtClean="0">
                <a:latin typeface="Agency FB" pitchFamily="34" charset="0"/>
              </a:rPr>
              <a:t>   Efe</a:t>
            </a:r>
            <a:r>
              <a:rPr lang="id-ID" sz="2400" dirty="0" smtClean="0">
                <a:latin typeface="Agency FB" pitchFamily="34" charset="0"/>
              </a:rPr>
              <a:t>k</a:t>
            </a:r>
          </a:p>
          <a:p>
            <a:pPr lvl="0" algn="ctr"/>
            <a:r>
              <a:rPr lang="id-ID" sz="2400" dirty="0" smtClean="0">
                <a:latin typeface="Agency FB" pitchFamily="34" charset="0"/>
              </a:rPr>
              <a:t>Rp 3.000,00/6.000,00</a:t>
            </a:r>
          </a:p>
          <a:p>
            <a:pPr lvl="0" algn="ctr"/>
            <a:endParaRPr lang="id-ID" sz="1400" dirty="0" smtClean="0">
              <a:latin typeface="Comic Sans MS" pitchFamily="66" charset="0"/>
            </a:endParaRPr>
          </a:p>
        </p:txBody>
      </p:sp>
      <p:sp>
        <p:nvSpPr>
          <p:cNvPr id="4" name="Rounded Rectangle 3"/>
          <p:cNvSpPr/>
          <p:nvPr/>
        </p:nvSpPr>
        <p:spPr>
          <a:xfrm>
            <a:off x="5214942" y="2285992"/>
            <a:ext cx="2428892" cy="50006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JML  NOMINAL</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0"/>
            <a:ext cx="7000924" cy="707886"/>
          </a:xfrm>
          <a:prstGeom prst="rect">
            <a:avLst/>
          </a:prstGeom>
          <a:noFill/>
          <a:effectLst>
            <a:outerShdw blurRad="152400" dist="317500" dir="5400000" sx="90000" sy="-19000" rotWithShape="0">
              <a:prstClr val="black">
                <a:alpha val="15000"/>
              </a:prstClr>
            </a:outerShdw>
          </a:effectLst>
        </p:spPr>
        <p:txBody>
          <a:bodyPr wrap="square" lIns="91440" tIns="45720" rIns="91440" bIns="45720">
            <a:spAutoFit/>
          </a:bodyPr>
          <a:lstStyle/>
          <a:p>
            <a:pPr algn="ctr"/>
            <a:r>
              <a:rPr lang="id-ID" sz="4000" dirty="0" smtClean="0">
                <a:ln>
                  <a:solidFill>
                    <a:schemeClr val="accent4">
                      <a:lumMod val="50000"/>
                    </a:schemeClr>
                  </a:solidFill>
                </a:ln>
                <a:solidFill>
                  <a:schemeClr val="bg1"/>
                </a:solidFill>
                <a:effectLst>
                  <a:outerShdw blurRad="60007" dist="310007" dir="7680000" sy="30000" kx="1300200" algn="ctr" rotWithShape="0">
                    <a:prstClr val="black">
                      <a:alpha val="32000"/>
                    </a:prstClr>
                  </a:outerShdw>
                </a:effectLst>
                <a:latin typeface="Arial Black" pitchFamily="34" charset="0"/>
              </a:rPr>
              <a:t>Pelunasan Bea Meterai</a:t>
            </a:r>
            <a:endParaRPr lang="en-US" sz="4000" dirty="0">
              <a:ln>
                <a:solidFill>
                  <a:schemeClr val="accent4">
                    <a:lumMod val="50000"/>
                  </a:schemeClr>
                </a:solidFill>
              </a:ln>
              <a:solidFill>
                <a:schemeClr val="bg1"/>
              </a:solidFill>
              <a:effectLst>
                <a:outerShdw blurRad="60007" dist="310007" dir="7680000" sy="30000" kx="1300200" algn="ctr" rotWithShape="0">
                  <a:prstClr val="black">
                    <a:alpha val="32000"/>
                  </a:prstClr>
                </a:outerShdw>
              </a:effectLst>
              <a:latin typeface="Arial Black" pitchFamily="34" charset="0"/>
            </a:endParaRPr>
          </a:p>
        </p:txBody>
      </p:sp>
      <p:graphicFrame>
        <p:nvGraphicFramePr>
          <p:cNvPr id="5" name="Diagram 4"/>
          <p:cNvGraphicFramePr/>
          <p:nvPr/>
        </p:nvGraphicFramePr>
        <p:xfrm>
          <a:off x="714348" y="1428736"/>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683_1024.jpg"/>
          <p:cNvPicPr>
            <a:picLocks noChangeAspect="1"/>
          </p:cNvPicPr>
          <p:nvPr/>
        </p:nvPicPr>
        <p:blipFill>
          <a:blip r:embed="rId2" cstate="print"/>
          <a:stretch>
            <a:fillRect/>
          </a:stretch>
        </p:blipFill>
        <p:spPr>
          <a:xfrm>
            <a:off x="1" y="214290"/>
            <a:ext cx="9143999" cy="6357982"/>
          </a:xfrm>
          <a:prstGeom prst="rect">
            <a:avLst/>
          </a:prstGeom>
        </p:spPr>
      </p:pic>
      <p:sp>
        <p:nvSpPr>
          <p:cNvPr id="3" name="TextBox 2"/>
          <p:cNvSpPr txBox="1"/>
          <p:nvPr/>
        </p:nvSpPr>
        <p:spPr>
          <a:xfrm>
            <a:off x="857224" y="1071546"/>
            <a:ext cx="7143800" cy="1785104"/>
          </a:xfrm>
          <a:prstGeom prst="rect">
            <a:avLst/>
          </a:prstGeom>
          <a:noFill/>
        </p:spPr>
        <p:txBody>
          <a:bodyPr wrap="square" rtlCol="0">
            <a:spAutoFit/>
          </a:bodyPr>
          <a:lstStyle/>
          <a:p>
            <a:pPr marL="355600" lvl="0" indent="-355600">
              <a:buFont typeface="Wingdings" pitchFamily="2" charset="2"/>
              <a:buChar char="Ø"/>
            </a:pPr>
            <a:r>
              <a:rPr lang="id-ID" sz="2800" dirty="0" smtClean="0"/>
              <a:t>M</a:t>
            </a:r>
            <a:r>
              <a:rPr lang="it-IT" sz="2800" dirty="0" smtClean="0"/>
              <a:t>eterai </a:t>
            </a:r>
            <a:r>
              <a:rPr lang="id-ID" sz="2800" dirty="0" smtClean="0"/>
              <a:t>Tempel </a:t>
            </a:r>
            <a:r>
              <a:rPr lang="it-IT" dirty="0" smtClean="0"/>
              <a:t>desain tahun 2005</a:t>
            </a:r>
            <a:r>
              <a:rPr lang="id-ID" dirty="0" smtClean="0"/>
              <a:t> (</a:t>
            </a:r>
            <a:r>
              <a:rPr lang="it-IT" dirty="0" smtClean="0"/>
              <a:t>P</a:t>
            </a:r>
            <a:r>
              <a:rPr lang="id-ID" dirty="0" smtClean="0"/>
              <a:t>MK </a:t>
            </a:r>
            <a:r>
              <a:rPr lang="it-IT" dirty="0" smtClean="0"/>
              <a:t>Nomor 15/PMK.03/2005</a:t>
            </a:r>
            <a:r>
              <a:rPr lang="id-ID" dirty="0" smtClean="0"/>
              <a:t>, </a:t>
            </a:r>
            <a:r>
              <a:rPr lang="it-IT" dirty="0" smtClean="0"/>
              <a:t>berlaku</a:t>
            </a:r>
            <a:r>
              <a:rPr lang="id-ID" dirty="0" smtClean="0"/>
              <a:t> </a:t>
            </a:r>
            <a:r>
              <a:rPr lang="it-IT" dirty="0" smtClean="0"/>
              <a:t> sejak 1 April 2005.</a:t>
            </a:r>
            <a:endParaRPr lang="id-ID" dirty="0" smtClean="0"/>
          </a:p>
          <a:p>
            <a:pPr marL="355600" lvl="0" indent="-355600"/>
            <a:endParaRPr lang="id-ID" dirty="0" smtClean="0"/>
          </a:p>
          <a:p>
            <a:pPr marL="355600" indent="-355600">
              <a:buFont typeface="Wingdings" pitchFamily="2" charset="2"/>
              <a:buChar char="Ø"/>
            </a:pPr>
            <a:r>
              <a:rPr lang="id-ID" sz="2800" dirty="0" smtClean="0"/>
              <a:t>Kertas Meterai </a:t>
            </a:r>
            <a:r>
              <a:rPr lang="id-ID" dirty="0" smtClean="0"/>
              <a:t>desain 2002 (KMK Nomor </a:t>
            </a:r>
            <a:r>
              <a:rPr lang="it-IT" dirty="0" smtClean="0"/>
              <a:t>323/KMK. 03/2002</a:t>
            </a:r>
            <a:r>
              <a:rPr lang="id-ID" dirty="0" smtClean="0"/>
              <a:t>, berlaku sejak 3 Juli 2003)</a:t>
            </a:r>
            <a:endParaRPr lang="id-ID" dirty="0"/>
          </a:p>
        </p:txBody>
      </p:sp>
      <p:sp>
        <p:nvSpPr>
          <p:cNvPr id="4" name="Rectangle 3"/>
          <p:cNvSpPr/>
          <p:nvPr/>
        </p:nvSpPr>
        <p:spPr>
          <a:xfrm>
            <a:off x="1000100" y="357166"/>
            <a:ext cx="7064755" cy="584775"/>
          </a:xfrm>
          <a:prstGeom prst="rect">
            <a:avLst/>
          </a:prstGeom>
          <a:noFill/>
        </p:spPr>
        <p:txBody>
          <a:bodyPr wrap="none" lIns="91440" tIns="45720" rIns="91440" bIns="45720">
            <a:spAutoFit/>
          </a:bodyPr>
          <a:lstStyle/>
          <a:p>
            <a:pPr algn="ctr">
              <a:tabLst>
                <a:tab pos="1255713" algn="l"/>
              </a:tabLst>
            </a:pPr>
            <a:r>
              <a:rPr lang="id-ID" sz="3200" b="0" cap="none" spc="0" dirty="0" smtClean="0">
                <a:ln w="18415" cmpd="sng">
                  <a:noFill/>
                  <a:prstDash val="solid"/>
                </a:ln>
                <a:solidFill>
                  <a:schemeClr val="tx1">
                    <a:lumMod val="75000"/>
                    <a:lumOff val="25000"/>
                  </a:schemeClr>
                </a:solidFill>
                <a:effectLst>
                  <a:outerShdw blurRad="63500" dir="3600000" algn="tl" rotWithShape="0">
                    <a:srgbClr val="000000">
                      <a:alpha val="70000"/>
                    </a:srgbClr>
                  </a:outerShdw>
                </a:effectLst>
              </a:rPr>
              <a:t>Benda Meterai yang berlaku sekarang</a:t>
            </a:r>
            <a:endParaRPr lang="en-US" sz="3200" b="0" cap="none" spc="0" dirty="0">
              <a:ln w="18415" cmpd="sng">
                <a:noFill/>
                <a:prstDash val="solid"/>
              </a:ln>
              <a:solidFill>
                <a:schemeClr val="tx1">
                  <a:lumMod val="75000"/>
                  <a:lumOff val="25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906973" y="1539923"/>
            <a:ext cx="1342030" cy="903026"/>
          </a:xfrm>
          <a:custGeom>
            <a:avLst/>
            <a:gdLst>
              <a:gd name="connsiteX0" fmla="*/ 1173708 w 1342030"/>
              <a:gd name="connsiteY0" fmla="*/ 84161 h 903026"/>
              <a:gd name="connsiteX1" fmla="*/ 150126 w 1342030"/>
              <a:gd name="connsiteY1" fmla="*/ 616423 h 903026"/>
              <a:gd name="connsiteX2" fmla="*/ 163773 w 1342030"/>
              <a:gd name="connsiteY2" fmla="*/ 602776 h 903026"/>
              <a:gd name="connsiteX3" fmla="*/ 81887 w 1342030"/>
              <a:gd name="connsiteY3" fmla="*/ 493593 h 903026"/>
              <a:gd name="connsiteX4" fmla="*/ 0 w 1342030"/>
              <a:gd name="connsiteY4" fmla="*/ 848435 h 903026"/>
              <a:gd name="connsiteX5" fmla="*/ 327546 w 1342030"/>
              <a:gd name="connsiteY5" fmla="*/ 903026 h 903026"/>
              <a:gd name="connsiteX6" fmla="*/ 232012 w 1342030"/>
              <a:gd name="connsiteY6" fmla="*/ 752901 h 903026"/>
              <a:gd name="connsiteX7" fmla="*/ 1160060 w 1342030"/>
              <a:gd name="connsiteY7" fmla="*/ 111456 h 903026"/>
              <a:gd name="connsiteX8" fmla="*/ 1173708 w 1342030"/>
              <a:gd name="connsiteY8" fmla="*/ 84161 h 90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030" h="903026">
                <a:moveTo>
                  <a:pt x="1173708" y="84161"/>
                </a:moveTo>
                <a:cubicBezTo>
                  <a:pt x="1005386" y="168322"/>
                  <a:pt x="492224" y="440751"/>
                  <a:pt x="150126" y="616423"/>
                </a:cubicBezTo>
                <a:cubicBezTo>
                  <a:pt x="144403" y="619362"/>
                  <a:pt x="159224" y="607325"/>
                  <a:pt x="163773" y="602776"/>
                </a:cubicBezTo>
                <a:lnTo>
                  <a:pt x="81887" y="493593"/>
                </a:lnTo>
                <a:lnTo>
                  <a:pt x="0" y="848435"/>
                </a:lnTo>
                <a:lnTo>
                  <a:pt x="327546" y="903026"/>
                </a:lnTo>
                <a:cubicBezTo>
                  <a:pt x="215688" y="749222"/>
                  <a:pt x="156488" y="752901"/>
                  <a:pt x="232012" y="752901"/>
                </a:cubicBezTo>
                <a:lnTo>
                  <a:pt x="1160060" y="111456"/>
                </a:lnTo>
                <a:cubicBezTo>
                  <a:pt x="1163784" y="108843"/>
                  <a:pt x="1342030" y="0"/>
                  <a:pt x="1173708" y="841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10"/>
          <p:cNvSpPr/>
          <p:nvPr/>
        </p:nvSpPr>
        <p:spPr>
          <a:xfrm>
            <a:off x="4258101" y="1610436"/>
            <a:ext cx="750627" cy="1337480"/>
          </a:xfrm>
          <a:custGeom>
            <a:avLst/>
            <a:gdLst>
              <a:gd name="connsiteX0" fmla="*/ 423081 w 750627"/>
              <a:gd name="connsiteY0" fmla="*/ 0 h 1337480"/>
              <a:gd name="connsiteX1" fmla="*/ 491320 w 750627"/>
              <a:gd name="connsiteY1" fmla="*/ 996286 h 1337480"/>
              <a:gd name="connsiteX2" fmla="*/ 750627 w 750627"/>
              <a:gd name="connsiteY2" fmla="*/ 982639 h 1337480"/>
              <a:gd name="connsiteX3" fmla="*/ 368490 w 750627"/>
              <a:gd name="connsiteY3" fmla="*/ 1337480 h 1337480"/>
              <a:gd name="connsiteX4" fmla="*/ 0 w 750627"/>
              <a:gd name="connsiteY4" fmla="*/ 1037230 h 1337480"/>
              <a:gd name="connsiteX5" fmla="*/ 232012 w 750627"/>
              <a:gd name="connsiteY5" fmla="*/ 1023582 h 1337480"/>
              <a:gd name="connsiteX6" fmla="*/ 423081 w 750627"/>
              <a:gd name="connsiteY6" fmla="*/ 0 h 13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27" h="1337480">
                <a:moveTo>
                  <a:pt x="423081" y="0"/>
                </a:moveTo>
                <a:lnTo>
                  <a:pt x="491320" y="996286"/>
                </a:lnTo>
                <a:lnTo>
                  <a:pt x="750627" y="982639"/>
                </a:lnTo>
                <a:lnTo>
                  <a:pt x="368490" y="1337480"/>
                </a:lnTo>
                <a:lnTo>
                  <a:pt x="0" y="1037230"/>
                </a:lnTo>
                <a:lnTo>
                  <a:pt x="232012" y="1023582"/>
                </a:lnTo>
                <a:lnTo>
                  <a:pt x="4230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reeform 23"/>
          <p:cNvSpPr/>
          <p:nvPr/>
        </p:nvSpPr>
        <p:spPr>
          <a:xfrm>
            <a:off x="5240740" y="1596789"/>
            <a:ext cx="1688714" cy="1332146"/>
          </a:xfrm>
          <a:custGeom>
            <a:avLst/>
            <a:gdLst>
              <a:gd name="connsiteX0" fmla="*/ 0 w 1869744"/>
              <a:gd name="connsiteY0" fmla="*/ 0 h 1460311"/>
              <a:gd name="connsiteX1" fmla="*/ 1610436 w 1869744"/>
              <a:gd name="connsiteY1" fmla="*/ 1187355 h 1460311"/>
              <a:gd name="connsiteX2" fmla="*/ 1774209 w 1869744"/>
              <a:gd name="connsiteY2" fmla="*/ 1037230 h 1460311"/>
              <a:gd name="connsiteX3" fmla="*/ 1869744 w 1869744"/>
              <a:gd name="connsiteY3" fmla="*/ 1433015 h 1460311"/>
              <a:gd name="connsiteX4" fmla="*/ 1433015 w 1869744"/>
              <a:gd name="connsiteY4" fmla="*/ 1460311 h 1460311"/>
              <a:gd name="connsiteX5" fmla="*/ 1555845 w 1869744"/>
              <a:gd name="connsiteY5" fmla="*/ 1337481 h 1460311"/>
              <a:gd name="connsiteX6" fmla="*/ 0 w 1869744"/>
              <a:gd name="connsiteY6" fmla="*/ 0 h 14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744" h="1460311">
                <a:moveTo>
                  <a:pt x="0" y="0"/>
                </a:moveTo>
                <a:lnTo>
                  <a:pt x="1610436" y="1187355"/>
                </a:lnTo>
                <a:lnTo>
                  <a:pt x="1774209" y="1037230"/>
                </a:lnTo>
                <a:lnTo>
                  <a:pt x="1869744" y="1433015"/>
                </a:lnTo>
                <a:lnTo>
                  <a:pt x="1433015" y="1460311"/>
                </a:lnTo>
                <a:lnTo>
                  <a:pt x="1555845" y="1337481"/>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p:nvSpPr>
        <p:spPr>
          <a:xfrm>
            <a:off x="0" y="214290"/>
            <a:ext cx="9144000" cy="1077218"/>
          </a:xfrm>
          <a:prstGeom prst="rect">
            <a:avLst/>
          </a:prstGeom>
          <a:noFill/>
        </p:spPr>
        <p:txBody>
          <a:bodyPr wrap="square" lIns="91440" tIns="45720" rIns="91440" bIns="45720">
            <a:spAutoFit/>
          </a:bodyPr>
          <a:lstStyle/>
          <a:p>
            <a:pPr algn="ctr"/>
            <a:r>
              <a:rPr lang="id-ID" sz="3200" b="1" dirty="0" smtClean="0">
                <a:ln w="19050">
                  <a:solidFill>
                    <a:srgbClr val="000000"/>
                  </a:solidFill>
                  <a:prstDash val="solid"/>
                </a:ln>
                <a:solidFill>
                  <a:schemeClr val="accent3"/>
                </a:solidFill>
                <a:effectLst>
                  <a:outerShdw blurRad="50000" dist="50800" dir="7500000" algn="tl">
                    <a:srgbClr val="000000">
                      <a:shade val="5000"/>
                      <a:alpha val="35000"/>
                    </a:srgbClr>
                  </a:outerShdw>
                </a:effectLst>
              </a:rPr>
              <a:t>PENGADAAN dan PENGELOLAAN</a:t>
            </a:r>
          </a:p>
          <a:p>
            <a:pPr algn="ctr"/>
            <a:r>
              <a:rPr lang="id-ID" sz="3200" b="1" dirty="0" smtClean="0">
                <a:ln w="19050">
                  <a:solidFill>
                    <a:srgbClr val="000000"/>
                  </a:solidFill>
                  <a:prstDash val="solid"/>
                </a:ln>
                <a:solidFill>
                  <a:schemeClr val="accent3"/>
                </a:solidFill>
                <a:effectLst>
                  <a:outerShdw blurRad="50000" dist="50800" dir="7500000" algn="tl">
                    <a:srgbClr val="000000">
                      <a:shade val="5000"/>
                      <a:alpha val="35000"/>
                    </a:srgbClr>
                  </a:outerShdw>
                </a:effectLst>
              </a:rPr>
              <a:t>BENDA METERAI</a:t>
            </a:r>
            <a:endParaRPr lang="en-US" sz="3200" b="1" cap="none" spc="0" dirty="0">
              <a:ln w="19050">
                <a:solidFill>
                  <a:srgbClr val="000000"/>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1142976" y="1285860"/>
            <a:ext cx="6715172" cy="707886"/>
          </a:xfrm>
          <a:prstGeom prst="rect">
            <a:avLst/>
          </a:prstGeom>
          <a:noFill/>
          <a:ln>
            <a:solidFill>
              <a:schemeClr val="tx1"/>
            </a:solidFill>
          </a:ln>
        </p:spPr>
        <p:txBody>
          <a:bodyPr wrap="square" rtlCol="0">
            <a:spAutoFit/>
          </a:bodyPr>
          <a:lstStyle/>
          <a:p>
            <a:pPr algn="ctr"/>
            <a:r>
              <a:rPr lang="id-ID" sz="2000" dirty="0" smtClean="0">
                <a:latin typeface="Comic Sans MS" pitchFamily="66" charset="0"/>
              </a:rPr>
              <a:t>PP Nomor 28 Tahun 1986 tentang </a:t>
            </a:r>
          </a:p>
          <a:p>
            <a:pPr algn="ctr"/>
            <a:r>
              <a:rPr lang="it-IT" sz="2000" dirty="0" smtClean="0">
                <a:latin typeface="Comic Sans MS" pitchFamily="66" charset="0"/>
              </a:rPr>
              <a:t>Pengadaan, Pengelolaan, dan Penjualan Benda Meterai</a:t>
            </a:r>
            <a:r>
              <a:rPr lang="id-ID" sz="2000" dirty="0" smtClean="0">
                <a:latin typeface="Comic Sans MS" pitchFamily="66" charset="0"/>
              </a:rPr>
              <a:t> </a:t>
            </a:r>
            <a:r>
              <a:rPr lang="id-ID" dirty="0" smtClean="0">
                <a:latin typeface="Comic Sans MS" pitchFamily="66" charset="0"/>
              </a:rPr>
              <a:t>:</a:t>
            </a:r>
            <a:endParaRPr lang="id-ID" dirty="0">
              <a:latin typeface="Comic Sans MS" pitchFamily="66" charset="0"/>
            </a:endParaRPr>
          </a:p>
        </p:txBody>
      </p:sp>
      <p:sp>
        <p:nvSpPr>
          <p:cNvPr id="4" name="Folded Corner 3"/>
          <p:cNvSpPr/>
          <p:nvPr/>
        </p:nvSpPr>
        <p:spPr>
          <a:xfrm>
            <a:off x="1214414" y="3286124"/>
            <a:ext cx="1857388" cy="207170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t>TATA CARA DAN PERSYARATAN PENCE-TAKAN</a:t>
            </a:r>
            <a:endParaRPr lang="id-ID" sz="2000" dirty="0"/>
          </a:p>
        </p:txBody>
      </p:sp>
      <p:sp>
        <p:nvSpPr>
          <p:cNvPr id="5" name="Frame 4"/>
          <p:cNvSpPr/>
          <p:nvPr/>
        </p:nvSpPr>
        <p:spPr>
          <a:xfrm>
            <a:off x="3643306" y="3857628"/>
            <a:ext cx="1857388" cy="15716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PENCETAKAN</a:t>
            </a:r>
            <a:endParaRPr lang="id-ID" dirty="0">
              <a:solidFill>
                <a:schemeClr val="tx1"/>
              </a:solidFill>
            </a:endParaRPr>
          </a:p>
        </p:txBody>
      </p:sp>
      <p:sp>
        <p:nvSpPr>
          <p:cNvPr id="6" name="Bevel 5"/>
          <p:cNvSpPr/>
          <p:nvPr/>
        </p:nvSpPr>
        <p:spPr>
          <a:xfrm>
            <a:off x="6429388" y="3786190"/>
            <a:ext cx="2000264" cy="157163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PENGELOLAAN DAN PENJUALAN</a:t>
            </a:r>
            <a:endParaRPr lang="id-ID" dirty="0"/>
          </a:p>
        </p:txBody>
      </p:sp>
      <p:sp>
        <p:nvSpPr>
          <p:cNvPr id="25" name="Oval 24"/>
          <p:cNvSpPr/>
          <p:nvPr/>
        </p:nvSpPr>
        <p:spPr>
          <a:xfrm>
            <a:off x="1571604" y="2285992"/>
            <a:ext cx="1143008" cy="1143008"/>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DEP</a:t>
            </a:r>
          </a:p>
          <a:p>
            <a:pPr algn="ctr"/>
            <a:r>
              <a:rPr lang="id-ID" dirty="0" smtClean="0"/>
              <a:t>KEU</a:t>
            </a:r>
            <a:endParaRPr lang="id-ID" dirty="0"/>
          </a:p>
        </p:txBody>
      </p:sp>
      <p:sp>
        <p:nvSpPr>
          <p:cNvPr id="26" name="Oval 25"/>
          <p:cNvSpPr/>
          <p:nvPr/>
        </p:nvSpPr>
        <p:spPr>
          <a:xfrm>
            <a:off x="4000496" y="2928934"/>
            <a:ext cx="1214446" cy="1143008"/>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PERURI</a:t>
            </a:r>
            <a:endParaRPr lang="id-ID" dirty="0"/>
          </a:p>
        </p:txBody>
      </p:sp>
      <p:sp>
        <p:nvSpPr>
          <p:cNvPr id="27" name="Oval 26"/>
          <p:cNvSpPr/>
          <p:nvPr/>
        </p:nvSpPr>
        <p:spPr>
          <a:xfrm>
            <a:off x="6786578" y="2786058"/>
            <a:ext cx="1214446" cy="1143008"/>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POS &amp; GIRO</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071546"/>
            <a:ext cx="8001056" cy="4878259"/>
          </a:xfrm>
          <a:prstGeom prst="rect">
            <a:avLst/>
          </a:prstGeom>
          <a:noFill/>
        </p:spPr>
        <p:txBody>
          <a:bodyPr wrap="square" rtlCol="0">
            <a:spAutoFit/>
          </a:bodyPr>
          <a:lstStyle/>
          <a:p>
            <a:pPr>
              <a:spcBef>
                <a:spcPts val="1200"/>
              </a:spcBef>
              <a:spcAft>
                <a:spcPts val="600"/>
              </a:spcAft>
            </a:pPr>
            <a:r>
              <a:rPr lang="id-ID" sz="2000" dirty="0" smtClean="0">
                <a:latin typeface="Comic Sans MS" pitchFamily="66" charset="0"/>
              </a:rPr>
              <a:t>Kepmenkeu Nomor 133b/KMK.04/2000 tanggal 28 April 2000 </a:t>
            </a:r>
            <a:r>
              <a:rPr lang="id-ID" dirty="0" smtClean="0">
                <a:latin typeface="Comic Sans MS" pitchFamily="66" charset="0"/>
              </a:rPr>
              <a:t>: 	</a:t>
            </a:r>
          </a:p>
          <a:p>
            <a:pPr lvl="0"/>
            <a:r>
              <a:rPr lang="id-ID" dirty="0" smtClean="0">
                <a:latin typeface="Comic Sans MS" pitchFamily="66" charset="0"/>
              </a:rPr>
              <a:t>Pemeteraian dengan cara lain  adalah  </a:t>
            </a:r>
            <a:r>
              <a:rPr lang="id-ID" sz="2000" b="1" dirty="0" smtClean="0"/>
              <a:t>pelunasan bea meterai dengan membubuhkan  tanda bea meterai lunas dengan</a:t>
            </a:r>
            <a:r>
              <a:rPr lang="id-ID" dirty="0" smtClean="0"/>
              <a:t> :</a:t>
            </a:r>
          </a:p>
          <a:p>
            <a:pPr marL="342900" lvl="0" indent="-342900" algn="ctr">
              <a:lnSpc>
                <a:spcPct val="200000"/>
              </a:lnSpc>
              <a:buAutoNum type="arabicPeriod"/>
            </a:pPr>
            <a:r>
              <a:rPr lang="id-ID" sz="2400" dirty="0" smtClean="0">
                <a:latin typeface="Arial Rounded MT Bold" pitchFamily="34" charset="0"/>
              </a:rPr>
              <a:t>mesin teraan meterai</a:t>
            </a:r>
            <a:r>
              <a:rPr lang="id-ID" sz="2000" dirty="0" smtClean="0"/>
              <a:t>; </a:t>
            </a:r>
          </a:p>
          <a:p>
            <a:pPr marL="342900" lvl="0" indent="-342900" algn="ctr">
              <a:lnSpc>
                <a:spcPct val="200000"/>
              </a:lnSpc>
              <a:buAutoNum type="arabicPeriod"/>
            </a:pPr>
            <a:r>
              <a:rPr lang="id-ID" sz="2400" dirty="0" smtClean="0">
                <a:latin typeface="Arial Rounded MT Bold" pitchFamily="34" charset="0"/>
              </a:rPr>
              <a:t>teknologi percetakan</a:t>
            </a:r>
            <a:r>
              <a:rPr lang="id-ID" sz="2000" dirty="0" smtClean="0"/>
              <a:t>; </a:t>
            </a:r>
          </a:p>
          <a:p>
            <a:pPr marL="342900" lvl="0" indent="-342900" algn="ctr">
              <a:lnSpc>
                <a:spcPct val="200000"/>
              </a:lnSpc>
              <a:buAutoNum type="arabicPeriod"/>
            </a:pPr>
            <a:r>
              <a:rPr lang="id-ID" sz="2400" dirty="0" smtClean="0">
                <a:latin typeface="Arial Rounded MT Bold" pitchFamily="34" charset="0"/>
              </a:rPr>
              <a:t>sistem komputerisasi</a:t>
            </a:r>
          </a:p>
          <a:p>
            <a:pPr lvl="0">
              <a:lnSpc>
                <a:spcPct val="200000"/>
              </a:lnSpc>
            </a:pPr>
            <a:endParaRPr lang="id-ID" dirty="0" smtClean="0"/>
          </a:p>
          <a:p>
            <a:pPr lvl="0">
              <a:lnSpc>
                <a:spcPct val="200000"/>
              </a:lnSpc>
            </a:pPr>
            <a:r>
              <a:rPr lang="id-ID" sz="2400" dirty="0" smtClean="0"/>
              <a:t>dengan ketentuan ...</a:t>
            </a:r>
          </a:p>
        </p:txBody>
      </p:sp>
      <p:sp>
        <p:nvSpPr>
          <p:cNvPr id="3" name="Rectangle 2"/>
          <p:cNvSpPr/>
          <p:nvPr/>
        </p:nvSpPr>
        <p:spPr>
          <a:xfrm>
            <a:off x="0" y="0"/>
            <a:ext cx="9144000" cy="707886"/>
          </a:xfrm>
          <a:prstGeom prst="rect">
            <a:avLst/>
          </a:prstGeom>
          <a:gradFill flip="none" rotWithShape="1">
            <a:gsLst>
              <a:gs pos="0">
                <a:srgbClr val="CEB966">
                  <a:shade val="30000"/>
                  <a:satMod val="115000"/>
                </a:srgbClr>
              </a:gs>
              <a:gs pos="50000">
                <a:srgbClr val="CEB966">
                  <a:shade val="67500"/>
                  <a:satMod val="115000"/>
                </a:srgbClr>
              </a:gs>
              <a:gs pos="100000">
                <a:srgbClr val="CEB966">
                  <a:shade val="100000"/>
                  <a:satMod val="115000"/>
                </a:srgbClr>
              </a:gs>
            </a:gsLst>
            <a:path path="circle">
              <a:fillToRect l="50000" t="50000" r="50000" b="50000"/>
            </a:path>
            <a:tileRect/>
          </a:gradFill>
        </p:spPr>
        <p:txBody>
          <a:bodyPr wrap="square" lIns="91440" tIns="45720" rIns="91440" bIns="45720">
            <a:spAutoFit/>
          </a:bodyPr>
          <a:lstStyle/>
          <a:p>
            <a:pPr algn="ctr"/>
            <a:r>
              <a:rPr lang="id-ID"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Pemeteraian Dengan CARA LAIN</a:t>
            </a:r>
            <a:endParaRPr lang="id-ID"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142984"/>
            <a:ext cx="7786742" cy="4909036"/>
          </a:xfrm>
          <a:prstGeom prst="rect">
            <a:avLst/>
          </a:prstGeom>
          <a:noFill/>
        </p:spPr>
        <p:txBody>
          <a:bodyPr wrap="square" rtlCol="0">
            <a:spAutoFit/>
          </a:bodyPr>
          <a:lstStyle/>
          <a:p>
            <a:pPr marL="355600" lvl="0" indent="-355600">
              <a:spcBef>
                <a:spcPts val="600"/>
              </a:spcBef>
              <a:spcAft>
                <a:spcPts val="600"/>
              </a:spcAft>
              <a:buBlip>
                <a:blip r:embed="rId2"/>
              </a:buBlip>
            </a:pPr>
            <a:r>
              <a:rPr lang="id-ID" sz="2000" dirty="0" smtClean="0">
                <a:latin typeface="Comic Sans MS" pitchFamily="66" charset="0"/>
              </a:rPr>
              <a:t>harus mendapat ijin tertulis dari Direktur Jenderal Pajak.</a:t>
            </a:r>
          </a:p>
          <a:p>
            <a:pPr marL="355600" lvl="0" indent="-355600">
              <a:spcBef>
                <a:spcPts val="600"/>
              </a:spcBef>
              <a:spcAft>
                <a:spcPts val="600"/>
              </a:spcAft>
              <a:buBlip>
                <a:blip r:embed="rId2"/>
              </a:buBlip>
            </a:pPr>
            <a:r>
              <a:rPr lang="id-ID" sz="2000" dirty="0" smtClean="0">
                <a:latin typeface="Comic Sans MS" pitchFamily="66" charset="0"/>
              </a:rPr>
              <a:t>hasil pencetakan tanda Bea Meterai Lunas harus dilaporkan kepada Direktur Jenderal Pajak; </a:t>
            </a:r>
          </a:p>
          <a:p>
            <a:pPr marL="355600" lvl="0" indent="-355600">
              <a:spcBef>
                <a:spcPts val="600"/>
              </a:spcBef>
              <a:spcAft>
                <a:spcPts val="600"/>
              </a:spcAft>
              <a:buBlip>
                <a:blip r:embed="rId2"/>
              </a:buBlip>
            </a:pPr>
            <a:r>
              <a:rPr lang="id-ID" sz="2000" dirty="0" smtClean="0">
                <a:latin typeface="Comic Sans MS" pitchFamily="66" charset="0"/>
              </a:rPr>
              <a:t>Pembubuhan tanda Bea Meterai Lunas dengan menggunakan teknologi percetakan dilaksanakan oleh Perum Peruri  dan/atau perusahaan sekuriti yang mendapat ijin dari Badan Koordinasi Pemberantasan Uang Palsu (Botasupal) yang di tunjuk oleh Bank Indonesia.</a:t>
            </a:r>
          </a:p>
          <a:p>
            <a:pPr marL="355600" lvl="0" indent="-355600">
              <a:spcBef>
                <a:spcPts val="600"/>
              </a:spcBef>
              <a:spcAft>
                <a:spcPts val="600"/>
              </a:spcAft>
              <a:buBlip>
                <a:blip r:embed="rId2"/>
              </a:buBlip>
            </a:pPr>
            <a:r>
              <a:rPr lang="id-ID" sz="2000" dirty="0" smtClean="0">
                <a:latin typeface="Comic Sans MS" pitchFamily="66" charset="0"/>
              </a:rPr>
              <a:t>Bea Meterai yang telah dibayar atas tanda Bea Meterai Lunas yang tercetak pada dokumen yang tidak terutang Bea Meterai ataupun yang belum digunakan untuk mencetak tanda Bea Meterai Lunas, dapat dialihkan untuk penggunaan berikutnya.</a:t>
            </a:r>
          </a:p>
          <a:p>
            <a:endParaRPr lang="id-ID" dirty="0"/>
          </a:p>
        </p:txBody>
      </p:sp>
      <p:sp>
        <p:nvSpPr>
          <p:cNvPr id="3" name="Rectangle 2"/>
          <p:cNvSpPr/>
          <p:nvPr/>
        </p:nvSpPr>
        <p:spPr>
          <a:xfrm>
            <a:off x="0" y="0"/>
            <a:ext cx="9144000" cy="523220"/>
          </a:xfrm>
          <a:prstGeom prst="rect">
            <a:avLst/>
          </a:prstGeom>
          <a:gradFill flip="none" rotWithShape="1">
            <a:gsLst>
              <a:gs pos="0">
                <a:srgbClr val="CEB966">
                  <a:shade val="30000"/>
                  <a:satMod val="115000"/>
                </a:srgbClr>
              </a:gs>
              <a:gs pos="50000">
                <a:srgbClr val="CEB966">
                  <a:shade val="67500"/>
                  <a:satMod val="115000"/>
                </a:srgbClr>
              </a:gs>
              <a:gs pos="100000">
                <a:srgbClr val="CEB966">
                  <a:shade val="100000"/>
                  <a:satMod val="115000"/>
                </a:srgbClr>
              </a:gs>
            </a:gsLst>
            <a:path path="circle">
              <a:fillToRect l="50000" t="50000" r="50000" b="50000"/>
            </a:path>
            <a:tileRect/>
          </a:gradFill>
        </p:spPr>
        <p:txBody>
          <a:bodyPr wrap="square" lIns="91440" tIns="45720" rIns="91440" bIns="45720">
            <a:spAutoFit/>
          </a:bodyPr>
          <a:lstStyle/>
          <a:p>
            <a:r>
              <a:rPr lang="id-ID"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Pemeteraian Dengan CARA LAIN (lanjutan ...)</a:t>
            </a:r>
            <a:endParaRPr lang="id-ID"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3648" y="2712716"/>
            <a:ext cx="9630112" cy="3947391"/>
          </a:xfrm>
          <a:custGeom>
            <a:avLst/>
            <a:gdLst>
              <a:gd name="connsiteX0" fmla="*/ 0 w 9630112"/>
              <a:gd name="connsiteY0" fmla="*/ 2064000 h 3947391"/>
              <a:gd name="connsiteX1" fmla="*/ 2702256 w 9630112"/>
              <a:gd name="connsiteY1" fmla="*/ 3305947 h 3947391"/>
              <a:gd name="connsiteX2" fmla="*/ 2743200 w 9630112"/>
              <a:gd name="connsiteY2" fmla="*/ 3278651 h 3947391"/>
              <a:gd name="connsiteX3" fmla="*/ 5500048 w 9630112"/>
              <a:gd name="connsiteY3" fmla="*/ 3292299 h 3947391"/>
              <a:gd name="connsiteX4" fmla="*/ 5486400 w 9630112"/>
              <a:gd name="connsiteY4" fmla="*/ 3265003 h 3947391"/>
              <a:gd name="connsiteX5" fmla="*/ 9021170 w 9630112"/>
              <a:gd name="connsiteY5" fmla="*/ 1217839 h 3947391"/>
              <a:gd name="connsiteX6" fmla="*/ 8502555 w 9630112"/>
              <a:gd name="connsiteY6" fmla="*/ 2446138 h 3947391"/>
              <a:gd name="connsiteX7" fmla="*/ 7192370 w 9630112"/>
              <a:gd name="connsiteY7" fmla="*/ 3947391 h 3947391"/>
              <a:gd name="connsiteX8" fmla="*/ 4380931 w 9630112"/>
              <a:gd name="connsiteY8" fmla="*/ 3851857 h 3947391"/>
              <a:gd name="connsiteX9" fmla="*/ 0 w 9630112"/>
              <a:gd name="connsiteY9" fmla="*/ 2064000 h 39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0112" h="3947391">
                <a:moveTo>
                  <a:pt x="0" y="2064000"/>
                </a:moveTo>
                <a:lnTo>
                  <a:pt x="2702256" y="3305947"/>
                </a:lnTo>
                <a:cubicBezTo>
                  <a:pt x="2717254" y="3312588"/>
                  <a:pt x="2743200" y="3278651"/>
                  <a:pt x="2743200" y="3278651"/>
                </a:cubicBezTo>
                <a:lnTo>
                  <a:pt x="5500048" y="3292299"/>
                </a:lnTo>
                <a:cubicBezTo>
                  <a:pt x="5510220" y="3292248"/>
                  <a:pt x="5490949" y="3274102"/>
                  <a:pt x="5486400" y="3265003"/>
                </a:cubicBezTo>
                <a:cubicBezTo>
                  <a:pt x="6661861" y="2577811"/>
                  <a:pt x="9630112" y="0"/>
                  <a:pt x="9021170" y="1217839"/>
                </a:cubicBezTo>
                <a:cubicBezTo>
                  <a:pt x="8526109" y="2469244"/>
                  <a:pt x="8928055" y="2658873"/>
                  <a:pt x="8502555" y="2446138"/>
                </a:cubicBezTo>
                <a:cubicBezTo>
                  <a:pt x="8071062" y="2951077"/>
                  <a:pt x="7856561" y="3947391"/>
                  <a:pt x="7192370" y="3947391"/>
                </a:cubicBezTo>
                <a:lnTo>
                  <a:pt x="4380931" y="3851857"/>
                </a:lnTo>
                <a:lnTo>
                  <a:pt x="0" y="2064000"/>
                </a:lnTo>
                <a:close/>
              </a:path>
            </a:pathLst>
          </a:cu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785786" y="928670"/>
            <a:ext cx="7786742" cy="3062377"/>
          </a:xfrm>
          <a:prstGeom prst="rect">
            <a:avLst/>
          </a:prstGeom>
          <a:noFill/>
        </p:spPr>
        <p:txBody>
          <a:bodyPr wrap="square" rtlCol="0">
            <a:spAutoFit/>
          </a:bodyPr>
          <a:lstStyle/>
          <a:p>
            <a:pPr marL="355600" lvl="0" indent="-355600">
              <a:spcBef>
                <a:spcPts val="600"/>
              </a:spcBef>
              <a:spcAft>
                <a:spcPts val="600"/>
              </a:spcAft>
              <a:buBlip>
                <a:blip r:embed="rId2"/>
              </a:buBlip>
            </a:pPr>
            <a:r>
              <a:rPr lang="id-ID" sz="2000" dirty="0" smtClean="0">
                <a:latin typeface="Comic Sans MS" pitchFamily="66" charset="0"/>
              </a:rPr>
              <a:t>Penerbit dokumen dengan tanda Bea Meterai Lunas yang Bea Meterainya tidak atau kurang dilunasi harus melunasi Bea Meterai yang terutang berikut dendanya 200 % (dua ratus persen).</a:t>
            </a:r>
          </a:p>
          <a:p>
            <a:pPr marL="355600" indent="-355600">
              <a:spcBef>
                <a:spcPts val="600"/>
              </a:spcBef>
              <a:spcAft>
                <a:spcPts val="600"/>
              </a:spcAft>
              <a:buBlip>
                <a:blip r:embed="rId2"/>
              </a:buBlip>
            </a:pPr>
            <a:r>
              <a:rPr lang="id-ID" sz="2000" dirty="0" smtClean="0">
                <a:latin typeface="Comic Sans MS" pitchFamily="66" charset="0"/>
              </a:rPr>
              <a:t>Bea Meterai kurang bayar atas cek, bilyet giro, dan efek yang tanda Bea Meterai Lunasnya dibubuhkan sebelum 1 Mei 2000 harus dilunasi dengan menggunakan mesin teraan Meterai atau dengan menggunakan meterai tempel</a:t>
            </a:r>
          </a:p>
          <a:p>
            <a:endParaRPr lang="id-ID" dirty="0"/>
          </a:p>
        </p:txBody>
      </p:sp>
      <p:sp>
        <p:nvSpPr>
          <p:cNvPr id="3" name="Rectangle 2"/>
          <p:cNvSpPr/>
          <p:nvPr/>
        </p:nvSpPr>
        <p:spPr>
          <a:xfrm>
            <a:off x="0" y="0"/>
            <a:ext cx="9144000" cy="523220"/>
          </a:xfrm>
          <a:prstGeom prst="rect">
            <a:avLst/>
          </a:prstGeom>
          <a:gradFill flip="none" rotWithShape="1">
            <a:gsLst>
              <a:gs pos="0">
                <a:srgbClr val="CEB966">
                  <a:shade val="30000"/>
                  <a:satMod val="115000"/>
                </a:srgbClr>
              </a:gs>
              <a:gs pos="50000">
                <a:srgbClr val="CEB966">
                  <a:shade val="67500"/>
                  <a:satMod val="115000"/>
                </a:srgbClr>
              </a:gs>
              <a:gs pos="100000">
                <a:srgbClr val="CEB966">
                  <a:shade val="100000"/>
                  <a:satMod val="115000"/>
                </a:srgbClr>
              </a:gs>
            </a:gsLst>
            <a:path path="circle">
              <a:fillToRect l="50000" t="50000" r="50000" b="50000"/>
            </a:path>
            <a:tileRect/>
          </a:gradFill>
        </p:spPr>
        <p:txBody>
          <a:bodyPr wrap="square" lIns="91440" tIns="45720" rIns="91440" bIns="45720">
            <a:spAutoFit/>
          </a:bodyPr>
          <a:lstStyle/>
          <a:p>
            <a:r>
              <a:rPr lang="id-ID"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Pemeteraian Dengan CARA LAIN (lanjutan ...)</a:t>
            </a:r>
            <a:endParaRPr lang="id-ID"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descr="C:\Program Files\Microsoft Office\MEDIA\CAGCAT10\j0196374.wmf"/>
          <p:cNvPicPr>
            <a:picLocks noChangeAspect="1" noChangeArrowheads="1"/>
          </p:cNvPicPr>
          <p:nvPr/>
        </p:nvPicPr>
        <p:blipFill>
          <a:blip r:embed="rId3" cstate="print"/>
          <a:srcRect/>
          <a:stretch>
            <a:fillRect/>
          </a:stretch>
        </p:blipFill>
        <p:spPr bwMode="auto">
          <a:xfrm>
            <a:off x="5929322" y="3929066"/>
            <a:ext cx="1724558" cy="181051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3648" y="0"/>
            <a:ext cx="4885898" cy="1978925"/>
          </a:xfrm>
          <a:custGeom>
            <a:avLst/>
            <a:gdLst>
              <a:gd name="connsiteX0" fmla="*/ 764274 w 4885898"/>
              <a:gd name="connsiteY0" fmla="*/ 13648 h 1978925"/>
              <a:gd name="connsiteX1" fmla="*/ 4885898 w 4885898"/>
              <a:gd name="connsiteY1" fmla="*/ 559558 h 1978925"/>
              <a:gd name="connsiteX2" fmla="*/ 0 w 4885898"/>
              <a:gd name="connsiteY2" fmla="*/ 1978925 h 1978925"/>
              <a:gd name="connsiteX3" fmla="*/ 764274 w 4885898"/>
              <a:gd name="connsiteY3" fmla="*/ 13648 h 1978925"/>
            </a:gdLst>
            <a:ahLst/>
            <a:cxnLst>
              <a:cxn ang="0">
                <a:pos x="connsiteX0" y="connsiteY0"/>
              </a:cxn>
              <a:cxn ang="0">
                <a:pos x="connsiteX1" y="connsiteY1"/>
              </a:cxn>
              <a:cxn ang="0">
                <a:pos x="connsiteX2" y="connsiteY2"/>
              </a:cxn>
              <a:cxn ang="0">
                <a:pos x="connsiteX3" y="connsiteY3"/>
              </a:cxn>
            </a:cxnLst>
            <a:rect l="l" t="t" r="r" b="b"/>
            <a:pathLst>
              <a:path w="4885898" h="1978925">
                <a:moveTo>
                  <a:pt x="764274" y="13648"/>
                </a:moveTo>
                <a:lnTo>
                  <a:pt x="4885898" y="559558"/>
                </a:lnTo>
                <a:lnTo>
                  <a:pt x="0" y="1978925"/>
                </a:lnTo>
                <a:cubicBezTo>
                  <a:pt x="254172" y="1320800"/>
                  <a:pt x="1456128" y="0"/>
                  <a:pt x="764274" y="136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500034" y="428604"/>
            <a:ext cx="8215370" cy="1200329"/>
          </a:xfrm>
          <a:prstGeom prst="rect">
            <a:avLst/>
          </a:prstGeom>
          <a:noFill/>
          <a:effectLst>
            <a:outerShdw blurRad="50800" dist="38100" dir="13500000" algn="br" rotWithShape="0">
              <a:prstClr val="black">
                <a:alpha val="40000"/>
              </a:prstClr>
            </a:outerShdw>
          </a:effectLst>
        </p:spPr>
        <p:txBody>
          <a:bodyPr wrap="square" rtlCol="0">
            <a:spAutoFit/>
          </a:bodyPr>
          <a:lstStyle/>
          <a:p>
            <a:r>
              <a:rPr lang="id-ID" sz="2400" b="1" dirty="0" smtClean="0">
                <a:solidFill>
                  <a:schemeClr val="bg1"/>
                </a:solidFill>
                <a:latin typeface="Arial Rounded MT Bold" pitchFamily="34" charset="0"/>
                <a:ea typeface="Batang" pitchFamily="18" charset="-127"/>
              </a:rPr>
              <a:t>Tata Cara  Pelunasan dengan Membubuhkan Tanda Bea Meterai Lunas dengan Mesin Teraan Meterai (manual)</a:t>
            </a:r>
            <a:endParaRPr lang="id-ID" sz="2400" dirty="0">
              <a:solidFill>
                <a:schemeClr val="bg1"/>
              </a:solidFill>
              <a:latin typeface="Arial Rounded MT Bold" pitchFamily="34" charset="0"/>
              <a:ea typeface="Batang" pitchFamily="18" charset="-127"/>
            </a:endParaRPr>
          </a:p>
        </p:txBody>
      </p:sp>
      <p:sp>
        <p:nvSpPr>
          <p:cNvPr id="6" name="TextBox 5"/>
          <p:cNvSpPr txBox="1"/>
          <p:nvPr/>
        </p:nvSpPr>
        <p:spPr>
          <a:xfrm>
            <a:off x="1000100" y="1785926"/>
            <a:ext cx="7286676" cy="5524589"/>
          </a:xfrm>
          <a:prstGeom prst="rect">
            <a:avLst/>
          </a:prstGeom>
          <a:noFill/>
        </p:spPr>
        <p:txBody>
          <a:bodyPr wrap="square" rtlCol="0">
            <a:spAutoFit/>
          </a:bodyPr>
          <a:lstStyle/>
          <a:p>
            <a:pPr marL="273050" lvl="0" indent="-273050">
              <a:spcBef>
                <a:spcPts val="600"/>
              </a:spcBef>
              <a:spcAft>
                <a:spcPts val="600"/>
              </a:spcAft>
              <a:buBlip>
                <a:blip r:embed="rId2"/>
              </a:buBlip>
            </a:pPr>
            <a:r>
              <a:rPr lang="id-ID" dirty="0" smtClean="0">
                <a:latin typeface="Comic Sans MS" pitchFamily="66" charset="0"/>
              </a:rPr>
              <a:t>Memenuhi ketentuan Kepmenkeu Nomor 133b/KMK.04/2000 tanggal 28 April 2000 </a:t>
            </a:r>
          </a:p>
          <a:p>
            <a:pPr marL="273050" lvl="0" indent="-273050">
              <a:spcBef>
                <a:spcPts val="600"/>
              </a:spcBef>
              <a:spcAft>
                <a:spcPts val="600"/>
              </a:spcAft>
              <a:buBlip>
                <a:blip r:embed="rId2"/>
              </a:buBlip>
            </a:pPr>
            <a:r>
              <a:rPr lang="id-ID" dirty="0" smtClean="0">
                <a:latin typeface="Comic Sans MS" pitchFamily="66" charset="0"/>
              </a:rPr>
              <a:t>jumlah rata-rata setiap hari minimal sebanyak 50 dokumen.</a:t>
            </a:r>
          </a:p>
          <a:p>
            <a:pPr marL="273050" lvl="0" indent="-273050">
              <a:spcBef>
                <a:spcPts val="600"/>
              </a:spcBef>
              <a:spcAft>
                <a:spcPts val="600"/>
              </a:spcAft>
              <a:buBlip>
                <a:blip r:embed="rId2"/>
              </a:buBlip>
            </a:pPr>
            <a:r>
              <a:rPr lang="id-ID" dirty="0" smtClean="0">
                <a:latin typeface="Comic Sans MS" pitchFamily="66" charset="0"/>
              </a:rPr>
              <a:t>mengajukan permohonan ijin secara tertulis kepada Kepala Kantor Pelayanan Pajak setempat</a:t>
            </a:r>
          </a:p>
          <a:p>
            <a:pPr marL="273050" lvl="0" indent="-273050">
              <a:spcBef>
                <a:spcPts val="600"/>
              </a:spcBef>
              <a:spcAft>
                <a:spcPts val="600"/>
              </a:spcAft>
              <a:buBlip>
                <a:blip r:embed="rId2"/>
              </a:buBlip>
            </a:pPr>
            <a:r>
              <a:rPr lang="id-ID" dirty="0" smtClean="0">
                <a:latin typeface="Comic Sans MS" pitchFamily="66" charset="0"/>
              </a:rPr>
              <a:t>melakukan penyetoran Bea Meterai di muka minimal sebesar       Rp 15.000.000,-</a:t>
            </a:r>
          </a:p>
          <a:p>
            <a:pPr marL="273050" lvl="0" indent="-273050">
              <a:spcBef>
                <a:spcPts val="600"/>
              </a:spcBef>
              <a:spcAft>
                <a:spcPts val="600"/>
              </a:spcAft>
              <a:buBlip>
                <a:blip r:embed="rId2"/>
              </a:buBlip>
            </a:pPr>
            <a:r>
              <a:rPr lang="id-ID" dirty="0" smtClean="0">
                <a:latin typeface="Comic Sans MS" pitchFamily="66" charset="0"/>
              </a:rPr>
              <a:t>Ijin penggunaan berlaku selama 2 (dua) tahun sejak tanggal ditetapkan, dan dapat diperpanjang.</a:t>
            </a:r>
          </a:p>
          <a:p>
            <a:pPr marL="273050" lvl="0" indent="-273050">
              <a:spcBef>
                <a:spcPts val="600"/>
              </a:spcBef>
              <a:spcAft>
                <a:spcPts val="600"/>
              </a:spcAft>
              <a:buBlip>
                <a:blip r:embed="rId2"/>
              </a:buBlip>
            </a:pPr>
            <a:r>
              <a:rPr lang="id-ID" dirty="0" smtClean="0">
                <a:latin typeface="Comic Sans MS" pitchFamily="66" charset="0"/>
              </a:rPr>
              <a:t>Bea  meterai yang belum dipergunakan karena mesin teraan  meterai rusak atau tidak dipergunakan lagi, dapat dialihkan untuk pengisian deposit mesin teraan  meterai lain, teknologi percetakan, atau sistem komputerisasi.</a:t>
            </a:r>
          </a:p>
          <a:p>
            <a:pPr marL="273050" lvl="0" indent="-273050">
              <a:spcBef>
                <a:spcPts val="600"/>
              </a:spcBef>
              <a:spcAft>
                <a:spcPts val="600"/>
              </a:spcAft>
              <a:buBlip>
                <a:blip r:embed="rId2"/>
              </a:buBlip>
            </a:pPr>
            <a:r>
              <a:rPr lang="id-ID" dirty="0" smtClean="0">
                <a:latin typeface="Comic Sans MS" pitchFamily="66" charset="0"/>
              </a:rPr>
              <a:t>Menyampaikan laporan penggunaan mesin teraan kepada KPP.</a:t>
            </a:r>
          </a:p>
          <a:p>
            <a:pPr marL="273050" lvl="0" indent="-273050">
              <a:buBlip>
                <a:blip r:embed="rId2"/>
              </a:buBlip>
            </a:pPr>
            <a:endParaRPr lang="id-ID" dirty="0" smtClean="0"/>
          </a:p>
          <a:p>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3648" y="0"/>
            <a:ext cx="4885898" cy="1978925"/>
          </a:xfrm>
          <a:custGeom>
            <a:avLst/>
            <a:gdLst>
              <a:gd name="connsiteX0" fmla="*/ 764274 w 4885898"/>
              <a:gd name="connsiteY0" fmla="*/ 13648 h 1978925"/>
              <a:gd name="connsiteX1" fmla="*/ 4885898 w 4885898"/>
              <a:gd name="connsiteY1" fmla="*/ 559558 h 1978925"/>
              <a:gd name="connsiteX2" fmla="*/ 0 w 4885898"/>
              <a:gd name="connsiteY2" fmla="*/ 1978925 h 1978925"/>
              <a:gd name="connsiteX3" fmla="*/ 764274 w 4885898"/>
              <a:gd name="connsiteY3" fmla="*/ 13648 h 1978925"/>
            </a:gdLst>
            <a:ahLst/>
            <a:cxnLst>
              <a:cxn ang="0">
                <a:pos x="connsiteX0" y="connsiteY0"/>
              </a:cxn>
              <a:cxn ang="0">
                <a:pos x="connsiteX1" y="connsiteY1"/>
              </a:cxn>
              <a:cxn ang="0">
                <a:pos x="connsiteX2" y="connsiteY2"/>
              </a:cxn>
              <a:cxn ang="0">
                <a:pos x="connsiteX3" y="connsiteY3"/>
              </a:cxn>
            </a:cxnLst>
            <a:rect l="l" t="t" r="r" b="b"/>
            <a:pathLst>
              <a:path w="4885898" h="1978925">
                <a:moveTo>
                  <a:pt x="764274" y="13648"/>
                </a:moveTo>
                <a:lnTo>
                  <a:pt x="4885898" y="559558"/>
                </a:lnTo>
                <a:lnTo>
                  <a:pt x="0" y="1978925"/>
                </a:lnTo>
                <a:cubicBezTo>
                  <a:pt x="254172" y="1320800"/>
                  <a:pt x="1456128" y="0"/>
                  <a:pt x="764274" y="13648"/>
                </a:cubicBezTo>
                <a:close/>
              </a:path>
            </a:pathLst>
          </a:cu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500034" y="428604"/>
            <a:ext cx="8215370" cy="1200329"/>
          </a:xfrm>
          <a:prstGeom prst="rect">
            <a:avLst/>
          </a:prstGeom>
          <a:noFill/>
          <a:effectLst>
            <a:outerShdw blurRad="50800" dist="38100" dir="13500000" algn="br" rotWithShape="0">
              <a:prstClr val="black">
                <a:alpha val="40000"/>
              </a:prstClr>
            </a:outerShdw>
          </a:effectLst>
        </p:spPr>
        <p:txBody>
          <a:bodyPr wrap="square" rtlCol="0">
            <a:spAutoFit/>
          </a:bodyPr>
          <a:lstStyle/>
          <a:p>
            <a:r>
              <a:rPr lang="id-ID" sz="2400" b="1" dirty="0" smtClean="0">
                <a:solidFill>
                  <a:schemeClr val="bg1"/>
                </a:solidFill>
                <a:latin typeface="Arial Rounded MT Bold" pitchFamily="34" charset="0"/>
                <a:ea typeface="Batang" pitchFamily="18" charset="-127"/>
              </a:rPr>
              <a:t>Tata Cara  Pelunasan dengan Membubuhkan Tanda Bea Meterai Lunas dengan Mesin Teraan Meterai (digital)</a:t>
            </a:r>
            <a:endParaRPr lang="id-ID" sz="2400" dirty="0">
              <a:solidFill>
                <a:schemeClr val="bg1"/>
              </a:solidFill>
              <a:latin typeface="Arial Rounded MT Bold" pitchFamily="34" charset="0"/>
              <a:ea typeface="Batang" pitchFamily="18" charset="-127"/>
            </a:endParaRPr>
          </a:p>
        </p:txBody>
      </p:sp>
      <p:sp>
        <p:nvSpPr>
          <p:cNvPr id="4" name="TextBox 3"/>
          <p:cNvSpPr txBox="1"/>
          <p:nvPr/>
        </p:nvSpPr>
        <p:spPr>
          <a:xfrm>
            <a:off x="642910" y="1643050"/>
            <a:ext cx="8001056" cy="4832092"/>
          </a:xfrm>
          <a:prstGeom prst="rect">
            <a:avLst/>
          </a:prstGeom>
          <a:noFill/>
        </p:spPr>
        <p:txBody>
          <a:bodyPr wrap="square" rtlCol="0">
            <a:spAutoFit/>
          </a:bodyPr>
          <a:lstStyle/>
          <a:p>
            <a:r>
              <a:rPr lang="id-ID" sz="2000" dirty="0" smtClean="0">
                <a:latin typeface="Comic Sans MS" pitchFamily="66" charset="0"/>
              </a:rPr>
              <a:t>Hal –hal yang berlaku pada pembubuhan dengan mesin teraan manual berlaku pula untuk mesin teraan digital, kecuali untuk hal-hal berikut:</a:t>
            </a:r>
          </a:p>
          <a:p>
            <a:pPr marL="355600" lvl="0" indent="-355600">
              <a:spcBef>
                <a:spcPts val="600"/>
              </a:spcBef>
              <a:spcAft>
                <a:spcPts val="600"/>
              </a:spcAft>
              <a:buBlip>
                <a:blip r:embed="rId3"/>
              </a:buBlip>
            </a:pPr>
            <a:r>
              <a:rPr lang="id-ID" sz="2000" i="1" dirty="0" smtClean="0">
                <a:latin typeface="Comic Sans MS" pitchFamily="66" charset="0"/>
              </a:rPr>
              <a:t>Aplikasi Kode Deposit</a:t>
            </a:r>
            <a:r>
              <a:rPr lang="id-ID" sz="2000" dirty="0" smtClean="0">
                <a:latin typeface="Comic Sans MS" pitchFamily="66" charset="0"/>
              </a:rPr>
              <a:t>;</a:t>
            </a:r>
          </a:p>
          <a:p>
            <a:pPr marL="355600" lvl="0" indent="-355600">
              <a:spcBef>
                <a:spcPts val="600"/>
              </a:spcBef>
              <a:spcAft>
                <a:spcPts val="600"/>
              </a:spcAft>
              <a:buBlip>
                <a:blip r:embed="rId3"/>
              </a:buBlip>
            </a:pPr>
            <a:r>
              <a:rPr lang="id-ID" sz="2000" i="1" dirty="0" smtClean="0">
                <a:latin typeface="Comic Sans MS" pitchFamily="66" charset="0"/>
              </a:rPr>
              <a:t>Aplikasi e- meterai</a:t>
            </a:r>
            <a:endParaRPr lang="id-ID" sz="2000" dirty="0" smtClean="0">
              <a:latin typeface="Comic Sans MS" pitchFamily="66" charset="0"/>
            </a:endParaRPr>
          </a:p>
          <a:p>
            <a:pPr marL="355600" lvl="0" indent="-355600">
              <a:spcBef>
                <a:spcPts val="600"/>
              </a:spcBef>
              <a:spcAft>
                <a:spcPts val="600"/>
              </a:spcAft>
              <a:buBlip>
                <a:blip r:embed="rId3"/>
              </a:buBlip>
            </a:pPr>
            <a:r>
              <a:rPr lang="id-ID" sz="2000" dirty="0" smtClean="0">
                <a:latin typeface="Comic Sans MS" pitchFamily="66" charset="0"/>
              </a:rPr>
              <a:t>setelah membayar deposit, WP akan memperoleh Kode Deposit paling lambat 3 (tiga) hari kerja.</a:t>
            </a:r>
          </a:p>
          <a:p>
            <a:pPr marL="355600" lvl="0" indent="-355600">
              <a:spcBef>
                <a:spcPts val="600"/>
              </a:spcBef>
              <a:spcAft>
                <a:spcPts val="600"/>
              </a:spcAft>
              <a:buBlip>
                <a:blip r:embed="rId3"/>
              </a:buBlip>
            </a:pPr>
            <a:r>
              <a:rPr lang="id-ID" sz="2000" dirty="0" smtClean="0">
                <a:latin typeface="Comic Sans MS" pitchFamily="66" charset="0"/>
              </a:rPr>
              <a:t>izin penggunaan berlaku selama 4 (empat) tahun sejak tanggal ditetapkan, dan dapat diperpanjang selama memenuhi persyaratan.</a:t>
            </a:r>
          </a:p>
          <a:p>
            <a:pPr marL="355600" lvl="0" indent="-355600">
              <a:spcBef>
                <a:spcPts val="600"/>
              </a:spcBef>
              <a:spcAft>
                <a:spcPts val="600"/>
              </a:spcAft>
              <a:buBlip>
                <a:blip r:embed="rId3"/>
              </a:buBlip>
            </a:pPr>
            <a:r>
              <a:rPr lang="id-ID" sz="2000" dirty="0" smtClean="0">
                <a:latin typeface="Comic Sans MS" pitchFamily="66" charset="0"/>
              </a:rPr>
              <a:t>Mesin Teraan Meterai Manual, dinyatakan masih berlaku sampai dengan tanggal 28 April 2010</a:t>
            </a:r>
          </a:p>
          <a:p>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14290"/>
            <a:ext cx="7500990" cy="830997"/>
          </a:xfrm>
          <a:prstGeom prst="rect">
            <a:avLst/>
          </a:prstGeom>
          <a:noFill/>
        </p:spPr>
        <p:txBody>
          <a:bodyPr wrap="square" rtlCol="0">
            <a:spAutoFit/>
          </a:bodyPr>
          <a:lstStyle/>
          <a:p>
            <a:pPr lvl="0"/>
            <a:r>
              <a:rPr lang="id-ID" sz="2400" dirty="0" smtClean="0">
                <a:solidFill>
                  <a:srgbClr val="FF0000"/>
                </a:solidFill>
                <a:latin typeface="Bauhaus 93" pitchFamily="82" charset="0"/>
              </a:rPr>
              <a:t>Tata Cara  Pelunasan Dengan Membubuhkan Tanda Bea Meterai Lunas Dengan Teknologi Percetakan</a:t>
            </a:r>
            <a:r>
              <a:rPr lang="id-ID" b="1" i="1" dirty="0" smtClean="0"/>
              <a:t>. </a:t>
            </a:r>
            <a:endParaRPr lang="id-ID" dirty="0"/>
          </a:p>
        </p:txBody>
      </p:sp>
      <p:sp>
        <p:nvSpPr>
          <p:cNvPr id="3" name="TextBox 2"/>
          <p:cNvSpPr txBox="1"/>
          <p:nvPr/>
        </p:nvSpPr>
        <p:spPr>
          <a:xfrm>
            <a:off x="1000100" y="1214422"/>
            <a:ext cx="7786742" cy="5355312"/>
          </a:xfrm>
          <a:prstGeom prst="rect">
            <a:avLst/>
          </a:prstGeom>
          <a:noFill/>
        </p:spPr>
        <p:txBody>
          <a:bodyPr wrap="square" rtlCol="0">
            <a:spAutoFit/>
          </a:bodyPr>
          <a:lstStyle/>
          <a:p>
            <a:r>
              <a:rPr lang="id-ID" sz="2000" i="1" dirty="0" smtClean="0"/>
              <a:t>Keputusan Dirjen Pajak   No.:  Kep - 122c/Pj./2000  tgl. 1 Mei 2000. :</a:t>
            </a:r>
            <a:r>
              <a:rPr lang="id-ID" sz="2000" dirty="0" smtClean="0"/>
              <a:t> </a:t>
            </a:r>
          </a:p>
          <a:p>
            <a:pPr marL="273050" lvl="0" indent="-273050">
              <a:spcAft>
                <a:spcPts val="600"/>
              </a:spcAft>
              <a:buBlip>
                <a:blip r:embed="rId2"/>
              </a:buBlip>
            </a:pPr>
            <a:r>
              <a:rPr lang="id-ID" dirty="0" smtClean="0">
                <a:latin typeface="+mj-lt"/>
              </a:rPr>
              <a:t>Untuk dokumen berbentuk </a:t>
            </a:r>
            <a:r>
              <a:rPr lang="id-ID" sz="2000" dirty="0" smtClean="0">
                <a:latin typeface="+mj-lt"/>
              </a:rPr>
              <a:t>cek, bilyet giro, dan efe</a:t>
            </a:r>
            <a:r>
              <a:rPr lang="id-ID" dirty="0" smtClean="0">
                <a:latin typeface="+mj-lt"/>
              </a:rPr>
              <a:t>k dengan nama dan dalam bentuk apapun.</a:t>
            </a:r>
          </a:p>
          <a:p>
            <a:pPr marL="273050" lvl="0" indent="-273050">
              <a:spcAft>
                <a:spcPts val="600"/>
              </a:spcAft>
              <a:buBlip>
                <a:blip r:embed="rId2"/>
              </a:buBlip>
            </a:pPr>
            <a:r>
              <a:rPr lang="id-ID" dirty="0" smtClean="0">
                <a:latin typeface="+mj-lt"/>
              </a:rPr>
              <a:t>Deposit sebesar jumlah dokumen yang harus dilunasi BMnya.</a:t>
            </a:r>
          </a:p>
          <a:p>
            <a:pPr marL="273050" lvl="0" indent="-273050">
              <a:spcAft>
                <a:spcPts val="600"/>
              </a:spcAft>
              <a:buBlip>
                <a:blip r:embed="rId2"/>
              </a:buBlip>
            </a:pPr>
            <a:r>
              <a:rPr lang="id-ID" dirty="0" smtClean="0">
                <a:latin typeface="+mj-lt"/>
              </a:rPr>
              <a:t>Ijin tertulis dari Direktur Jenderal Pajak.</a:t>
            </a:r>
          </a:p>
          <a:p>
            <a:pPr marL="273050" lvl="0" indent="-273050">
              <a:spcAft>
                <a:spcPts val="600"/>
              </a:spcAft>
              <a:buBlip>
                <a:blip r:embed="rId2"/>
              </a:buBlip>
            </a:pPr>
            <a:r>
              <a:rPr lang="id-ID" dirty="0" smtClean="0">
                <a:latin typeface="+mj-lt"/>
              </a:rPr>
              <a:t>Perum Peruri dan persh. sekuriti yang melakukan pembubuhan, harus menyampaikan laporan bulanan kepada Dirjen Pajak paling lambat tanggal 10 setiap bulan.</a:t>
            </a:r>
          </a:p>
          <a:p>
            <a:pPr marL="273050" indent="-273050">
              <a:spcAft>
                <a:spcPts val="600"/>
              </a:spcAft>
              <a:buBlip>
                <a:blip r:embed="rId2"/>
              </a:buBlip>
            </a:pPr>
            <a:r>
              <a:rPr lang="id-ID" dirty="0" smtClean="0">
                <a:latin typeface="+mj-lt"/>
              </a:rPr>
              <a:t>Bea  meterai kurang bayar yang  dibubuhkan sebelum tanggal 1 Mei 2000 harus dilunasi dengan menggunakan mesin teraan  meterai atau dengan menggunakan  meterai tempel.</a:t>
            </a:r>
          </a:p>
          <a:p>
            <a:pPr marL="273050" indent="-273050">
              <a:spcAft>
                <a:spcPts val="600"/>
              </a:spcAft>
              <a:buBlip>
                <a:blip r:embed="rId2"/>
              </a:buBlip>
            </a:pPr>
            <a:r>
              <a:rPr lang="id-ID" dirty="0" smtClean="0">
                <a:latin typeface="+mj-lt"/>
              </a:rPr>
              <a:t>Bea Meterai kurang bayar  yang dibubuhkan sejak tanggal 1 Mei 2000 harus dilunasi dengan menggunakan mesin teraan  meterai atau meterai tempel  + denda administrasi sebesar 200% . </a:t>
            </a:r>
          </a:p>
          <a:p>
            <a:pPr marL="273050" indent="-273050">
              <a:spcAft>
                <a:spcPts val="600"/>
              </a:spcAft>
              <a:buBlip>
                <a:blip r:embed="rId2"/>
              </a:buBlip>
            </a:pPr>
            <a:r>
              <a:rPr lang="id-ID" dirty="0" smtClean="0">
                <a:latin typeface="+mj-lt"/>
              </a:rPr>
              <a:t>Bea Meterai  telah dibayar yang belum dipergunakan dapat dialihkan untuk pengisian deposit mesin teraan lain/teknologi percetakan /sistem komputerisasi.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6500858" cy="707886"/>
          </a:xfrm>
          <a:prstGeom prst="rect">
            <a:avLst/>
          </a:prstGeom>
          <a:noFill/>
        </p:spPr>
        <p:txBody>
          <a:bodyPr wrap="square" lIns="91440" tIns="45720" rIns="91440" bIns="45720">
            <a:spAutoFit/>
          </a:bodyPr>
          <a:lstStyle/>
          <a:p>
            <a:pPr algn="ctr"/>
            <a:r>
              <a:rPr lang="id-ID"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Bea meterai adalah pajak</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nvGraphicFramePr>
        <p:xfrm>
          <a:off x="714348" y="1285860"/>
          <a:ext cx="7929618" cy="5130800"/>
        </p:xfrm>
        <a:graphic>
          <a:graphicData uri="http://schemas.openxmlformats.org/drawingml/2006/table">
            <a:tbl>
              <a:tblPr firstRow="1" bandRow="1">
                <a:tableStyleId>{073A0DAA-6AF3-43AB-8588-CEC1D06C72B9}</a:tableStyleId>
              </a:tblPr>
              <a:tblGrid>
                <a:gridCol w="3964809"/>
                <a:gridCol w="3964809"/>
              </a:tblGrid>
              <a:tr h="370840">
                <a:tc>
                  <a:txBody>
                    <a:bodyPr/>
                    <a:lstStyle/>
                    <a:p>
                      <a:pPr algn="ctr"/>
                      <a:r>
                        <a:rPr lang="id-ID" dirty="0" smtClean="0"/>
                        <a:t>Ciri-ciri  pajak</a:t>
                      </a:r>
                      <a:endParaRPr lang="id-ID" dirty="0"/>
                    </a:p>
                  </a:txBody>
                  <a:tcPr/>
                </a:tc>
                <a:tc>
                  <a:txBody>
                    <a:bodyPr/>
                    <a:lstStyle/>
                    <a:p>
                      <a:pPr algn="ctr"/>
                      <a:r>
                        <a:rPr lang="id-ID" dirty="0" smtClean="0"/>
                        <a:t>Ciri-ciri  Bea Meterai</a:t>
                      </a:r>
                      <a:endParaRPr lang="id-ID" dirty="0"/>
                    </a:p>
                  </a:txBody>
                  <a:tcPr/>
                </a:tc>
              </a:tr>
              <a:tr h="370840">
                <a:tc>
                  <a:txBody>
                    <a:bodyPr/>
                    <a:lstStyle/>
                    <a:p>
                      <a:pPr marL="179388" indent="-179388">
                        <a:buFontTx/>
                        <a:buBlip>
                          <a:blip r:embed="rId2"/>
                        </a:buBlip>
                      </a:pPr>
                      <a:r>
                        <a:rPr lang="id-ID" sz="1800" kern="1200" dirty="0" smtClean="0">
                          <a:solidFill>
                            <a:schemeClr val="dk1"/>
                          </a:solidFill>
                          <a:latin typeface="+mn-lt"/>
                          <a:ea typeface="+mn-ea"/>
                          <a:cs typeface="+mn-cs"/>
                        </a:rPr>
                        <a:t>peralihan kekayaan dari orang/badan ke Pemerintah</a:t>
                      </a:r>
                      <a:endParaRPr lang="id-ID" dirty="0"/>
                    </a:p>
                  </a:txBody>
                  <a:tcPr/>
                </a:tc>
                <a:tc>
                  <a:txBody>
                    <a:bodyPr/>
                    <a:lstStyle/>
                    <a:p>
                      <a:pPr marL="179388" marR="0" lvl="1" indent="-179388" algn="l" defTabSz="914400" rtl="0" eaLnBrk="1" fontAlgn="auto" latinLnBrk="0" hangingPunct="1">
                        <a:lnSpc>
                          <a:spcPct val="100000"/>
                        </a:lnSpc>
                        <a:spcBef>
                          <a:spcPts val="0"/>
                        </a:spcBef>
                        <a:spcAft>
                          <a:spcPts val="0"/>
                        </a:spcAft>
                        <a:buClrTx/>
                        <a:buSzTx/>
                        <a:buFontTx/>
                        <a:buBlip>
                          <a:blip r:embed="rId3"/>
                        </a:buBlip>
                        <a:tabLst/>
                        <a:defRPr/>
                      </a:pPr>
                      <a:r>
                        <a:rPr lang="fi-FI" sz="1800" kern="1200" dirty="0" smtClean="0">
                          <a:solidFill>
                            <a:schemeClr val="dk1"/>
                          </a:solidFill>
                          <a:latin typeface="+mn-lt"/>
                          <a:ea typeface="+mn-ea"/>
                          <a:cs typeface="+mn-cs"/>
                        </a:rPr>
                        <a:t>penjualan benda meterai </a:t>
                      </a:r>
                      <a:r>
                        <a:rPr lang="id-ID" sz="1800" kern="1200" dirty="0" smtClean="0">
                          <a:solidFill>
                            <a:schemeClr val="dk1"/>
                          </a:solidFill>
                          <a:latin typeface="+mn-lt"/>
                          <a:ea typeface="+mn-ea"/>
                          <a:cs typeface="+mn-cs"/>
                        </a:rPr>
                        <a:t> &amp; pembayaran  </a:t>
                      </a:r>
                      <a:r>
                        <a:rPr lang="fi-FI" sz="1800" kern="1200" dirty="0" smtClean="0">
                          <a:solidFill>
                            <a:schemeClr val="dk1"/>
                          </a:solidFill>
                          <a:latin typeface="+mn-lt"/>
                          <a:ea typeface="+mn-ea"/>
                          <a:cs typeface="+mn-cs"/>
                        </a:rPr>
                        <a:t>masuk ke kas </a:t>
                      </a:r>
                      <a:r>
                        <a:rPr lang="id-ID" sz="1800" kern="1200" dirty="0" smtClean="0">
                          <a:solidFill>
                            <a:schemeClr val="dk1"/>
                          </a:solidFill>
                          <a:latin typeface="+mn-lt"/>
                          <a:ea typeface="+mn-ea"/>
                          <a:cs typeface="+mn-cs"/>
                        </a:rPr>
                        <a:t> negara</a:t>
                      </a:r>
                    </a:p>
                    <a:p>
                      <a:pPr>
                        <a:buFontTx/>
                        <a:buBlip>
                          <a:blip r:embed="rId3"/>
                        </a:buBlip>
                      </a:pPr>
                      <a:endParaRPr lang="id-ID" dirty="0"/>
                    </a:p>
                  </a:txBody>
                  <a:tcPr/>
                </a:tc>
              </a:tr>
              <a:tr h="370840">
                <a:tc>
                  <a:txBody>
                    <a:bodyPr/>
                    <a:lstStyle/>
                    <a:p>
                      <a:pPr marL="179388" indent="-179388">
                        <a:buFontTx/>
                        <a:buBlip>
                          <a:blip r:embed="rId2"/>
                        </a:buBlip>
                      </a:pPr>
                      <a:r>
                        <a:rPr lang="id-ID" sz="1800" kern="1200" dirty="0" smtClean="0">
                          <a:solidFill>
                            <a:schemeClr val="dk1"/>
                          </a:solidFill>
                          <a:latin typeface="+mn-lt"/>
                          <a:ea typeface="+mn-ea"/>
                          <a:cs typeface="+mn-cs"/>
                        </a:rPr>
                        <a:t>berdasarkan ketentuan undang-undang </a:t>
                      </a:r>
                      <a:endParaRPr lang="id-ID" dirty="0"/>
                    </a:p>
                  </a:txBody>
                  <a:tcPr/>
                </a:tc>
                <a:tc>
                  <a:txBody>
                    <a:bodyPr/>
                    <a:lstStyle/>
                    <a:p>
                      <a:pPr marL="179388" marR="0" indent="-179388" algn="l" defTabSz="914400" rtl="0" eaLnBrk="1" fontAlgn="auto" latinLnBrk="0" hangingPunct="1">
                        <a:lnSpc>
                          <a:spcPct val="100000"/>
                        </a:lnSpc>
                        <a:spcBef>
                          <a:spcPts val="0"/>
                        </a:spcBef>
                        <a:spcAft>
                          <a:spcPts val="0"/>
                        </a:spcAft>
                        <a:buClrTx/>
                        <a:buSzTx/>
                        <a:buFontTx/>
                        <a:buBlip>
                          <a:blip r:embed="rId3"/>
                        </a:buBlip>
                        <a:tabLst/>
                        <a:defRPr/>
                      </a:pPr>
                      <a:r>
                        <a:rPr lang="id-ID" sz="1800" kern="1200" dirty="0" smtClean="0">
                          <a:solidFill>
                            <a:schemeClr val="dk1"/>
                          </a:solidFill>
                          <a:latin typeface="+mn-lt"/>
                          <a:ea typeface="+mn-ea"/>
                          <a:cs typeface="+mn-cs"/>
                        </a:rPr>
                        <a:t>berdasarkan ketentuan undang-undang </a:t>
                      </a:r>
                      <a:endParaRPr lang="id-ID" dirty="0" smtClean="0"/>
                    </a:p>
                    <a:p>
                      <a:pPr>
                        <a:buFontTx/>
                        <a:buBlip>
                          <a:blip r:embed="rId3"/>
                        </a:buBlip>
                      </a:pPr>
                      <a:endParaRPr lang="id-ID" dirty="0"/>
                    </a:p>
                  </a:txBody>
                  <a:tcPr/>
                </a:tc>
              </a:tr>
              <a:tr h="370840">
                <a:tc>
                  <a:txBody>
                    <a:bodyPr/>
                    <a:lstStyle/>
                    <a:p>
                      <a:pPr>
                        <a:buFontTx/>
                        <a:buBlip>
                          <a:blip r:embed="rId2"/>
                        </a:buBlip>
                      </a:pPr>
                      <a:r>
                        <a:rPr lang="id-ID" sz="1800" kern="1200" dirty="0" smtClean="0">
                          <a:solidFill>
                            <a:schemeClr val="dk1"/>
                          </a:solidFill>
                          <a:latin typeface="+mn-lt"/>
                          <a:ea typeface="+mn-ea"/>
                          <a:cs typeface="+mn-cs"/>
                        </a:rPr>
                        <a:t>Kontraprestasi tidak  langsung </a:t>
                      </a:r>
                      <a:endParaRPr lang="id-ID" dirty="0"/>
                    </a:p>
                  </a:txBody>
                  <a:tcPr/>
                </a:tc>
                <a:tc>
                  <a:txBody>
                    <a:bodyPr/>
                    <a:lstStyle/>
                    <a:p>
                      <a:pPr marL="179388" indent="-179388">
                        <a:buFontTx/>
                        <a:buBlip>
                          <a:blip r:embed="rId3"/>
                        </a:buBlip>
                      </a:pPr>
                      <a:r>
                        <a:rPr lang="id-ID" dirty="0" smtClean="0"/>
                        <a:t>Pembayar BM tidak mendpt kontraprestasi langsung</a:t>
                      </a:r>
                      <a:endParaRPr lang="id-ID" dirty="0"/>
                    </a:p>
                  </a:txBody>
                  <a:tcPr/>
                </a:tc>
              </a:tr>
              <a:tr h="370840">
                <a:tc>
                  <a:txBody>
                    <a:bodyPr/>
                    <a:lstStyle/>
                    <a:p>
                      <a:pPr>
                        <a:buFontTx/>
                        <a:buBlip>
                          <a:blip r:embed="rId2"/>
                        </a:buBlip>
                      </a:pPr>
                      <a:r>
                        <a:rPr lang="id-ID" sz="1800" kern="1200" dirty="0" smtClean="0">
                          <a:solidFill>
                            <a:schemeClr val="dk1"/>
                          </a:solidFill>
                          <a:latin typeface="+mn-lt"/>
                          <a:ea typeface="+mn-ea"/>
                          <a:cs typeface="+mn-cs"/>
                        </a:rPr>
                        <a:t>dipungut oleh negara</a:t>
                      </a:r>
                      <a:endParaRPr lang="id-ID" dirty="0"/>
                    </a:p>
                  </a:txBody>
                  <a:tcPr/>
                </a:tc>
                <a:tc>
                  <a:txBody>
                    <a:bodyPr/>
                    <a:lstStyle/>
                    <a:p>
                      <a:pPr marL="179388" indent="-179388">
                        <a:buFontTx/>
                        <a:buBlip>
                          <a:blip r:embed="rId3"/>
                        </a:buBlip>
                      </a:pPr>
                      <a:r>
                        <a:rPr lang="fi-FI" sz="1800" kern="1200" dirty="0" smtClean="0">
                          <a:solidFill>
                            <a:schemeClr val="dk1"/>
                          </a:solidFill>
                          <a:latin typeface="+mn-lt"/>
                          <a:ea typeface="+mn-ea"/>
                          <a:cs typeface="+mn-cs"/>
                        </a:rPr>
                        <a:t>dipungut oleh pemerintah pusat</a:t>
                      </a:r>
                      <a:endParaRPr lang="id-ID" dirty="0"/>
                    </a:p>
                  </a:txBody>
                  <a:tcPr/>
                </a:tc>
              </a:tr>
              <a:tr h="370840">
                <a:tc>
                  <a:txBody>
                    <a:bodyPr/>
                    <a:lstStyle/>
                    <a:p>
                      <a:pPr marL="179388" marR="0" lvl="0" indent="-179388" algn="l" defTabSz="914400" rtl="0" eaLnBrk="1" fontAlgn="auto" latinLnBrk="0" hangingPunct="1">
                        <a:lnSpc>
                          <a:spcPct val="100000"/>
                        </a:lnSpc>
                        <a:spcBef>
                          <a:spcPts val="0"/>
                        </a:spcBef>
                        <a:spcAft>
                          <a:spcPts val="0"/>
                        </a:spcAft>
                        <a:buClrTx/>
                        <a:buSzTx/>
                        <a:buFontTx/>
                        <a:buBlip>
                          <a:blip r:embed="rId2"/>
                        </a:buBlip>
                        <a:tabLst/>
                        <a:defRPr/>
                      </a:pPr>
                      <a:r>
                        <a:rPr lang="id-ID" sz="1800" kern="1200" baseline="0" dirty="0" smtClean="0">
                          <a:solidFill>
                            <a:schemeClr val="dk1"/>
                          </a:solidFill>
                          <a:latin typeface="+mn-lt"/>
                          <a:ea typeface="+mn-ea"/>
                          <a:cs typeface="+mn-cs"/>
                        </a:rPr>
                        <a:t> untuk </a:t>
                      </a:r>
                      <a:r>
                        <a:rPr lang="id-ID" sz="1800" kern="1200" dirty="0" smtClean="0">
                          <a:solidFill>
                            <a:schemeClr val="dk1"/>
                          </a:solidFill>
                          <a:latin typeface="+mn-lt"/>
                          <a:ea typeface="+mn-ea"/>
                          <a:cs typeface="+mn-cs"/>
                        </a:rPr>
                        <a:t>pengeluaran pemerintah dan investasi publik.</a:t>
                      </a:r>
                      <a:endParaRPr lang="id-ID" dirty="0"/>
                    </a:p>
                  </a:txBody>
                  <a:tcPr/>
                </a:tc>
                <a:tc>
                  <a:txBody>
                    <a:bodyPr/>
                    <a:lstStyle/>
                    <a:p>
                      <a:pPr marL="179388" indent="-179388">
                        <a:buFontTx/>
                        <a:buBlip>
                          <a:blip r:embed="rId3"/>
                        </a:buBlip>
                      </a:pPr>
                      <a:r>
                        <a:rPr lang="id-ID" sz="1800" kern="1200" baseline="0" dirty="0" smtClean="0">
                          <a:solidFill>
                            <a:schemeClr val="dk1"/>
                          </a:solidFill>
                          <a:latin typeface="+mn-lt"/>
                          <a:ea typeface="+mn-ea"/>
                          <a:cs typeface="+mn-cs"/>
                        </a:rPr>
                        <a:t>untuk </a:t>
                      </a:r>
                      <a:r>
                        <a:rPr lang="id-ID" sz="1800" kern="1200" dirty="0" smtClean="0">
                          <a:solidFill>
                            <a:schemeClr val="dk1"/>
                          </a:solidFill>
                          <a:latin typeface="+mn-lt"/>
                          <a:ea typeface="+mn-ea"/>
                          <a:cs typeface="+mn-cs"/>
                        </a:rPr>
                        <a:t>pengeluaran pemerintah dan investasi publik</a:t>
                      </a:r>
                      <a:endParaRPr lang="id-ID" dirty="0"/>
                    </a:p>
                  </a:txBody>
                  <a:tcPr/>
                </a:tc>
              </a:tr>
              <a:tr h="370840">
                <a:tc>
                  <a:txBody>
                    <a:bodyPr/>
                    <a:lstStyle/>
                    <a:p>
                      <a:pPr marL="179388" marR="0" lvl="0" indent="-179388" algn="l" defTabSz="914400" rtl="0" eaLnBrk="1" fontAlgn="auto" latinLnBrk="0" hangingPunct="1">
                        <a:lnSpc>
                          <a:spcPct val="100000"/>
                        </a:lnSpc>
                        <a:spcBef>
                          <a:spcPts val="0"/>
                        </a:spcBef>
                        <a:spcAft>
                          <a:spcPts val="0"/>
                        </a:spcAft>
                        <a:buClrTx/>
                        <a:buSzTx/>
                        <a:buFontTx/>
                        <a:buBlip>
                          <a:blip r:embed="rId2"/>
                        </a:buBlip>
                        <a:tabLst/>
                        <a:defRPr/>
                      </a:pPr>
                      <a:r>
                        <a:rPr lang="id-ID" sz="1800" kern="1200" dirty="0" smtClean="0">
                          <a:solidFill>
                            <a:schemeClr val="dk1"/>
                          </a:solidFill>
                          <a:latin typeface="+mn-lt"/>
                          <a:ea typeface="+mn-ea"/>
                          <a:cs typeface="+mn-cs"/>
                        </a:rPr>
                        <a:t>alat untuk mencapai tujuan tertentu </a:t>
                      </a:r>
                      <a:endParaRPr lang="id-ID" dirty="0"/>
                    </a:p>
                  </a:txBody>
                  <a:tcPr/>
                </a:tc>
                <a:tc>
                  <a:txBody>
                    <a:bodyPr/>
                    <a:lstStyle/>
                    <a:p>
                      <a:pPr>
                        <a:buFontTx/>
                        <a:buBlip>
                          <a:blip r:embed="rId3"/>
                        </a:buBlip>
                      </a:pPr>
                      <a:endParaRPr lang="id-ID" dirty="0"/>
                    </a:p>
                  </a:txBody>
                  <a:tcPr/>
                </a:tc>
              </a:tr>
              <a:tr h="370840">
                <a:tc>
                  <a:txBody>
                    <a:bodyPr/>
                    <a:lstStyle/>
                    <a:p>
                      <a:pPr marL="179388" marR="0" lvl="0" indent="-179388" algn="l" defTabSz="914400" rtl="0" eaLnBrk="1" fontAlgn="auto" latinLnBrk="0" hangingPunct="1">
                        <a:lnSpc>
                          <a:spcPct val="100000"/>
                        </a:lnSpc>
                        <a:spcBef>
                          <a:spcPts val="0"/>
                        </a:spcBef>
                        <a:spcAft>
                          <a:spcPts val="0"/>
                        </a:spcAft>
                        <a:buClrTx/>
                        <a:buSzTx/>
                        <a:buFontTx/>
                        <a:buBlip>
                          <a:blip r:embed="rId2"/>
                        </a:buBlip>
                        <a:tabLst/>
                        <a:defRPr/>
                      </a:pPr>
                      <a:r>
                        <a:rPr lang="id-ID" sz="1800" kern="1200" dirty="0" smtClean="0">
                          <a:solidFill>
                            <a:schemeClr val="dk1"/>
                          </a:solidFill>
                          <a:latin typeface="+mn-lt"/>
                          <a:ea typeface="+mn-ea"/>
                          <a:cs typeface="+mn-cs"/>
                        </a:rPr>
                        <a:t>dipungut secara langsung atau tidak langsung</a:t>
                      </a:r>
                      <a:endParaRPr lang="id-ID" dirty="0"/>
                    </a:p>
                  </a:txBody>
                  <a:tcPr/>
                </a:tc>
                <a:tc>
                  <a:txBody>
                    <a:bodyPr/>
                    <a:lstStyle/>
                    <a:p>
                      <a:pPr>
                        <a:buFontTx/>
                        <a:buBlip>
                          <a:blip r:embed="rId3"/>
                        </a:buBlip>
                      </a:pPr>
                      <a:endParaRPr lang="id-ID"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214422"/>
            <a:ext cx="8358246" cy="3093154"/>
          </a:xfrm>
          <a:prstGeom prst="rect">
            <a:avLst/>
          </a:prstGeom>
          <a:noFill/>
        </p:spPr>
        <p:txBody>
          <a:bodyPr wrap="square" rtlCol="0">
            <a:spAutoFit/>
          </a:bodyPr>
          <a:lstStyle/>
          <a:p>
            <a:pPr marL="342900" indent="-342900">
              <a:spcBef>
                <a:spcPts val="600"/>
              </a:spcBef>
              <a:buBlip>
                <a:blip r:embed="rId2"/>
              </a:buBlip>
              <a:tabLst>
                <a:tab pos="355600" algn="l"/>
              </a:tabLst>
            </a:pPr>
            <a:r>
              <a:rPr lang="id-ID" dirty="0" smtClean="0">
                <a:latin typeface="+mj-lt"/>
              </a:rPr>
              <a:t>Penerbit dokumen yang akan melakukan pengalihan, harus mengajukan permohonan secara tertulis kepada Dirjen Pajak dengan mencantumkan alasan dan jumlah Bea Meterai yang akan dialihkan.</a:t>
            </a:r>
          </a:p>
          <a:p>
            <a:pPr marL="342900" lvl="0" indent="-342900">
              <a:spcBef>
                <a:spcPts val="600"/>
              </a:spcBef>
              <a:buBlip>
                <a:blip r:embed="rId2"/>
              </a:buBlip>
            </a:pPr>
            <a:r>
              <a:rPr lang="id-ID" dirty="0" smtClean="0">
                <a:latin typeface="+mj-lt"/>
              </a:rPr>
              <a:t>Penerbitan  dokumen tanpa ijin tertulis Direktur Jenderal Pajak dikenakan sanksi pidana.</a:t>
            </a:r>
          </a:p>
          <a:p>
            <a:pPr marL="342900" lvl="0" indent="-342900">
              <a:spcBef>
                <a:spcPts val="600"/>
              </a:spcBef>
              <a:buBlip>
                <a:blip r:embed="rId2"/>
              </a:buBlip>
            </a:pPr>
            <a:r>
              <a:rPr lang="id-ID" dirty="0" smtClean="0">
                <a:latin typeface="+mj-lt"/>
              </a:rPr>
              <a:t>Penyampaian laporan bulanan kepada Dirjen Pajak yang melewati batas waktu dikenakan sanksi pencabutan ijin penunjukan sebagai pelaksana pembubuhan</a:t>
            </a:r>
          </a:p>
          <a:p>
            <a:pPr marL="342900" indent="-342900">
              <a:spcBef>
                <a:spcPts val="600"/>
              </a:spcBef>
            </a:pPr>
            <a:endParaRPr lang="id-ID" dirty="0" smtClean="0"/>
          </a:p>
          <a:p>
            <a:endParaRPr lang="id-ID" dirty="0"/>
          </a:p>
        </p:txBody>
      </p:sp>
      <p:sp>
        <p:nvSpPr>
          <p:cNvPr id="3" name="TextBox 2"/>
          <p:cNvSpPr txBox="1"/>
          <p:nvPr/>
        </p:nvSpPr>
        <p:spPr>
          <a:xfrm>
            <a:off x="500034" y="428604"/>
            <a:ext cx="7500990" cy="830997"/>
          </a:xfrm>
          <a:prstGeom prst="rect">
            <a:avLst/>
          </a:prstGeom>
          <a:noFill/>
        </p:spPr>
        <p:txBody>
          <a:bodyPr wrap="square" rtlCol="0">
            <a:spAutoFit/>
          </a:bodyPr>
          <a:lstStyle/>
          <a:p>
            <a:pPr lvl="0"/>
            <a:r>
              <a:rPr lang="id-ID" sz="2400" dirty="0" smtClean="0">
                <a:solidFill>
                  <a:srgbClr val="FF0000"/>
                </a:solidFill>
                <a:latin typeface="Bauhaus 93" pitchFamily="82" charset="0"/>
              </a:rPr>
              <a:t>Tata Cara  Pelunasan Dengan Membubuhkan Tanda Bea Meterai Lunas Dengan Teknologi Percetakan</a:t>
            </a:r>
            <a:r>
              <a:rPr lang="id-ID" b="1" i="1" dirty="0" smtClean="0"/>
              <a:t>. </a:t>
            </a:r>
            <a:endParaRPr lang="id-ID" dirty="0"/>
          </a:p>
        </p:txBody>
      </p:sp>
      <p:sp>
        <p:nvSpPr>
          <p:cNvPr id="4" name="TextBox 3"/>
          <p:cNvSpPr txBox="1"/>
          <p:nvPr/>
        </p:nvSpPr>
        <p:spPr>
          <a:xfrm>
            <a:off x="0" y="0"/>
            <a:ext cx="2500330" cy="523220"/>
          </a:xfrm>
          <a:prstGeom prst="rect">
            <a:avLst/>
          </a:prstGeom>
          <a:noFill/>
        </p:spPr>
        <p:txBody>
          <a:bodyPr wrap="square" rtlCol="0">
            <a:spAutoFit/>
          </a:bodyPr>
          <a:lstStyle/>
          <a:p>
            <a:r>
              <a:rPr lang="id-ID" sz="2800" dirty="0" smtClean="0">
                <a:latin typeface="Bauhaus 93" pitchFamily="82" charset="0"/>
              </a:rPr>
              <a:t>Lanjutan ...</a:t>
            </a:r>
            <a:endParaRPr lang="id-ID" sz="2800" dirty="0">
              <a:latin typeface="Bauhaus 93" pitchFamily="82" charset="0"/>
            </a:endParaRPr>
          </a:p>
        </p:txBody>
      </p:sp>
      <p:pic>
        <p:nvPicPr>
          <p:cNvPr id="5" name="Picture 4" descr="pic004a.jpg"/>
          <p:cNvPicPr>
            <a:picLocks noChangeAspect="1"/>
          </p:cNvPicPr>
          <p:nvPr/>
        </p:nvPicPr>
        <p:blipFill>
          <a:blip r:embed="rId3" cstate="print"/>
          <a:stretch>
            <a:fillRect/>
          </a:stretch>
        </p:blipFill>
        <p:spPr>
          <a:xfrm>
            <a:off x="1357290" y="3786190"/>
            <a:ext cx="6143668" cy="30718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072494" cy="707886"/>
          </a:xfrm>
          <a:prstGeom prst="rect">
            <a:avLst/>
          </a:prstGeom>
          <a:noFill/>
        </p:spPr>
        <p:txBody>
          <a:bodyPr wrap="square" rtlCol="0">
            <a:spAutoFit/>
          </a:bodyPr>
          <a:lstStyle/>
          <a:p>
            <a:pPr lvl="0"/>
            <a:r>
              <a:rPr lang="id-ID" sz="2000" b="1" dirty="0" smtClean="0">
                <a:solidFill>
                  <a:srgbClr val="C00000"/>
                </a:solidFill>
                <a:latin typeface="Aharoni" pitchFamily="2" charset="-79"/>
                <a:cs typeface="Aharoni" pitchFamily="2" charset="-79"/>
              </a:rPr>
              <a:t>Tata Cara  Pelunasan Dengan Membubuhkan Tanda Bea Meterai Lunas dengan Sistem Komputerisasi</a:t>
            </a:r>
            <a:endParaRPr lang="id-ID" dirty="0"/>
          </a:p>
        </p:txBody>
      </p:sp>
      <p:sp>
        <p:nvSpPr>
          <p:cNvPr id="3" name="TextBox 2"/>
          <p:cNvSpPr txBox="1"/>
          <p:nvPr/>
        </p:nvSpPr>
        <p:spPr>
          <a:xfrm>
            <a:off x="642910" y="1285860"/>
            <a:ext cx="7429552" cy="5262979"/>
          </a:xfrm>
          <a:prstGeom prst="rect">
            <a:avLst/>
          </a:prstGeom>
          <a:noFill/>
        </p:spPr>
        <p:txBody>
          <a:bodyPr wrap="square" rtlCol="0">
            <a:spAutoFit/>
          </a:bodyPr>
          <a:lstStyle/>
          <a:p>
            <a:r>
              <a:rPr lang="id-ID" dirty="0" smtClean="0">
                <a:latin typeface="Comic Sans MS" pitchFamily="66" charset="0"/>
              </a:rPr>
              <a:t>Keputusan Dirjen Pajak  No.: Kep - 122d/PJ./2000 Tgal 1 Mei 2000</a:t>
            </a:r>
          </a:p>
          <a:p>
            <a:endParaRPr lang="id-ID" dirty="0" smtClean="0">
              <a:latin typeface="Comic Sans MS" pitchFamily="66" charset="0"/>
            </a:endParaRPr>
          </a:p>
          <a:p>
            <a:pPr marL="273050" lvl="0" indent="-273050">
              <a:spcAft>
                <a:spcPts val="600"/>
              </a:spcAft>
              <a:buBlip>
                <a:blip r:embed="rId2"/>
              </a:buBlip>
            </a:pPr>
            <a:r>
              <a:rPr lang="id-ID" sz="2000" dirty="0" smtClean="0"/>
              <a:t>Dokumen sebagaimana dimaksud Pasal 1 huruf d PP No. 24 Tahun 2000 dengan jumlah rata-rata pemeteraian setiap hari minimal 100 dokumen.</a:t>
            </a:r>
          </a:p>
          <a:p>
            <a:pPr marL="273050" lvl="0" indent="-273050">
              <a:spcAft>
                <a:spcPts val="600"/>
              </a:spcAft>
              <a:buBlip>
                <a:blip r:embed="rId2"/>
              </a:buBlip>
            </a:pPr>
            <a:r>
              <a:rPr lang="id-ID" sz="2000" dirty="0" smtClean="0"/>
              <a:t>Penerbit dokumen harus mengajukan permohonan ijin tertulis kepada Dirjen. Pajak</a:t>
            </a:r>
          </a:p>
          <a:p>
            <a:pPr marL="273050" lvl="0" indent="-273050">
              <a:spcAft>
                <a:spcPts val="600"/>
              </a:spcAft>
              <a:buBlip>
                <a:blip r:embed="rId2"/>
              </a:buBlip>
            </a:pPr>
            <a:r>
              <a:rPr lang="id-ID" sz="2000" dirty="0" smtClean="0"/>
              <a:t>Penerbit dokumen harus melakukan pembayaran Bea Meterai di muka minimal sebesar perkiraan jumlah dokumen yang harus dilunasi setiap bulan.</a:t>
            </a:r>
          </a:p>
          <a:p>
            <a:pPr marL="273050" lvl="0" indent="-273050">
              <a:spcAft>
                <a:spcPts val="600"/>
              </a:spcAft>
              <a:buBlip>
                <a:blip r:embed="rId2"/>
              </a:buBlip>
            </a:pPr>
            <a:r>
              <a:rPr lang="id-ID" sz="2000" dirty="0" smtClean="0"/>
              <a:t>Penerbit dokumen harus menyampaikan laporan bulanan tentang realisasi penggunaan dan saldo paling lambat tgl 15 setiap bulan.</a:t>
            </a:r>
          </a:p>
          <a:p>
            <a:pPr marL="273050" lvl="0" indent="-273050">
              <a:spcAft>
                <a:spcPts val="600"/>
              </a:spcAft>
              <a:buBlip>
                <a:blip r:embed="rId2"/>
              </a:buBlip>
            </a:pPr>
            <a:r>
              <a:rPr lang="id-ID" sz="2000" dirty="0" smtClean="0"/>
              <a:t>Ijin pelunasan berlaku selama saldo Bea Meterai yang telah dibayar pada saat mengajukan ijin masih mencukupi kebutuhan pemeteraian 1 (satu) bulan berikutnya.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571612"/>
            <a:ext cx="8215370" cy="5093702"/>
          </a:xfrm>
          <a:prstGeom prst="rect">
            <a:avLst/>
          </a:prstGeom>
          <a:noFill/>
        </p:spPr>
        <p:txBody>
          <a:bodyPr wrap="square" rtlCol="0">
            <a:spAutoFit/>
          </a:bodyPr>
          <a:lstStyle/>
          <a:p>
            <a:pPr marL="355600" lvl="0" indent="-355600">
              <a:spcBef>
                <a:spcPts val="600"/>
              </a:spcBef>
              <a:buBlip>
                <a:blip r:embed="rId2"/>
              </a:buBlip>
            </a:pPr>
            <a:r>
              <a:rPr lang="id-ID" sz="2000" dirty="0" smtClean="0"/>
              <a:t>Apabila saldo kurang dari estimasi kebutuhan satu bulan, Penerbit dokumen harus mengajukan permohonan ijin baru dengan terlebih dahulu membayar deposit minimal sebesar kekurangan yang harus dipenuhi untuk mencukupi kebutuhan 1 (satu) bulan.</a:t>
            </a:r>
          </a:p>
          <a:p>
            <a:pPr marL="355600" lvl="0" indent="-355600">
              <a:spcBef>
                <a:spcPts val="600"/>
              </a:spcBef>
              <a:buBlip>
                <a:blip r:embed="rId2"/>
              </a:buBlip>
            </a:pPr>
            <a:r>
              <a:rPr lang="id-ID" sz="2000" dirty="0" smtClean="0"/>
              <a:t>Bea Meterai yang belum dipergunakan karena sesuatu hal, dapat dialihkan untuk pengisian deposit mesin teraan  meterai, atau teknologi percetakan.</a:t>
            </a:r>
          </a:p>
          <a:p>
            <a:pPr marL="355600" lvl="0" indent="-355600">
              <a:spcBef>
                <a:spcPts val="600"/>
              </a:spcBef>
              <a:buBlip>
                <a:blip r:embed="rId2"/>
              </a:buBlip>
            </a:pPr>
            <a:r>
              <a:rPr lang="id-ID" sz="2000" dirty="0" smtClean="0"/>
              <a:t>Pelunasan tanpa ijin tertulis Dirjen Pajak dikenakan sanksi pidana.</a:t>
            </a:r>
          </a:p>
          <a:p>
            <a:pPr marL="355600" lvl="0" indent="-355600">
              <a:spcBef>
                <a:spcPts val="600"/>
              </a:spcBef>
              <a:buBlip>
                <a:blip r:embed="rId2"/>
              </a:buBlip>
            </a:pPr>
            <a:r>
              <a:rPr lang="id-ID" sz="2000" dirty="0" smtClean="0"/>
              <a:t>Bea Meterai kurang bayar yang disebabkan oleh kelebihan pemakaian dari deposit, dikenakan sanksi denda administrasi sebesar 200 %.</a:t>
            </a:r>
          </a:p>
          <a:p>
            <a:pPr marL="355600" lvl="0" indent="-355600">
              <a:spcBef>
                <a:spcPts val="600"/>
              </a:spcBef>
              <a:buBlip>
                <a:blip r:embed="rId2"/>
              </a:buBlip>
            </a:pPr>
            <a:r>
              <a:rPr lang="id-ID" sz="2000" dirty="0" smtClean="0"/>
              <a:t>Pembubuhan melewati masa berlakunya ijin yang diberikan, dikenakan sanksi pencabutan ijin.</a:t>
            </a:r>
          </a:p>
          <a:p>
            <a:pPr marL="355600" lvl="0" indent="-355600">
              <a:spcBef>
                <a:spcPts val="600"/>
              </a:spcBef>
              <a:buBlip>
                <a:blip r:embed="rId2"/>
              </a:buBlip>
            </a:pPr>
            <a:r>
              <a:rPr lang="id-ID" sz="2000" dirty="0" smtClean="0"/>
              <a:t>Penyampaian laporan yang melewati batas waktu yang telah ditentukan dikenakan sanksi pencabutan ijin.</a:t>
            </a:r>
            <a:endParaRPr lang="id-ID" sz="2000" dirty="0"/>
          </a:p>
        </p:txBody>
      </p:sp>
      <p:sp>
        <p:nvSpPr>
          <p:cNvPr id="3" name="TextBox 2"/>
          <p:cNvSpPr txBox="1"/>
          <p:nvPr/>
        </p:nvSpPr>
        <p:spPr>
          <a:xfrm>
            <a:off x="714348" y="714356"/>
            <a:ext cx="8072494" cy="707886"/>
          </a:xfrm>
          <a:prstGeom prst="rect">
            <a:avLst/>
          </a:prstGeom>
          <a:noFill/>
        </p:spPr>
        <p:txBody>
          <a:bodyPr wrap="square" rtlCol="0">
            <a:spAutoFit/>
          </a:bodyPr>
          <a:lstStyle/>
          <a:p>
            <a:pPr lvl="0"/>
            <a:r>
              <a:rPr lang="id-ID" sz="2000" b="1" dirty="0" smtClean="0">
                <a:solidFill>
                  <a:srgbClr val="C00000"/>
                </a:solidFill>
                <a:latin typeface="Aharoni" pitchFamily="2" charset="-79"/>
                <a:cs typeface="Aharoni" pitchFamily="2" charset="-79"/>
              </a:rPr>
              <a:t>Tata Cara  Pelunasan Dengan Membubuhkan Tanda Bea Meterai Lunas dengan Sistem Komputerisasi</a:t>
            </a:r>
            <a:endParaRPr lang="id-ID" dirty="0"/>
          </a:p>
        </p:txBody>
      </p:sp>
      <p:sp>
        <p:nvSpPr>
          <p:cNvPr id="4" name="TextBox 3"/>
          <p:cNvSpPr txBox="1"/>
          <p:nvPr/>
        </p:nvSpPr>
        <p:spPr>
          <a:xfrm>
            <a:off x="214282" y="214290"/>
            <a:ext cx="2500330" cy="523220"/>
          </a:xfrm>
          <a:prstGeom prst="rect">
            <a:avLst/>
          </a:prstGeom>
          <a:noFill/>
        </p:spPr>
        <p:txBody>
          <a:bodyPr wrap="square" rtlCol="0">
            <a:spAutoFit/>
          </a:bodyPr>
          <a:lstStyle/>
          <a:p>
            <a:r>
              <a:rPr lang="id-ID" sz="2800" dirty="0" smtClean="0">
                <a:latin typeface="Bauhaus 93" pitchFamily="82" charset="0"/>
              </a:rPr>
              <a:t>Lanjutan ...</a:t>
            </a:r>
            <a:endParaRPr lang="id-ID" sz="2800" dirty="0">
              <a:latin typeface="Bauhaus 93"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7296" y="3289110"/>
            <a:ext cx="9116704" cy="3548418"/>
          </a:xfrm>
          <a:custGeom>
            <a:avLst/>
            <a:gdLst>
              <a:gd name="connsiteX0" fmla="*/ 0 w 9116704"/>
              <a:gd name="connsiteY0" fmla="*/ 3548418 h 3548418"/>
              <a:gd name="connsiteX1" fmla="*/ 9103056 w 9116704"/>
              <a:gd name="connsiteY1" fmla="*/ 0 h 3548418"/>
              <a:gd name="connsiteX2" fmla="*/ 9116704 w 9116704"/>
              <a:gd name="connsiteY2" fmla="*/ 1583141 h 3548418"/>
              <a:gd name="connsiteX3" fmla="*/ 0 w 9116704"/>
              <a:gd name="connsiteY3" fmla="*/ 3548418 h 3548418"/>
            </a:gdLst>
            <a:ahLst/>
            <a:cxnLst>
              <a:cxn ang="0">
                <a:pos x="connsiteX0" y="connsiteY0"/>
              </a:cxn>
              <a:cxn ang="0">
                <a:pos x="connsiteX1" y="connsiteY1"/>
              </a:cxn>
              <a:cxn ang="0">
                <a:pos x="connsiteX2" y="connsiteY2"/>
              </a:cxn>
              <a:cxn ang="0">
                <a:pos x="connsiteX3" y="connsiteY3"/>
              </a:cxn>
            </a:cxnLst>
            <a:rect l="l" t="t" r="r" b="b"/>
            <a:pathLst>
              <a:path w="9116704" h="3548418">
                <a:moveTo>
                  <a:pt x="0" y="3548418"/>
                </a:moveTo>
                <a:lnTo>
                  <a:pt x="9103056" y="0"/>
                </a:lnTo>
                <a:lnTo>
                  <a:pt x="9116704" y="1583141"/>
                </a:lnTo>
                <a:lnTo>
                  <a:pt x="0" y="354841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00569_1024.jpg"/>
          <p:cNvPicPr>
            <a:picLocks noChangeAspect="1"/>
          </p:cNvPicPr>
          <p:nvPr/>
        </p:nvPicPr>
        <p:blipFill>
          <a:blip r:embed="rId2" cstate="print"/>
          <a:stretch>
            <a:fillRect/>
          </a:stretch>
        </p:blipFill>
        <p:spPr>
          <a:xfrm>
            <a:off x="3071802" y="4517136"/>
            <a:ext cx="3121152" cy="2340864"/>
          </a:xfrm>
          <a:prstGeom prst="rect">
            <a:avLst/>
          </a:prstGeom>
        </p:spPr>
      </p:pic>
      <p:sp>
        <p:nvSpPr>
          <p:cNvPr id="2" name="TextBox 1"/>
          <p:cNvSpPr txBox="1"/>
          <p:nvPr/>
        </p:nvSpPr>
        <p:spPr>
          <a:xfrm>
            <a:off x="357158" y="642918"/>
            <a:ext cx="8786842" cy="5386090"/>
          </a:xfrm>
          <a:prstGeom prst="rect">
            <a:avLst/>
          </a:prstGeom>
          <a:noFill/>
        </p:spPr>
        <p:txBody>
          <a:bodyPr wrap="square" rtlCol="0">
            <a:spAutoFit/>
          </a:bodyPr>
          <a:lstStyle/>
          <a:p>
            <a:pPr lvl="0" algn="ctr"/>
            <a:r>
              <a:rPr lang="id-ID" sz="2800" b="1" dirty="0" smtClean="0">
                <a:latin typeface="Berlin Sans FB Demi" pitchFamily="34" charset="0"/>
                <a:ea typeface="Batang" pitchFamily="18" charset="-127"/>
              </a:rPr>
              <a:t>Akibat Apabila Ketentuan Cara Pelunasan Bea Meterai Tidak Dipenuhi </a:t>
            </a:r>
            <a:endParaRPr lang="id-ID" b="1" dirty="0" smtClean="0">
              <a:latin typeface="Berlin Sans FB Demi" pitchFamily="34" charset="0"/>
              <a:ea typeface="Batang" pitchFamily="18" charset="-127"/>
            </a:endParaRPr>
          </a:p>
          <a:p>
            <a:pPr lvl="0"/>
            <a:endParaRPr lang="id-ID" dirty="0" smtClean="0">
              <a:latin typeface="Berlin Sans FB Demi" pitchFamily="34" charset="0"/>
              <a:ea typeface="Batang" pitchFamily="18" charset="-127"/>
            </a:endParaRPr>
          </a:p>
          <a:p>
            <a:pPr marL="450850" lvl="0" indent="-450850">
              <a:lnSpc>
                <a:spcPct val="150000"/>
              </a:lnSpc>
              <a:buBlip>
                <a:blip r:embed="rId3"/>
              </a:buBlip>
            </a:pPr>
            <a:r>
              <a:rPr lang="id-ID" dirty="0" smtClean="0">
                <a:latin typeface="Comic Sans MS" pitchFamily="66" charset="0"/>
              </a:rPr>
              <a:t>Dalam hal pemenuhan dengan menggunakan benda bea meterai tidak memenuhi ketentuan, maka dokumen yang bersangkutan dianggap tidak ber meterai  (Pasal 7 ayat (9) UU Bea Meterai). Hal ini berakibat akan dikenakan sanksi berupa denda administrasi sebesar 200% dari bea  meterai yang tidak dibayar.</a:t>
            </a:r>
          </a:p>
          <a:p>
            <a:pPr marL="450850" lvl="0" indent="-450850">
              <a:lnSpc>
                <a:spcPct val="150000"/>
              </a:lnSpc>
              <a:buBlip>
                <a:blip r:embed="rId3"/>
              </a:buBlip>
            </a:pPr>
            <a:r>
              <a:rPr lang="id-ID" dirty="0" smtClean="0">
                <a:latin typeface="Comic Sans MS" pitchFamily="66" charset="0"/>
              </a:rPr>
              <a:t>Dalam hal pemenuhan dengan menggunakan mesin teraan  meterai atau cara lainnya sebagaimana dimaksudkan dalm Pasal 7 ayat (2) huruf b UU Bea Meterai dilakukan tanpa izin, maka berdasarkan Pasal 14,  hal tersebut merupakan </a:t>
            </a:r>
            <a:r>
              <a:rPr lang="id-ID" dirty="0" smtClean="0">
                <a:solidFill>
                  <a:srgbClr val="000000"/>
                </a:solidFill>
                <a:latin typeface="Comic Sans MS" pitchFamily="66" charset="0"/>
              </a:rPr>
              <a:t>kejahatan</a:t>
            </a:r>
            <a:r>
              <a:rPr lang="id-ID" dirty="0" smtClean="0">
                <a:solidFill>
                  <a:schemeClr val="bg1"/>
                </a:solidFill>
                <a:latin typeface="Comic Sans MS" pitchFamily="66" charset="0"/>
              </a:rPr>
              <a:t> sehingga dapat diancam dengan</a:t>
            </a:r>
            <a:r>
              <a:rPr lang="id-ID" dirty="0" smtClean="0">
                <a:latin typeface="Comic Sans MS" pitchFamily="66" charset="0"/>
              </a:rPr>
              <a:t> pidana penjara selama-lamanya tujuh tahun. </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0"/>
            <a:ext cx="4685898" cy="923330"/>
          </a:xfrm>
          <a:prstGeom prst="rect">
            <a:avLst/>
          </a:prstGeom>
          <a:noFill/>
          <a:effectLst>
            <a:reflection blurRad="6350" stA="50000" endA="300" endPos="90000" dir="5400000" sy="-100000" algn="bl" rotWithShape="0"/>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id-ID" sz="5400" b="1" cap="none" spc="150" dirty="0" smtClean="0">
                <a:ln w="11430"/>
                <a:solidFill>
                  <a:srgbClr val="F8F8F8"/>
                </a:solidFill>
                <a:effectLst>
                  <a:outerShdw blurRad="25400" algn="tl" rotWithShape="0">
                    <a:srgbClr val="000000">
                      <a:alpha val="43000"/>
                    </a:srgbClr>
                  </a:outerShdw>
                </a:effectLst>
              </a:rPr>
              <a:t>Pengawasan  </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3" name="TextBox 2"/>
          <p:cNvSpPr txBox="1"/>
          <p:nvPr/>
        </p:nvSpPr>
        <p:spPr>
          <a:xfrm>
            <a:off x="1071538" y="785794"/>
            <a:ext cx="6143668" cy="461665"/>
          </a:xfrm>
          <a:prstGeom prst="rect">
            <a:avLst/>
          </a:prstGeom>
          <a:noFill/>
        </p:spPr>
        <p:txBody>
          <a:bodyPr wrap="square" rtlCol="0">
            <a:spAutoFit/>
          </a:bodyPr>
          <a:lstStyle/>
          <a:p>
            <a:r>
              <a:rPr lang="id-ID" sz="2400" b="1" dirty="0" smtClean="0"/>
              <a:t>Pengelolaan dan Penjualan Benda Meter</a:t>
            </a:r>
            <a:endParaRPr lang="id-ID" sz="2400" dirty="0"/>
          </a:p>
        </p:txBody>
      </p:sp>
      <p:sp>
        <p:nvSpPr>
          <p:cNvPr id="4" name="TextBox 3"/>
          <p:cNvSpPr txBox="1"/>
          <p:nvPr/>
        </p:nvSpPr>
        <p:spPr>
          <a:xfrm>
            <a:off x="571472" y="1428736"/>
            <a:ext cx="8072494" cy="400110"/>
          </a:xfrm>
          <a:prstGeom prst="rect">
            <a:avLst/>
          </a:prstGeom>
          <a:noFill/>
        </p:spPr>
        <p:txBody>
          <a:bodyPr wrap="square" rtlCol="0">
            <a:spAutoFit/>
          </a:bodyPr>
          <a:lstStyle/>
          <a:p>
            <a:pPr algn="ctr"/>
            <a:r>
              <a:rPr lang="id-ID" sz="2000" dirty="0" smtClean="0"/>
              <a:t>SE DJP Nomor SE - 23/PJ.53/2003 tanggal 17 September 20</a:t>
            </a:r>
            <a:r>
              <a:rPr lang="id-ID" dirty="0" smtClean="0"/>
              <a:t>03.</a:t>
            </a:r>
            <a:endParaRPr lang="id-ID" dirty="0"/>
          </a:p>
        </p:txBody>
      </p:sp>
      <p:sp>
        <p:nvSpPr>
          <p:cNvPr id="5" name="TextBox 4"/>
          <p:cNvSpPr txBox="1"/>
          <p:nvPr/>
        </p:nvSpPr>
        <p:spPr>
          <a:xfrm>
            <a:off x="571472" y="2000240"/>
            <a:ext cx="8072494" cy="4462760"/>
          </a:xfrm>
          <a:prstGeom prst="rect">
            <a:avLst/>
          </a:prstGeom>
          <a:noFill/>
        </p:spPr>
        <p:txBody>
          <a:bodyPr wrap="square" rtlCol="0">
            <a:spAutoFit/>
          </a:bodyPr>
          <a:lstStyle/>
          <a:p>
            <a:pPr lvl="0">
              <a:spcAft>
                <a:spcPts val="1200"/>
              </a:spcAft>
            </a:pPr>
            <a:r>
              <a:rPr lang="id-ID" dirty="0" smtClean="0"/>
              <a:t>KPP yang wilayah kerjanya meliputi tempat kedudukan Kantor Pos Pemeriksa wajib melaksanakan :</a:t>
            </a:r>
          </a:p>
          <a:p>
            <a:pPr marL="355600" lvl="0" indent="-355600">
              <a:spcAft>
                <a:spcPts val="1200"/>
              </a:spcAft>
              <a:buBlip>
                <a:blip r:embed="rId2"/>
              </a:buBlip>
            </a:pPr>
            <a:r>
              <a:rPr lang="id-ID" sz="2000" dirty="0" smtClean="0">
                <a:latin typeface="Comic Sans MS" pitchFamily="66" charset="0"/>
              </a:rPr>
              <a:t>Mencocokan jumlah penjualan benda  meterai yang tercantum pada laporan yang disampaikan Kantor Pos Pemeriksa dengan lembar ketiga SSP standar atau SSP khusus atas hasil penjualan benda  meterai dan meneliti MAP/kode jenis pajak dan kode jenis setoran yang tercantum pada SSP tersebut. </a:t>
            </a:r>
          </a:p>
          <a:p>
            <a:pPr marL="355600" lvl="0" indent="-355600">
              <a:spcAft>
                <a:spcPts val="600"/>
              </a:spcAft>
              <a:buBlip>
                <a:blip r:embed="rId2"/>
              </a:buBlip>
            </a:pPr>
            <a:r>
              <a:rPr lang="id-ID" sz="2000" dirty="0" smtClean="0">
                <a:latin typeface="Comic Sans MS" pitchFamily="66" charset="0"/>
              </a:rPr>
              <a:t>Mencocokan bukti setor atas hasil penjualan benda  meterai yang dilaporkan oleh Kantor Pos Pemeriksa dengan lembar kedua SSP standar atau SSP khusus dari KPKN; </a:t>
            </a:r>
          </a:p>
          <a:p>
            <a:pPr marL="355600" lvl="0" indent="-355600">
              <a:spcAft>
                <a:spcPts val="600"/>
              </a:spcAft>
              <a:buBlip>
                <a:blip r:embed="rId2"/>
              </a:buBlip>
            </a:pPr>
            <a:r>
              <a:rPr lang="id-ID" sz="2000" dirty="0" smtClean="0">
                <a:latin typeface="Comic Sans MS" pitchFamily="66" charset="0"/>
              </a:rPr>
              <a:t>Menatausahakan laporan penjualan benda  meterai beserta bukti setor atas hasil penjualan benda  meterai dengan baik. </a:t>
            </a:r>
          </a:p>
          <a:p>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2000240"/>
            <a:ext cx="7858180" cy="3108543"/>
          </a:xfrm>
          <a:prstGeom prst="rect">
            <a:avLst/>
          </a:prstGeom>
          <a:noFill/>
        </p:spPr>
        <p:txBody>
          <a:bodyPr wrap="square" rtlCol="0">
            <a:spAutoFit/>
          </a:bodyPr>
          <a:lstStyle/>
          <a:p>
            <a:pPr lvl="0"/>
            <a:r>
              <a:rPr lang="id-ID" sz="2000" dirty="0" smtClean="0">
                <a:latin typeface="+mj-lt"/>
              </a:rPr>
              <a:t>KPP wajib menyampaikan surat teguran kepada Kantor Pos Pemeriksa dalam hal: </a:t>
            </a:r>
          </a:p>
          <a:p>
            <a:pPr marL="355600" lvl="0" indent="-355600">
              <a:spcBef>
                <a:spcPts val="1200"/>
              </a:spcBef>
              <a:spcAft>
                <a:spcPts val="600"/>
              </a:spcAft>
              <a:buBlip>
                <a:blip r:embed="rId2"/>
              </a:buBlip>
            </a:pPr>
            <a:r>
              <a:rPr lang="id-ID" dirty="0" smtClean="0">
                <a:latin typeface="Comic Sans MS" pitchFamily="66" charset="0"/>
              </a:rPr>
              <a:t>Kantor Pos pemeriksa belum menyampaikan laporan bulanan penjualan dan persediaan benda  meterai sampai dengan batas waktu yang ditentukan; dan atau</a:t>
            </a:r>
          </a:p>
          <a:p>
            <a:pPr marL="355600" lvl="0" indent="-355600">
              <a:spcBef>
                <a:spcPts val="1200"/>
              </a:spcBef>
              <a:spcAft>
                <a:spcPts val="600"/>
              </a:spcAft>
              <a:buBlip>
                <a:blip r:embed="rId2"/>
              </a:buBlip>
            </a:pPr>
            <a:r>
              <a:rPr lang="id-ID" dirty="0" smtClean="0">
                <a:latin typeface="Comic Sans MS" pitchFamily="66" charset="0"/>
              </a:rPr>
              <a:t>Kantor Pos pemeriksa tidak menyetorkan hasil  penjualan benda  meterai setiap hari ke rekening giro atas nama kas negara c.q. Kepala KPP</a:t>
            </a:r>
          </a:p>
          <a:p>
            <a:pPr>
              <a:spcAft>
                <a:spcPts val="600"/>
              </a:spcAft>
            </a:pPr>
            <a:endParaRPr lang="id-ID" dirty="0">
              <a:latin typeface="Comic Sans MS" pitchFamily="66" charset="0"/>
            </a:endParaRPr>
          </a:p>
        </p:txBody>
      </p:sp>
      <p:sp>
        <p:nvSpPr>
          <p:cNvPr id="3" name="Rectangle 2"/>
          <p:cNvSpPr/>
          <p:nvPr/>
        </p:nvSpPr>
        <p:spPr>
          <a:xfrm>
            <a:off x="5249985" y="0"/>
            <a:ext cx="3894015" cy="769441"/>
          </a:xfrm>
          <a:prstGeom prst="rect">
            <a:avLst/>
          </a:prstGeom>
          <a:noFill/>
          <a:effectLst>
            <a:reflection blurRad="6350" stA="50000" endA="300" endPos="90000" dir="5400000" sy="-100000" algn="bl" rotWithShape="0"/>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id-ID" sz="4400" b="1" cap="none" spc="150" dirty="0" smtClean="0">
                <a:ln w="11430"/>
                <a:solidFill>
                  <a:srgbClr val="F8F8F8"/>
                </a:solidFill>
                <a:effectLst>
                  <a:outerShdw blurRad="25400" algn="tl" rotWithShape="0">
                    <a:srgbClr val="000000">
                      <a:alpha val="43000"/>
                    </a:srgbClr>
                  </a:outerShdw>
                </a:effectLst>
              </a:rPr>
              <a:t>Pengawasan  </a:t>
            </a:r>
            <a:endParaRPr lang="en-US" sz="4400" b="1" cap="none" spc="150" dirty="0">
              <a:ln w="11430"/>
              <a:solidFill>
                <a:srgbClr val="F8F8F8"/>
              </a:solidFill>
              <a:effectLst>
                <a:outerShdw blurRad="25400" algn="tl" rotWithShape="0">
                  <a:srgbClr val="000000">
                    <a:alpha val="43000"/>
                  </a:srgbClr>
                </a:outerShdw>
              </a:effectLst>
            </a:endParaRPr>
          </a:p>
        </p:txBody>
      </p:sp>
      <p:sp>
        <p:nvSpPr>
          <p:cNvPr id="4" name="TextBox 3"/>
          <p:cNvSpPr txBox="1"/>
          <p:nvPr/>
        </p:nvSpPr>
        <p:spPr>
          <a:xfrm>
            <a:off x="357158" y="285728"/>
            <a:ext cx="3071834" cy="461665"/>
          </a:xfrm>
          <a:prstGeom prst="rect">
            <a:avLst/>
          </a:prstGeom>
          <a:noFill/>
        </p:spPr>
        <p:txBody>
          <a:bodyPr wrap="square" rtlCol="0">
            <a:spAutoFit/>
          </a:bodyPr>
          <a:lstStyle/>
          <a:p>
            <a:r>
              <a:rPr lang="id-ID" sz="2400" dirty="0" smtClean="0">
                <a:latin typeface="Bauhaus 93" pitchFamily="82" charset="0"/>
              </a:rPr>
              <a:t>Lanjutan ...</a:t>
            </a:r>
            <a:endParaRPr lang="id-ID" sz="2400" dirty="0">
              <a:latin typeface="Bauhaus 93"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000108"/>
            <a:ext cx="7715304" cy="5416868"/>
          </a:xfrm>
          <a:prstGeom prst="rect">
            <a:avLst/>
          </a:prstGeom>
          <a:noFill/>
        </p:spPr>
        <p:txBody>
          <a:bodyPr wrap="square" rtlCol="0">
            <a:spAutoFit/>
          </a:bodyPr>
          <a:lstStyle/>
          <a:p>
            <a:r>
              <a:rPr lang="id-ID" dirty="0" smtClean="0">
                <a:latin typeface="Comic Sans MS" pitchFamily="66" charset="0"/>
              </a:rPr>
              <a:t>Dalam rangka meneliti kebenaran </a:t>
            </a:r>
            <a:r>
              <a:rPr lang="id-ID" i="1" dirty="0" smtClean="0">
                <a:solidFill>
                  <a:srgbClr val="002060"/>
                </a:solidFill>
                <a:latin typeface="Comic Sans MS" pitchFamily="66" charset="0"/>
              </a:rPr>
              <a:t>laporan bulanan penjualan dan persediaan benda  meterai</a:t>
            </a:r>
            <a:r>
              <a:rPr lang="id-ID" dirty="0" smtClean="0">
                <a:latin typeface="Comic Sans MS" pitchFamily="66" charset="0"/>
              </a:rPr>
              <a:t> dan memantau </a:t>
            </a:r>
            <a:r>
              <a:rPr lang="id-ID" i="1" dirty="0" smtClean="0">
                <a:solidFill>
                  <a:srgbClr val="002060"/>
                </a:solidFill>
                <a:latin typeface="Comic Sans MS" pitchFamily="66" charset="0"/>
              </a:rPr>
              <a:t>persediaan benda  meterai </a:t>
            </a:r>
            <a:r>
              <a:rPr lang="id-ID" dirty="0" smtClean="0">
                <a:latin typeface="Comic Sans MS" pitchFamily="66" charset="0"/>
              </a:rPr>
              <a:t>di wilayah kerjanya, KPP bersama-sama dengan Kantor Pos Pemeriksa wajib melakukan </a:t>
            </a:r>
            <a:r>
              <a:rPr lang="id-ID" dirty="0" smtClean="0">
                <a:solidFill>
                  <a:srgbClr val="FF0000"/>
                </a:solidFill>
                <a:latin typeface="Comic Sans MS" pitchFamily="66" charset="0"/>
              </a:rPr>
              <a:t>verifikasi atas penjualan dan pesediaan benda  meterai, </a:t>
            </a:r>
            <a:r>
              <a:rPr lang="id-ID" dirty="0" smtClean="0">
                <a:latin typeface="Comic Sans MS" pitchFamily="66" charset="0"/>
              </a:rPr>
              <a:t>dengan ketentuan  :</a:t>
            </a:r>
          </a:p>
          <a:p>
            <a:pPr marL="355600" lvl="0" indent="-355600">
              <a:spcBef>
                <a:spcPts val="600"/>
              </a:spcBef>
              <a:spcAft>
                <a:spcPts val="600"/>
              </a:spcAft>
              <a:buBlip>
                <a:blip r:embed="rId2"/>
              </a:buBlip>
            </a:pPr>
            <a:r>
              <a:rPr lang="id-ID" dirty="0" smtClean="0">
                <a:solidFill>
                  <a:srgbClr val="FF0000"/>
                </a:solidFill>
                <a:latin typeface="Arial Narrow" pitchFamily="34" charset="0"/>
              </a:rPr>
              <a:t>Verifikasi </a:t>
            </a:r>
            <a:r>
              <a:rPr lang="id-ID" dirty="0" smtClean="0">
                <a:latin typeface="Arial Narrow" pitchFamily="34" charset="0"/>
              </a:rPr>
              <a:t>dilakukan secara berkala setiap triwulan paling lambat 21 hari setelah berakhirnya triwulan yang bersangkutan. </a:t>
            </a:r>
          </a:p>
          <a:p>
            <a:pPr marL="355600" lvl="0" indent="-355600">
              <a:spcBef>
                <a:spcPts val="600"/>
              </a:spcBef>
              <a:spcAft>
                <a:spcPts val="600"/>
              </a:spcAft>
              <a:buBlip>
                <a:blip r:embed="rId2"/>
              </a:buBlip>
            </a:pPr>
            <a:r>
              <a:rPr lang="id-ID" dirty="0" smtClean="0">
                <a:solidFill>
                  <a:srgbClr val="FF0000"/>
                </a:solidFill>
                <a:latin typeface="Arial Narrow" pitchFamily="34" charset="0"/>
              </a:rPr>
              <a:t>Hasil verifikasi </a:t>
            </a:r>
            <a:r>
              <a:rPr lang="id-ID" dirty="0" smtClean="0">
                <a:latin typeface="Arial Narrow" pitchFamily="34" charset="0"/>
              </a:rPr>
              <a:t>dicantumkan dalam berita acara yang ditandatangani kedua belah pihak dan dituangkan dalam laporan Verifikasi ... </a:t>
            </a:r>
          </a:p>
          <a:p>
            <a:pPr marL="355600" lvl="0" indent="-355600">
              <a:spcBef>
                <a:spcPts val="600"/>
              </a:spcBef>
              <a:spcAft>
                <a:spcPts val="600"/>
              </a:spcAft>
              <a:buBlip>
                <a:blip r:embed="rId2"/>
              </a:buBlip>
            </a:pPr>
            <a:r>
              <a:rPr lang="id-ID" dirty="0" smtClean="0">
                <a:latin typeface="Arial Narrow" pitchFamily="34" charset="0"/>
              </a:rPr>
              <a:t>Berita acara dimaksud disampaikan kepada Kepala Kanwil DJP dengan tembusan kepada Manajemen Prangko dan Meterai PT Pos Indonesia dan Direktur PPN dan PTLL paling lambat akhir bulan pada bulan dilakukannya </a:t>
            </a:r>
            <a:r>
              <a:rPr lang="id-ID" dirty="0" smtClean="0">
                <a:solidFill>
                  <a:srgbClr val="FF0000"/>
                </a:solidFill>
                <a:latin typeface="Arial Narrow" pitchFamily="34" charset="0"/>
              </a:rPr>
              <a:t>verifikasi.</a:t>
            </a:r>
            <a:r>
              <a:rPr lang="id-ID" dirty="0" smtClean="0">
                <a:latin typeface="Arial Narrow" pitchFamily="34" charset="0"/>
              </a:rPr>
              <a:t> </a:t>
            </a:r>
          </a:p>
          <a:p>
            <a:pPr marL="355600" lvl="0" indent="-355600">
              <a:spcBef>
                <a:spcPts val="600"/>
              </a:spcBef>
              <a:spcAft>
                <a:spcPts val="600"/>
              </a:spcAft>
              <a:buBlip>
                <a:blip r:embed="rId2"/>
              </a:buBlip>
            </a:pPr>
            <a:r>
              <a:rPr lang="id-ID" dirty="0" smtClean="0">
                <a:latin typeface="Arial Narrow" pitchFamily="34" charset="0"/>
              </a:rPr>
              <a:t>Kepala Kanwil DJP wajib mengawasi pelaksanaan verifikasi di wilayah kerjanya dan wajib menyampaikan Laporan Triwulanan kepada Direktur PPN dan PTLL paling lambat tanggal 10 (sepuluh) bulan berikutnya setelah bulan diterimanya </a:t>
            </a:r>
            <a:r>
              <a:rPr lang="id-ID" dirty="0" smtClean="0">
                <a:solidFill>
                  <a:srgbClr val="FF0000"/>
                </a:solidFill>
                <a:latin typeface="Arial Narrow" pitchFamily="34" charset="0"/>
              </a:rPr>
              <a:t>Laporan Verifikasi</a:t>
            </a:r>
          </a:p>
          <a:p>
            <a:endParaRPr lang="id-ID" dirty="0"/>
          </a:p>
        </p:txBody>
      </p:sp>
      <p:sp>
        <p:nvSpPr>
          <p:cNvPr id="4" name="Rectangle 3"/>
          <p:cNvSpPr/>
          <p:nvPr/>
        </p:nvSpPr>
        <p:spPr>
          <a:xfrm>
            <a:off x="5249985" y="0"/>
            <a:ext cx="3589444" cy="769441"/>
          </a:xfrm>
          <a:prstGeom prst="rect">
            <a:avLst/>
          </a:prstGeom>
          <a:noFill/>
          <a:effectLst>
            <a:reflection blurRad="6350" stA="50000" endA="300" endPos="90000" dir="5400000" sy="-100000" algn="bl" rotWithShape="0"/>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id-ID" sz="4000" b="1" cap="none" spc="150" dirty="0" smtClean="0">
                <a:ln w="11430"/>
                <a:solidFill>
                  <a:srgbClr val="F8F8F8"/>
                </a:solidFill>
                <a:effectLst>
                  <a:outerShdw blurRad="25400" algn="tl" rotWithShape="0">
                    <a:srgbClr val="000000">
                      <a:alpha val="43000"/>
                    </a:srgbClr>
                  </a:outerShdw>
                </a:effectLst>
              </a:rPr>
              <a:t>Pengawasan </a:t>
            </a:r>
            <a:r>
              <a:rPr lang="id-ID" sz="4400" b="1" cap="none" spc="150" dirty="0" smtClean="0">
                <a:ln w="11430"/>
                <a:solidFill>
                  <a:srgbClr val="F8F8F8"/>
                </a:solidFill>
                <a:effectLst>
                  <a:outerShdw blurRad="25400" algn="tl" rotWithShape="0">
                    <a:srgbClr val="000000">
                      <a:alpha val="43000"/>
                    </a:srgbClr>
                  </a:outerShdw>
                </a:effectLst>
              </a:rPr>
              <a:t> </a:t>
            </a:r>
            <a:endParaRPr lang="en-US" sz="4400" b="1" cap="none"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357158" y="285728"/>
            <a:ext cx="3071834" cy="461665"/>
          </a:xfrm>
          <a:prstGeom prst="rect">
            <a:avLst/>
          </a:prstGeom>
          <a:noFill/>
        </p:spPr>
        <p:txBody>
          <a:bodyPr wrap="square" rtlCol="0">
            <a:spAutoFit/>
          </a:bodyPr>
          <a:lstStyle/>
          <a:p>
            <a:r>
              <a:rPr lang="id-ID" sz="2400" dirty="0" smtClean="0">
                <a:latin typeface="Bauhaus 93" pitchFamily="82" charset="0"/>
              </a:rPr>
              <a:t>Lanjutan ...</a:t>
            </a:r>
            <a:endParaRPr lang="id-ID" sz="2400" dirty="0">
              <a:latin typeface="Bauhaus 93" pitchFamily="8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928670"/>
            <a:ext cx="8072494" cy="4308872"/>
          </a:xfrm>
          <a:prstGeom prst="rect">
            <a:avLst/>
          </a:prstGeom>
          <a:noFill/>
        </p:spPr>
        <p:txBody>
          <a:bodyPr wrap="square" rtlCol="0">
            <a:spAutoFit/>
          </a:bodyPr>
          <a:lstStyle/>
          <a:p>
            <a:r>
              <a:rPr lang="id-ID" sz="2400" dirty="0" smtClean="0">
                <a:latin typeface="Arial Rounded MT Bold" pitchFamily="34" charset="0"/>
              </a:rPr>
              <a:t>Pasal 10 Undang-undang Nomor 13 Tahun 1985 </a:t>
            </a:r>
            <a:r>
              <a:rPr lang="id-ID" dirty="0" smtClean="0"/>
              <a:t>: </a:t>
            </a:r>
          </a:p>
          <a:p>
            <a:pPr>
              <a:spcAft>
                <a:spcPts val="1200"/>
              </a:spcAft>
            </a:pPr>
            <a:r>
              <a:rPr lang="id-ID" sz="2400" dirty="0" smtClean="0">
                <a:latin typeface="Arial Rounded MT Bold" pitchFamily="34" charset="0"/>
              </a:rPr>
              <a:t>Pemeteraian kemudian dilakukan atas:</a:t>
            </a:r>
          </a:p>
          <a:p>
            <a:pPr marL="342900" lvl="0" indent="-342900">
              <a:spcAft>
                <a:spcPts val="1200"/>
              </a:spcAft>
              <a:buAutoNum type="alphaLcPeriod"/>
            </a:pPr>
            <a:r>
              <a:rPr lang="id-ID" sz="2400" dirty="0" smtClean="0">
                <a:latin typeface="Arial Rounded MT Bold" pitchFamily="34" charset="0"/>
              </a:rPr>
              <a:t>Dokumen yang semula tidak terutang Bea Meterai namun akan digunakan sebagai alat pembuktian di muka pengadilan.</a:t>
            </a:r>
          </a:p>
          <a:p>
            <a:pPr marL="342900" lvl="0" indent="-342900">
              <a:spcAft>
                <a:spcPts val="1200"/>
              </a:spcAft>
              <a:buAutoNum type="alphaLcPeriod"/>
            </a:pPr>
            <a:r>
              <a:rPr lang="id-ID" sz="2400" dirty="0" smtClean="0">
                <a:latin typeface="Arial Rounded MT Bold" pitchFamily="34" charset="0"/>
              </a:rPr>
              <a:t>Dokumen yang Bea Meterainya tidak atau kurang dilunasi sebagaimana mestinya.</a:t>
            </a:r>
          </a:p>
          <a:p>
            <a:pPr marL="342900" lvl="0" indent="-342900">
              <a:spcAft>
                <a:spcPts val="1200"/>
              </a:spcAft>
              <a:buAutoNum type="alphaLcPeriod"/>
            </a:pPr>
            <a:r>
              <a:rPr lang="id-ID" sz="2400" dirty="0" smtClean="0">
                <a:latin typeface="Arial Rounded MT Bold" pitchFamily="34" charset="0"/>
              </a:rPr>
              <a:t>Dokumen yang dibuat di luar negeri yang akan digunakan di Indonesia.</a:t>
            </a:r>
            <a:endParaRPr lang="id-ID" dirty="0" smtClean="0"/>
          </a:p>
          <a:p>
            <a:endParaRPr lang="id-ID" dirty="0"/>
          </a:p>
        </p:txBody>
      </p:sp>
      <p:sp>
        <p:nvSpPr>
          <p:cNvPr id="3" name="Rectangle 2"/>
          <p:cNvSpPr/>
          <p:nvPr/>
        </p:nvSpPr>
        <p:spPr>
          <a:xfrm>
            <a:off x="214282" y="214290"/>
            <a:ext cx="6583854" cy="646331"/>
          </a:xfrm>
          <a:prstGeom prst="rect">
            <a:avLst/>
          </a:prstGeom>
          <a:noFill/>
        </p:spPr>
        <p:txBody>
          <a:bodyPr wrap="none" lIns="91440" tIns="45720" rIns="91440" bIns="45720">
            <a:spAutoFit/>
          </a:bodyPr>
          <a:lstStyle/>
          <a:p>
            <a:pPr algn="ctr"/>
            <a:r>
              <a:rPr lang="id-ID" sz="3600" b="1"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rPr>
              <a:t>PEMETERAIAN KEMUDIAN</a:t>
            </a:r>
            <a:endParaRPr lang="en-US" sz="3600" b="1" cap="none" spc="0" dirty="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71691"/>
            <a:ext cx="7786742" cy="4416594"/>
          </a:xfrm>
          <a:prstGeom prst="rect">
            <a:avLst/>
          </a:prstGeom>
          <a:noFill/>
        </p:spPr>
        <p:txBody>
          <a:bodyPr wrap="square" rtlCol="0">
            <a:spAutoFit/>
          </a:bodyPr>
          <a:lstStyle/>
          <a:p>
            <a:pPr marL="342900" lvl="0" indent="-342900"/>
            <a:r>
              <a:rPr lang="id-ID" dirty="0" smtClean="0"/>
              <a:t> </a:t>
            </a:r>
          </a:p>
          <a:p>
            <a:pPr lvl="0"/>
            <a:r>
              <a:rPr lang="id-ID" sz="3600" b="1" dirty="0" smtClean="0"/>
              <a:t>Ketentuan Pelaksanaan Pemeteraian kemudian</a:t>
            </a:r>
            <a:endParaRPr lang="id-ID" sz="3600" dirty="0" smtClean="0"/>
          </a:p>
          <a:p>
            <a:r>
              <a:rPr lang="id-ID" dirty="0" smtClean="0"/>
              <a:t> </a:t>
            </a:r>
          </a:p>
          <a:p>
            <a:pPr>
              <a:spcAft>
                <a:spcPts val="600"/>
              </a:spcAft>
            </a:pPr>
            <a:r>
              <a:rPr lang="id-ID" sz="2000" dirty="0" smtClean="0">
                <a:latin typeface="Arial Rounded MT Bold" pitchFamily="34" charset="0"/>
              </a:rPr>
              <a:t>Kepmenkeu Nomor 476/Kmk.03/2002  tanggal 19 November 2002 :</a:t>
            </a:r>
          </a:p>
          <a:p>
            <a:pPr marL="355600" lvl="0" indent="-355600">
              <a:spcAft>
                <a:spcPts val="600"/>
              </a:spcAft>
              <a:buBlip>
                <a:blip r:embed="rId2"/>
              </a:buBlip>
            </a:pPr>
            <a:r>
              <a:rPr lang="id-ID" sz="2000" dirty="0" smtClean="0">
                <a:latin typeface="Arial Rounded MT Bold" pitchFamily="34" charset="0"/>
              </a:rPr>
              <a:t>Pemeteraian kemudian wajib dilakukan oleh pemegang dokumen  dengan menggunakan  meterai Tempel atau SSP dan harus disahkan oleh Pejabat Pos.</a:t>
            </a:r>
          </a:p>
          <a:p>
            <a:pPr marL="355600" lvl="0" indent="-355600">
              <a:spcAft>
                <a:spcPts val="600"/>
              </a:spcAft>
              <a:buBlip>
                <a:blip r:embed="rId2"/>
              </a:buBlip>
            </a:pPr>
            <a:r>
              <a:rPr lang="id-ID" sz="2000" dirty="0" smtClean="0">
                <a:latin typeface="Arial Rounded MT Bold" pitchFamily="34" charset="0"/>
              </a:rPr>
              <a:t>Lembar kesatu dan lembar ketiga SSP harus dilampiri dengan daftar dokumen yang dimeteraikan kemudian</a:t>
            </a:r>
          </a:p>
          <a:p>
            <a:endParaRPr lang="id-ID" dirty="0"/>
          </a:p>
        </p:txBody>
      </p:sp>
      <p:sp>
        <p:nvSpPr>
          <p:cNvPr id="3" name="Rectangle 2"/>
          <p:cNvSpPr/>
          <p:nvPr/>
        </p:nvSpPr>
        <p:spPr>
          <a:xfrm>
            <a:off x="214282" y="214290"/>
            <a:ext cx="7929618" cy="523220"/>
          </a:xfrm>
          <a:prstGeom prst="rect">
            <a:avLst/>
          </a:prstGeom>
          <a:noFill/>
        </p:spPr>
        <p:txBody>
          <a:bodyPr wrap="square" lIns="91440" tIns="45720" rIns="91440" bIns="45720">
            <a:spAutoFit/>
          </a:bodyPr>
          <a:lstStyle/>
          <a:p>
            <a:pPr algn="ctr"/>
            <a:r>
              <a:rPr lang="id-ID" sz="2800" b="1"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rPr>
              <a:t>PEMETERAIAN KEMUDIAN (lanjutan ...)</a:t>
            </a:r>
            <a:endParaRPr lang="en-US" sz="2800" b="1" cap="none" spc="0" dirty="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85794"/>
            <a:ext cx="7715304" cy="5463034"/>
          </a:xfrm>
          <a:prstGeom prst="rect">
            <a:avLst/>
          </a:prstGeom>
          <a:noFill/>
        </p:spPr>
        <p:txBody>
          <a:bodyPr wrap="square" rtlCol="0">
            <a:spAutoFit/>
          </a:bodyPr>
          <a:lstStyle/>
          <a:p>
            <a:pPr marL="355600" indent="-355600">
              <a:spcAft>
                <a:spcPts val="600"/>
              </a:spcAft>
              <a:buBlip>
                <a:blip r:embed="rId2"/>
              </a:buBlip>
            </a:pPr>
            <a:r>
              <a:rPr lang="id-ID" dirty="0" smtClean="0">
                <a:latin typeface="Arial Rounded MT Bold" pitchFamily="34" charset="0"/>
              </a:rPr>
              <a:t>Pengesahan atas pemeteraian kemudian dapat dilakukan  setelah pemegang dokumen membayar denda 200 %  dari Bea Meterai tidak atau kurang  dilunasi/terutang yang dilunasi dengan  menggunakan SSP: </a:t>
            </a:r>
          </a:p>
          <a:p>
            <a:pPr marL="355600" lvl="0" indent="-355600">
              <a:spcAft>
                <a:spcPts val="600"/>
              </a:spcAft>
              <a:buBlip>
                <a:blip r:embed="rId2"/>
              </a:buBlip>
            </a:pPr>
            <a:r>
              <a:rPr lang="id-ID" dirty="0" smtClean="0">
                <a:latin typeface="Arial Rounded MT Bold" pitchFamily="34" charset="0"/>
              </a:rPr>
              <a:t>Besarnya Bea Meterai yang harus dilunasi dengan cara pemeteraian kemudian adalah: </a:t>
            </a:r>
          </a:p>
          <a:p>
            <a:pPr marL="812800" lvl="1" indent="-355600">
              <a:spcAft>
                <a:spcPts val="600"/>
              </a:spcAft>
              <a:buBlip>
                <a:blip r:embed="rId3"/>
              </a:buBlip>
            </a:pPr>
            <a:r>
              <a:rPr lang="id-ID" dirty="0" smtClean="0">
                <a:latin typeface="Arial Rounded MT Bold" pitchFamily="34" charset="0"/>
              </a:rPr>
              <a:t>Atas dokumen yang semula tidak terutang Bea Meterai namun akan digunakan sebagai alat pembuktian di muka pengadilan adalah </a:t>
            </a:r>
            <a:r>
              <a:rPr lang="id-ID" dirty="0" smtClean="0">
                <a:solidFill>
                  <a:srgbClr val="002060"/>
                </a:solidFill>
                <a:latin typeface="Arial Rounded MT Bold" pitchFamily="34" charset="0"/>
              </a:rPr>
              <a:t>sebesar Bea Meterai yang terutang sesuai dengan peraturan yang berlaku pada saat pemeteraian kemudian dilakukan.</a:t>
            </a:r>
          </a:p>
          <a:p>
            <a:pPr marL="812800" lvl="1" indent="-355600">
              <a:spcAft>
                <a:spcPts val="600"/>
              </a:spcAft>
              <a:buBlip>
                <a:blip r:embed="rId3"/>
              </a:buBlip>
            </a:pPr>
            <a:r>
              <a:rPr lang="id-ID" dirty="0" smtClean="0">
                <a:latin typeface="Arial Rounded MT Bold" pitchFamily="34" charset="0"/>
              </a:rPr>
              <a:t>Atas dokumen yang tidak atau kurang dilunasi sebagaimana mestinya adalah </a:t>
            </a:r>
            <a:r>
              <a:rPr lang="id-ID" dirty="0" smtClean="0">
                <a:solidFill>
                  <a:srgbClr val="002060"/>
                </a:solidFill>
                <a:latin typeface="Arial Rounded MT Bold" pitchFamily="34" charset="0"/>
              </a:rPr>
              <a:t>sebesar Bea Meterai yang terutang</a:t>
            </a:r>
            <a:r>
              <a:rPr lang="id-ID" dirty="0" smtClean="0">
                <a:latin typeface="Arial Rounded MT Bold" pitchFamily="34" charset="0"/>
              </a:rPr>
              <a:t>;</a:t>
            </a:r>
          </a:p>
          <a:p>
            <a:pPr marL="812800" lvl="1" indent="-355600">
              <a:spcAft>
                <a:spcPts val="600"/>
              </a:spcAft>
              <a:buBlip>
                <a:blip r:embed="rId3"/>
              </a:buBlip>
            </a:pPr>
            <a:r>
              <a:rPr lang="id-ID" dirty="0" smtClean="0">
                <a:latin typeface="Arial Rounded MT Bold" pitchFamily="34" charset="0"/>
              </a:rPr>
              <a:t>Atas dokumen yang dibuat di luar negeri yang akan digunakan di Indonesia adalah </a:t>
            </a:r>
            <a:r>
              <a:rPr lang="id-ID" dirty="0" smtClean="0">
                <a:solidFill>
                  <a:srgbClr val="002060"/>
                </a:solidFill>
                <a:latin typeface="Arial Rounded MT Bold" pitchFamily="34" charset="0"/>
              </a:rPr>
              <a:t>sebesar Bea Meterai yang terutang sesuai dengan peraturan yang berlaku pada saat pemeteraian kemudian dilakukan</a:t>
            </a:r>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nut 17"/>
          <p:cNvSpPr/>
          <p:nvPr/>
        </p:nvSpPr>
        <p:spPr>
          <a:xfrm>
            <a:off x="2714612" y="1714488"/>
            <a:ext cx="3643338" cy="3429024"/>
          </a:xfrm>
          <a:prstGeom prst="donut">
            <a:avLst>
              <a:gd name="adj" fmla="val 9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 name="Rectangle 1"/>
          <p:cNvSpPr/>
          <p:nvPr/>
        </p:nvSpPr>
        <p:spPr>
          <a:xfrm>
            <a:off x="0" y="0"/>
            <a:ext cx="6354490" cy="523220"/>
          </a:xfrm>
          <a:prstGeom prst="rect">
            <a:avLst/>
          </a:prstGeom>
          <a:noFill/>
        </p:spPr>
        <p:txBody>
          <a:bodyPr wrap="square" lIns="91440" tIns="45720" rIns="91440" bIns="45720">
            <a:spAutoFit/>
          </a:bodyPr>
          <a:lstStyle/>
          <a:p>
            <a:pPr algn="ctr"/>
            <a:r>
              <a:rPr lang="id-ID" sz="2800" b="1" dirty="0" smtClean="0">
                <a:ln w="19050">
                  <a:solidFill>
                    <a:schemeClr val="tx2">
                      <a:tint val="1000"/>
                    </a:schemeClr>
                  </a:solidFill>
                  <a:prstDash val="solid"/>
                </a:ln>
                <a:effectLst>
                  <a:outerShdw blurRad="50000" dist="50800" dir="7500000" algn="tl">
                    <a:srgbClr val="000000">
                      <a:shade val="5000"/>
                      <a:alpha val="35000"/>
                    </a:srgbClr>
                  </a:outerShdw>
                </a:effectLst>
              </a:rPr>
              <a:t>DASAR HUKUM BEA METERAI</a:t>
            </a:r>
            <a:endParaRPr lang="en-US" sz="2800" b="1" cap="none" spc="0"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3" name="Rectangle 2"/>
          <p:cNvSpPr/>
          <p:nvPr/>
        </p:nvSpPr>
        <p:spPr>
          <a:xfrm>
            <a:off x="428596" y="571480"/>
            <a:ext cx="8215370" cy="707886"/>
          </a:xfrm>
          <a:prstGeom prst="rect">
            <a:avLst/>
          </a:prstGeom>
        </p:spPr>
        <p:txBody>
          <a:bodyPr wrap="square">
            <a:spAutoFit/>
          </a:bodyPr>
          <a:lstStyle/>
          <a:p>
            <a:r>
              <a:rPr lang="id-ID" sz="2000" dirty="0" smtClean="0">
                <a:latin typeface="Bauhaus 93" pitchFamily="82" charset="0"/>
              </a:rPr>
              <a:t>Undang-Undang Nomor 13 tahun 1985  ( Lembaran Negara RI Tahun 1985 Nomor 69 dan Tambahan Lembaran Negara RI Nomor 3313</a:t>
            </a:r>
            <a:endParaRPr lang="id-ID" sz="2000" dirty="0">
              <a:latin typeface="Bauhaus 93" pitchFamily="82" charset="0"/>
            </a:endParaRPr>
          </a:p>
        </p:txBody>
      </p:sp>
      <p:sp>
        <p:nvSpPr>
          <p:cNvPr id="4" name="TextBox 3"/>
          <p:cNvSpPr txBox="1"/>
          <p:nvPr/>
        </p:nvSpPr>
        <p:spPr>
          <a:xfrm>
            <a:off x="3643306" y="1285860"/>
            <a:ext cx="1785950" cy="369332"/>
          </a:xfrm>
          <a:prstGeom prst="rect">
            <a:avLst/>
          </a:prstGeom>
          <a:noFill/>
        </p:spPr>
        <p:txBody>
          <a:bodyPr wrap="square" rtlCol="0">
            <a:spAutoFit/>
          </a:bodyPr>
          <a:lstStyle/>
          <a:p>
            <a:pPr algn="ctr"/>
            <a:r>
              <a:rPr lang="id-ID" dirty="0" smtClean="0"/>
              <a:t>MERUPAKAN</a:t>
            </a:r>
            <a:endParaRPr lang="id-ID" dirty="0"/>
          </a:p>
        </p:txBody>
      </p:sp>
      <p:pic>
        <p:nvPicPr>
          <p:cNvPr id="1026" name="Picture 2" descr="C:\Program Files\Microsoft Office\MEDIA\CAGCAT10\j0299125.wmf"/>
          <p:cNvPicPr>
            <a:picLocks noChangeAspect="1" noChangeArrowheads="1"/>
          </p:cNvPicPr>
          <p:nvPr/>
        </p:nvPicPr>
        <p:blipFill>
          <a:blip r:embed="rId2" cstate="print"/>
          <a:srcRect/>
          <a:stretch>
            <a:fillRect/>
          </a:stretch>
        </p:blipFill>
        <p:spPr bwMode="auto">
          <a:xfrm>
            <a:off x="2071670" y="2214554"/>
            <a:ext cx="1100023" cy="1805026"/>
          </a:xfrm>
          <a:prstGeom prst="rect">
            <a:avLst/>
          </a:prstGeom>
          <a:noFill/>
        </p:spPr>
      </p:pic>
      <p:pic>
        <p:nvPicPr>
          <p:cNvPr id="1027" name="Picture 3" descr="C:\Program Files\Microsoft Office\MEDIA\CAGCAT10\j0199727.wmf"/>
          <p:cNvPicPr>
            <a:picLocks noChangeAspect="1" noChangeArrowheads="1"/>
          </p:cNvPicPr>
          <p:nvPr/>
        </p:nvPicPr>
        <p:blipFill>
          <a:blip r:embed="rId3" cstate="print"/>
          <a:srcRect/>
          <a:stretch>
            <a:fillRect/>
          </a:stretch>
        </p:blipFill>
        <p:spPr bwMode="auto">
          <a:xfrm>
            <a:off x="5643570" y="2214554"/>
            <a:ext cx="813244" cy="1655412"/>
          </a:xfrm>
          <a:prstGeom prst="rect">
            <a:avLst/>
          </a:prstGeom>
          <a:noFill/>
        </p:spPr>
      </p:pic>
      <p:sp>
        <p:nvSpPr>
          <p:cNvPr id="8" name="TextBox 7"/>
          <p:cNvSpPr txBox="1"/>
          <p:nvPr/>
        </p:nvSpPr>
        <p:spPr>
          <a:xfrm>
            <a:off x="1785918" y="4000504"/>
            <a:ext cx="2071702" cy="646331"/>
          </a:xfrm>
          <a:prstGeom prst="rect">
            <a:avLst/>
          </a:prstGeom>
          <a:noFill/>
        </p:spPr>
        <p:txBody>
          <a:bodyPr wrap="square" rtlCol="0">
            <a:spAutoFit/>
          </a:bodyPr>
          <a:lstStyle/>
          <a:p>
            <a:pPr algn="ctr"/>
            <a:r>
              <a:rPr lang="id-ID" dirty="0" smtClean="0"/>
              <a:t>HUKUM MATERIAL</a:t>
            </a:r>
            <a:endParaRPr lang="id-ID" dirty="0"/>
          </a:p>
        </p:txBody>
      </p:sp>
      <p:sp>
        <p:nvSpPr>
          <p:cNvPr id="9" name="TextBox 8"/>
          <p:cNvSpPr txBox="1"/>
          <p:nvPr/>
        </p:nvSpPr>
        <p:spPr>
          <a:xfrm>
            <a:off x="5072066" y="3929066"/>
            <a:ext cx="2071702" cy="646331"/>
          </a:xfrm>
          <a:prstGeom prst="rect">
            <a:avLst/>
          </a:prstGeom>
          <a:noFill/>
        </p:spPr>
        <p:txBody>
          <a:bodyPr wrap="square" rtlCol="0">
            <a:spAutoFit/>
          </a:bodyPr>
          <a:lstStyle/>
          <a:p>
            <a:pPr algn="ctr"/>
            <a:r>
              <a:rPr lang="id-ID" dirty="0" smtClean="0"/>
              <a:t>HUKUM FORMAL</a:t>
            </a:r>
            <a:endParaRPr lang="id-ID" dirty="0"/>
          </a:p>
        </p:txBody>
      </p:sp>
      <p:sp>
        <p:nvSpPr>
          <p:cNvPr id="10" name="Rectangle 9"/>
          <p:cNvSpPr/>
          <p:nvPr/>
        </p:nvSpPr>
        <p:spPr>
          <a:xfrm>
            <a:off x="214282" y="5500702"/>
            <a:ext cx="8929718" cy="1107996"/>
          </a:xfrm>
          <a:prstGeom prst="rect">
            <a:avLst/>
          </a:prstGeom>
          <a:ln>
            <a:solidFill>
              <a:schemeClr val="tx2"/>
            </a:solidFill>
          </a:ln>
        </p:spPr>
        <p:txBody>
          <a:bodyPr wrap="square">
            <a:spAutoFit/>
          </a:bodyPr>
          <a:lstStyle/>
          <a:p>
            <a:r>
              <a:rPr lang="id-ID" dirty="0" smtClean="0"/>
              <a:t>Pasal 3  : </a:t>
            </a:r>
            <a:r>
              <a:rPr lang="id-ID" sz="1600" dirty="0" smtClean="0"/>
              <a:t>Dengan Peraturan Pemerintah dapat ditetapkan besarnya tarif Bea Meterai dan besarnya batas pengenaan harga nominal yang dikenakan Bea Meterai, dapat ditiadakan, diturunkan, dinaikkan setinggi-tingginya enam kali atas dokumen-dokumen sebagaimana dimaksud dalam Pasal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7166"/>
            <a:ext cx="6715172" cy="707886"/>
          </a:xfrm>
          <a:prstGeom prst="rect">
            <a:avLst/>
          </a:prstGeom>
          <a:noFill/>
        </p:spPr>
        <p:txBody>
          <a:bodyPr wrap="square" lIns="91440" tIns="45720" rIns="91440" bIns="45720">
            <a:spAutoFit/>
          </a:bodyPr>
          <a:lstStyle/>
          <a:p>
            <a:pPr algn="ctr"/>
            <a:r>
              <a:rPr lang="id-ID" sz="40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Sanksi-sanksi Bea Meterai</a:t>
            </a:r>
            <a:endParaRPr lang="en-US" sz="40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TextBox 2"/>
          <p:cNvSpPr txBox="1"/>
          <p:nvPr/>
        </p:nvSpPr>
        <p:spPr>
          <a:xfrm>
            <a:off x="714348" y="1500174"/>
            <a:ext cx="7572428" cy="3708708"/>
          </a:xfrm>
          <a:prstGeom prst="rect">
            <a:avLst/>
          </a:prstGeom>
          <a:noFill/>
        </p:spPr>
        <p:txBody>
          <a:bodyPr wrap="square" rtlCol="0">
            <a:spAutoFit/>
          </a:bodyPr>
          <a:lstStyle/>
          <a:p>
            <a:pPr marL="342900" indent="-342900">
              <a:spcAft>
                <a:spcPts val="1200"/>
              </a:spcAft>
              <a:buAutoNum type="arabicPeriod"/>
            </a:pPr>
            <a:r>
              <a:rPr lang="id-ID" sz="2000" dirty="0" smtClean="0">
                <a:latin typeface="Arial Rounded MT Bold" pitchFamily="34" charset="0"/>
              </a:rPr>
              <a:t>Sanksi Administratif (Pasal  8)</a:t>
            </a:r>
          </a:p>
          <a:p>
            <a:pPr marL="342900" indent="-342900">
              <a:spcAft>
                <a:spcPts val="1200"/>
              </a:spcAft>
            </a:pPr>
            <a:r>
              <a:rPr lang="id-ID" sz="2000" dirty="0" smtClean="0">
                <a:latin typeface="Arial Rounded MT Bold" pitchFamily="34" charset="0"/>
              </a:rPr>
              <a:t>	Denda 200% dari BM tidak atau kurang bayar</a:t>
            </a:r>
          </a:p>
          <a:p>
            <a:pPr marL="342900" indent="-342900">
              <a:spcAft>
                <a:spcPts val="600"/>
              </a:spcAft>
            </a:pPr>
            <a:r>
              <a:rPr lang="id-ID" sz="2000" dirty="0" smtClean="0">
                <a:latin typeface="Arial Rounded MT Bold" pitchFamily="34" charset="0"/>
              </a:rPr>
              <a:t>2. Sanksi Pidana (sesuai KUHP) :</a:t>
            </a:r>
          </a:p>
          <a:p>
            <a:pPr marL="804863" lvl="1" indent="-347663">
              <a:spcAft>
                <a:spcPts val="1200"/>
              </a:spcAft>
              <a:buFont typeface="Wingdings" pitchFamily="2" charset="2"/>
              <a:buChar char="Ø"/>
            </a:pPr>
            <a:r>
              <a:rPr lang="id-ID" sz="2000" dirty="0" smtClean="0">
                <a:latin typeface="Arial Rounded MT Bold" pitchFamily="34" charset="0"/>
              </a:rPr>
              <a:t>meniru atau memalsukan meterai tempel dan kertas meterai atau meniru dan memalsukan tanda tangan pada meterai;</a:t>
            </a:r>
          </a:p>
          <a:p>
            <a:pPr marL="804863" lvl="1" indent="-347663">
              <a:spcAft>
                <a:spcPts val="1200"/>
              </a:spcAft>
              <a:buFont typeface="Wingdings" pitchFamily="2" charset="2"/>
              <a:buChar char="Ø"/>
            </a:pPr>
            <a:r>
              <a:rPr lang="id-ID" sz="2000" dirty="0" smtClean="0">
                <a:latin typeface="Arial Rounded MT Bold" pitchFamily="34" charset="0"/>
              </a:rPr>
              <a:t>sengaja menyimpan dengan maksud untuk diedarkan atau memasukan ke Negara Indonesia meterai palsu, yang dipalsukan atau yang dibuat dengan melawan hak;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85794"/>
            <a:ext cx="8143932" cy="4647426"/>
          </a:xfrm>
          <a:prstGeom prst="rect">
            <a:avLst/>
          </a:prstGeom>
          <a:noFill/>
        </p:spPr>
        <p:txBody>
          <a:bodyPr wrap="square" rtlCol="0">
            <a:spAutoFit/>
          </a:bodyPr>
          <a:lstStyle/>
          <a:p>
            <a:pPr marL="355600" lvl="1" indent="-355600">
              <a:spcAft>
                <a:spcPts val="1200"/>
              </a:spcAft>
              <a:buFont typeface="Wingdings" pitchFamily="2" charset="2"/>
              <a:buChar char="Ø"/>
            </a:pPr>
            <a:r>
              <a:rPr lang="id-ID" sz="2000" dirty="0" smtClean="0">
                <a:latin typeface="Arial Rounded MT Bold" pitchFamily="34" charset="0"/>
              </a:rPr>
              <a:t>sengaja menggunakan, menjual, menawarkan, menyerahkan, menyediakan untuk dijual atau dimasukan ke Negara Indonesia meterai yang mereknya, capnya, tanda-tangannya, tanda sahnya atau tanda waktu mempergunakan telah dihilangkan seolah-olah meterai itu belum dipakai dan atau menyuruh orang lain menggunakan dengan melawan hak.</a:t>
            </a:r>
          </a:p>
          <a:p>
            <a:pPr marL="355600" lvl="1" indent="-355600">
              <a:spcAft>
                <a:spcPts val="1200"/>
              </a:spcAft>
              <a:buFont typeface="Wingdings" pitchFamily="2" charset="2"/>
              <a:buChar char="Ø"/>
            </a:pPr>
            <a:r>
              <a:rPr lang="id-ID" sz="2000" dirty="0" smtClean="0">
                <a:latin typeface="Arial Rounded MT Bold" pitchFamily="34" charset="0"/>
              </a:rPr>
              <a:t>menyimpan bahan-bahan atau perkakas-perkakas yang diketahuinya digunakan untuk melakukan salah satu kejahatan untuk meniru dan memalsukan benda meterai</a:t>
            </a:r>
            <a:r>
              <a:rPr lang="id-ID" sz="2000" dirty="0" smtClean="0"/>
              <a:t>.</a:t>
            </a:r>
          </a:p>
          <a:p>
            <a:pPr marL="177800" indent="-177800">
              <a:buFont typeface="Arial" pitchFamily="34" charset="0"/>
              <a:buChar char="•"/>
            </a:pPr>
            <a:r>
              <a:rPr lang="id-ID" sz="2000" dirty="0" smtClean="0">
                <a:latin typeface="Arial Rounded MT Bold" pitchFamily="34" charset="0"/>
              </a:rPr>
              <a:t>sengaja menggunakan cara lain (pasal 7 ayat (2) huruf b)  tanpa izin Menteri Keuangan, dipidana penjara selama-lamanya 7 (tujuh) tahun. </a:t>
            </a:r>
          </a:p>
          <a:p>
            <a:pPr marL="355600" indent="-355600">
              <a:buFont typeface="Wingdings" pitchFamily="2" charset="2"/>
              <a:buChar char="Ø"/>
            </a:pPr>
            <a:endParaRPr lang="id-ID" dirty="0" smtClean="0"/>
          </a:p>
          <a:p>
            <a:endParaRPr lang="id-ID" dirty="0"/>
          </a:p>
        </p:txBody>
      </p:sp>
      <p:sp>
        <p:nvSpPr>
          <p:cNvPr id="3" name="Rectangle 2"/>
          <p:cNvSpPr/>
          <p:nvPr/>
        </p:nvSpPr>
        <p:spPr>
          <a:xfrm>
            <a:off x="428596" y="0"/>
            <a:ext cx="6715172" cy="584775"/>
          </a:xfrm>
          <a:prstGeom prst="rect">
            <a:avLst/>
          </a:prstGeom>
          <a:noFill/>
        </p:spPr>
        <p:txBody>
          <a:bodyPr wrap="square" lIns="91440" tIns="45720" rIns="91440" bIns="45720">
            <a:spAutoFit/>
          </a:bodyPr>
          <a:lstStyle/>
          <a:p>
            <a:r>
              <a:rPr lang="id-ID" sz="32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Sanksi-sanksi Bea Meterai ...</a:t>
            </a:r>
            <a:endParaRPr lang="en-US" sz="32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000108"/>
            <a:ext cx="7715304" cy="1938992"/>
          </a:xfrm>
          <a:prstGeom prst="rect">
            <a:avLst/>
          </a:prstGeom>
          <a:noFill/>
        </p:spPr>
        <p:txBody>
          <a:bodyPr wrap="square" rtlCol="0">
            <a:spAutoFit/>
          </a:bodyPr>
          <a:lstStyle/>
          <a:p>
            <a:r>
              <a:rPr lang="id-ID" sz="2400" dirty="0" smtClean="0"/>
              <a:t>Pasal 12 UU Bea Meterai </a:t>
            </a:r>
          </a:p>
          <a:p>
            <a:r>
              <a:rPr lang="id-ID" sz="2400" dirty="0" smtClean="0">
                <a:latin typeface="Arial Rounded MT Bold" pitchFamily="34" charset="0"/>
              </a:rPr>
              <a:t>kewajiban pemenuhan bea meterai dan denda administrasi yang terutang </a:t>
            </a:r>
            <a:r>
              <a:rPr lang="id-ID" sz="2400" dirty="0" smtClean="0">
                <a:solidFill>
                  <a:srgbClr val="002060"/>
                </a:solidFill>
                <a:latin typeface="Arial Rounded MT Bold" pitchFamily="34" charset="0"/>
              </a:rPr>
              <a:t>daluwarsa setelah lampau waktu lima tahun, terhitung sejak tanggal dokumen dibuat</a:t>
            </a:r>
            <a:endParaRPr lang="id-ID" sz="2400" dirty="0">
              <a:solidFill>
                <a:srgbClr val="002060"/>
              </a:solidFill>
              <a:latin typeface="Arial Rounded MT Bold" pitchFamily="34" charset="0"/>
            </a:endParaRPr>
          </a:p>
        </p:txBody>
      </p:sp>
      <p:sp>
        <p:nvSpPr>
          <p:cNvPr id="3" name="Rectangle 2"/>
          <p:cNvSpPr/>
          <p:nvPr/>
        </p:nvSpPr>
        <p:spPr>
          <a:xfrm>
            <a:off x="0" y="0"/>
            <a:ext cx="6152645" cy="584775"/>
          </a:xfrm>
          <a:prstGeom prst="rect">
            <a:avLst/>
          </a:prstGeom>
          <a:noFill/>
        </p:spPr>
        <p:txBody>
          <a:bodyPr wrap="none" lIns="91440" tIns="45720" rIns="91440" bIns="45720">
            <a:spAutoFit/>
          </a:bodyPr>
          <a:lstStyle/>
          <a:p>
            <a:pPr algn="ctr"/>
            <a:r>
              <a:rPr lang="id-ID" sz="3200" b="1" cap="none" spc="50" dirty="0" smtClean="0">
                <a:ln w="12700" cmpd="sng">
                  <a:solidFill>
                    <a:srgbClr val="FFFF00"/>
                  </a:solidFill>
                  <a:prstDash val="solid"/>
                </a:ln>
                <a:solidFill>
                  <a:srgbClr val="002060"/>
                </a:solidFill>
                <a:effectLst>
                  <a:glow rad="53100">
                    <a:schemeClr val="accent6">
                      <a:satMod val="180000"/>
                      <a:alpha val="30000"/>
                    </a:schemeClr>
                  </a:glow>
                </a:effectLst>
              </a:rPr>
              <a:t>DALUWARSA BEA METERAI</a:t>
            </a:r>
            <a:endParaRPr lang="en-US" sz="3200" b="1" cap="none" spc="50" dirty="0">
              <a:ln w="12700" cmpd="sng">
                <a:solidFill>
                  <a:srgbClr val="FFFF00"/>
                </a:solidFill>
                <a:prstDash val="solid"/>
              </a:ln>
              <a:solidFill>
                <a:srgbClr val="002060"/>
              </a:solidFill>
              <a:effectLst>
                <a:glow rad="53100">
                  <a:schemeClr val="accent6">
                    <a:satMod val="180000"/>
                    <a:alpha val="30000"/>
                  </a:schemeClr>
                </a:glo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64024"/>
            <a:ext cx="8215370" cy="6093976"/>
          </a:xfrm>
          <a:prstGeom prst="rect">
            <a:avLst/>
          </a:prstGeom>
          <a:noFill/>
        </p:spPr>
        <p:txBody>
          <a:bodyPr wrap="square" rtlCol="0">
            <a:spAutoFit/>
          </a:bodyPr>
          <a:lstStyle/>
          <a:p>
            <a:pPr>
              <a:spcBef>
                <a:spcPts val="1200"/>
              </a:spcBef>
            </a:pPr>
            <a:r>
              <a:rPr lang="id-ID" sz="3200" dirty="0" smtClean="0"/>
              <a:t>Pasal 11</a:t>
            </a:r>
            <a:r>
              <a:rPr lang="id-ID" sz="3200" b="1" dirty="0" smtClean="0"/>
              <a:t> </a:t>
            </a:r>
            <a:r>
              <a:rPr lang="id-ID" sz="3200" dirty="0" smtClean="0"/>
              <a:t>UU Bea Meterai </a:t>
            </a:r>
          </a:p>
          <a:p>
            <a:pPr>
              <a:spcBef>
                <a:spcPts val="1200"/>
              </a:spcBef>
            </a:pPr>
            <a:r>
              <a:rPr lang="id-ID" sz="2000" dirty="0" smtClean="0">
                <a:latin typeface="Comic Sans MS" pitchFamily="66" charset="0"/>
              </a:rPr>
              <a:t>pejabat pemerintah, hakim, panitera, juru sita, notaris, dan pejabat umum lainnya, masing-masing dalam tugas atau jabatannya tidak dibenarkan untuk </a:t>
            </a:r>
            <a:r>
              <a:rPr lang="id-ID" dirty="0" smtClean="0"/>
              <a:t>:</a:t>
            </a:r>
          </a:p>
          <a:p>
            <a:pPr marL="355600" lvl="0" indent="-355600">
              <a:spcBef>
                <a:spcPts val="1200"/>
              </a:spcBef>
              <a:buBlip>
                <a:blip r:embed="rId2"/>
              </a:buBlip>
            </a:pPr>
            <a:r>
              <a:rPr lang="id-ID" sz="2000" dirty="0" smtClean="0">
                <a:latin typeface="Arial Rounded MT Bold" pitchFamily="34" charset="0"/>
              </a:rPr>
              <a:t>Menerima, mempertimbangkan, atau menyimpan dokumen yang bea meterainya tidak atau kurang dibayar; </a:t>
            </a:r>
          </a:p>
          <a:p>
            <a:pPr marL="355600" lvl="0" indent="-355600">
              <a:spcBef>
                <a:spcPts val="1200"/>
              </a:spcBef>
              <a:buBlip>
                <a:blip r:embed="rId2"/>
              </a:buBlip>
            </a:pPr>
            <a:r>
              <a:rPr lang="id-ID" sz="2000" dirty="0" smtClean="0">
                <a:latin typeface="Arial Rounded MT Bold" pitchFamily="34" charset="0"/>
              </a:rPr>
              <a:t>Melekatkan dokumen yang bea meterainya tidak atau kurang dibayar sesuai dengan tarifnya pada dokumen yang lain yang berkaitan; </a:t>
            </a:r>
          </a:p>
          <a:p>
            <a:pPr marL="355600" lvl="0" indent="-355600">
              <a:spcBef>
                <a:spcPts val="1200"/>
              </a:spcBef>
              <a:buBlip>
                <a:blip r:embed="rId2"/>
              </a:buBlip>
            </a:pPr>
            <a:r>
              <a:rPr lang="id-ID" sz="2000" dirty="0" smtClean="0">
                <a:latin typeface="Arial Rounded MT Bold" pitchFamily="34" charset="0"/>
              </a:rPr>
              <a:t>Membuat salinan, tembusan, rangkapan, atau petikan dari dokumen yang bea meterainya tidak atau kurang dibayar; atau </a:t>
            </a:r>
          </a:p>
          <a:p>
            <a:pPr marL="355600" lvl="0" indent="-355600">
              <a:spcBef>
                <a:spcPts val="1200"/>
              </a:spcBef>
              <a:buBlip>
                <a:blip r:embed="rId2"/>
              </a:buBlip>
            </a:pPr>
            <a:r>
              <a:rPr lang="id-ID" sz="2000" dirty="0" smtClean="0">
                <a:latin typeface="Arial Rounded MT Bold" pitchFamily="34" charset="0"/>
              </a:rPr>
              <a:t>Memberikan keterangan atau catatan pada dokumen yang tidak atau kurang dibayar sesuai dengan tarif bea meterainya.</a:t>
            </a:r>
          </a:p>
          <a:p>
            <a:pPr lvl="0">
              <a:spcBef>
                <a:spcPts val="1200"/>
              </a:spcBef>
            </a:pPr>
            <a:r>
              <a:rPr lang="id-ID" sz="2000" dirty="0" smtClean="0">
                <a:solidFill>
                  <a:srgbClr val="FF0000"/>
                </a:solidFill>
                <a:latin typeface="Comic Sans MS" pitchFamily="66" charset="0"/>
              </a:rPr>
              <a:t>Pelanggaran terhadap ketentuan di atas dikenakan sanksi administratif sesuai dg peraturan perundang-undangan yg berlaku</a:t>
            </a:r>
            <a:r>
              <a:rPr lang="id-ID" sz="2000" dirty="0" smtClean="0"/>
              <a:t>.</a:t>
            </a:r>
            <a:r>
              <a:rPr lang="id-ID" sz="2000" dirty="0" smtClean="0">
                <a:latin typeface="Arial Rounded MT Bold" pitchFamily="34" charset="0"/>
              </a:rPr>
              <a:t> </a:t>
            </a:r>
          </a:p>
          <a:p>
            <a:endParaRPr lang="id-ID" dirty="0"/>
          </a:p>
        </p:txBody>
      </p:sp>
      <p:sp>
        <p:nvSpPr>
          <p:cNvPr id="3" name="Rectangle 2"/>
          <p:cNvSpPr/>
          <p:nvPr/>
        </p:nvSpPr>
        <p:spPr>
          <a:xfrm>
            <a:off x="1571604" y="0"/>
            <a:ext cx="5436104" cy="830997"/>
          </a:xfrm>
          <a:prstGeom prst="rect">
            <a:avLst/>
          </a:prstGeom>
          <a:noFill/>
        </p:spPr>
        <p:txBody>
          <a:bodyPr wrap="none" lIns="91440" tIns="45720" rIns="91440" bIns="45720">
            <a:spAutoFit/>
          </a:bodyPr>
          <a:lstStyle/>
          <a:p>
            <a:pPr algn="ctr"/>
            <a:r>
              <a:rPr lang="id-ID"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10800000" algn="r" rotWithShape="0">
                    <a:prstClr val="black">
                      <a:alpha val="40000"/>
                    </a:prstClr>
                  </a:outerShdw>
                </a:effectLst>
              </a:rPr>
              <a:t>Ketentuan khusus</a:t>
            </a:r>
            <a:endParaRPr lang="id-ID"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10800000" algn="r" rotWithShape="0">
                  <a:prstClr val="black">
                    <a:alpha val="40000"/>
                  </a:prst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357166"/>
            <a:ext cx="7072362" cy="523220"/>
          </a:xfrm>
          <a:prstGeom prst="rect">
            <a:avLst/>
          </a:prstGeom>
          <a:noFill/>
        </p:spPr>
        <p:txBody>
          <a:bodyPr wrap="square" rtlCol="0">
            <a:spAutoFit/>
          </a:bodyPr>
          <a:lstStyle/>
          <a:p>
            <a:r>
              <a:rPr lang="id-ID" sz="2800" b="1" dirty="0" smtClean="0"/>
              <a:t>PENEGAKAN HUKUM BEA METERAI</a:t>
            </a:r>
            <a:endParaRPr lang="id-ID" dirty="0"/>
          </a:p>
        </p:txBody>
      </p:sp>
      <p:sp>
        <p:nvSpPr>
          <p:cNvPr id="3" name="TextBox 2"/>
          <p:cNvSpPr txBox="1"/>
          <p:nvPr/>
        </p:nvSpPr>
        <p:spPr>
          <a:xfrm>
            <a:off x="714348" y="1214422"/>
            <a:ext cx="7929618" cy="3847207"/>
          </a:xfrm>
          <a:prstGeom prst="rect">
            <a:avLst/>
          </a:prstGeom>
          <a:noFill/>
        </p:spPr>
        <p:txBody>
          <a:bodyPr wrap="square" rtlCol="0">
            <a:spAutoFit/>
          </a:bodyPr>
          <a:lstStyle/>
          <a:p>
            <a:pPr lvl="0">
              <a:buBlip>
                <a:blip r:embed="rId2"/>
              </a:buBlip>
            </a:pPr>
            <a:r>
              <a:rPr lang="id-ID" sz="2400" b="1" dirty="0" smtClean="0"/>
              <a:t> </a:t>
            </a:r>
            <a:r>
              <a:rPr lang="en-US" sz="2400" b="1" dirty="0" err="1" smtClean="0"/>
              <a:t>Pemantauan</a:t>
            </a:r>
            <a:r>
              <a:rPr lang="en-US" sz="2400" b="1" dirty="0" smtClean="0"/>
              <a:t> </a:t>
            </a:r>
            <a:r>
              <a:rPr lang="en-US" sz="2400" b="1" dirty="0" err="1" smtClean="0"/>
              <a:t>Pelaksanaan</a:t>
            </a:r>
            <a:r>
              <a:rPr lang="en-US" sz="2400" b="1" dirty="0" smtClean="0"/>
              <a:t> </a:t>
            </a:r>
            <a:r>
              <a:rPr lang="en-US" sz="2400" b="1" dirty="0" err="1" smtClean="0"/>
              <a:t>Pengenaan</a:t>
            </a:r>
            <a:r>
              <a:rPr lang="en-US" sz="2400" b="1" dirty="0" smtClean="0"/>
              <a:t> Bea </a:t>
            </a:r>
            <a:r>
              <a:rPr lang="en-US" sz="2400" b="1" dirty="0" err="1" smtClean="0"/>
              <a:t>Meterai</a:t>
            </a:r>
            <a:r>
              <a:rPr lang="id-ID" sz="2400" b="1" dirty="0" smtClean="0"/>
              <a:t>.</a:t>
            </a:r>
            <a:endParaRPr lang="id-ID" sz="2400" dirty="0" smtClean="0"/>
          </a:p>
          <a:p>
            <a:pPr algn="ctr"/>
            <a:r>
              <a:rPr lang="id-ID" sz="2000" dirty="0" smtClean="0">
                <a:latin typeface="Comic Sans MS" pitchFamily="66" charset="0"/>
              </a:rPr>
              <a:t>dalam rangka menjamin keamanan penerimaan negara</a:t>
            </a:r>
          </a:p>
          <a:p>
            <a:pPr marL="273050" lvl="0" indent="-273050">
              <a:spcBef>
                <a:spcPts val="600"/>
              </a:spcBef>
              <a:buBlip>
                <a:blip r:embed="rId3"/>
              </a:buBlip>
            </a:pPr>
            <a:r>
              <a:rPr lang="en-US" dirty="0" err="1" smtClean="0">
                <a:latin typeface="Arial Rounded MT Bold" pitchFamily="34" charset="0"/>
              </a:rPr>
              <a:t>Melakukan</a:t>
            </a:r>
            <a:r>
              <a:rPr lang="en-US" dirty="0" smtClean="0">
                <a:latin typeface="Arial Rounded MT Bold" pitchFamily="34" charset="0"/>
              </a:rPr>
              <a:t> </a:t>
            </a:r>
            <a:r>
              <a:rPr lang="en-US" dirty="0" err="1" smtClean="0">
                <a:latin typeface="Arial Rounded MT Bold" pitchFamily="34" charset="0"/>
              </a:rPr>
              <a:t>pengamatan</a:t>
            </a:r>
            <a:r>
              <a:rPr lang="en-US" dirty="0" smtClean="0">
                <a:latin typeface="Arial Rounded MT Bold" pitchFamily="34" charset="0"/>
              </a:rPr>
              <a:t> </a:t>
            </a:r>
            <a:r>
              <a:rPr lang="en-US" dirty="0" err="1" smtClean="0">
                <a:latin typeface="Arial Rounded MT Bold" pitchFamily="34" charset="0"/>
              </a:rPr>
              <a:t>di</a:t>
            </a:r>
            <a:r>
              <a:rPr lang="en-US" dirty="0" smtClean="0">
                <a:latin typeface="Arial Rounded MT Bold" pitchFamily="34" charset="0"/>
              </a:rPr>
              <a:t> </a:t>
            </a:r>
            <a:r>
              <a:rPr lang="en-US" dirty="0" err="1" smtClean="0">
                <a:latin typeface="Arial Rounded MT Bold" pitchFamily="34" charset="0"/>
              </a:rPr>
              <a:t>tempat-tempat</a:t>
            </a:r>
            <a:r>
              <a:rPr lang="en-US" dirty="0" smtClean="0">
                <a:latin typeface="Arial Rounded MT Bold" pitchFamily="34" charset="0"/>
              </a:rPr>
              <a:t> </a:t>
            </a:r>
            <a:r>
              <a:rPr lang="en-US" dirty="0" err="1" smtClean="0">
                <a:latin typeface="Arial Rounded MT Bold" pitchFamily="34" charset="0"/>
              </a:rPr>
              <a:t>penjualan</a:t>
            </a:r>
            <a:r>
              <a:rPr lang="en-US" dirty="0" smtClean="0">
                <a:latin typeface="Arial Rounded MT Bold" pitchFamily="34" charset="0"/>
              </a:rPr>
              <a:t> </a:t>
            </a:r>
            <a:r>
              <a:rPr lang="en-US" dirty="0" err="1" smtClean="0">
                <a:latin typeface="Arial Rounded MT Bold" pitchFamily="34" charset="0"/>
              </a:rPr>
              <a:t>benda</a:t>
            </a:r>
            <a:r>
              <a:rPr lang="en-US" dirty="0" smtClean="0">
                <a:latin typeface="Arial Rounded MT Bold" pitchFamily="34" charset="0"/>
              </a:rPr>
              <a:t> </a:t>
            </a:r>
            <a:r>
              <a:rPr lang="en-US" dirty="0" err="1" smtClean="0">
                <a:latin typeface="Arial Rounded MT Bold" pitchFamily="34" charset="0"/>
              </a:rPr>
              <a:t>meterai</a:t>
            </a:r>
            <a:r>
              <a:rPr lang="en-US" dirty="0" smtClean="0">
                <a:latin typeface="Arial Rounded MT Bold" pitchFamily="34" charset="0"/>
              </a:rPr>
              <a:t> </a:t>
            </a:r>
            <a:r>
              <a:rPr lang="en-US" dirty="0" err="1" smtClean="0">
                <a:latin typeface="Arial Rounded MT Bold" pitchFamily="34" charset="0"/>
              </a:rPr>
              <a:t>untuk</a:t>
            </a:r>
            <a:r>
              <a:rPr lang="en-US" dirty="0" smtClean="0">
                <a:latin typeface="Arial Rounded MT Bold" pitchFamily="34" charset="0"/>
              </a:rPr>
              <a:t> </a:t>
            </a:r>
            <a:r>
              <a:rPr lang="en-US" dirty="0" err="1" smtClean="0">
                <a:latin typeface="Arial Rounded MT Bold" pitchFamily="34" charset="0"/>
              </a:rPr>
              <a:t>memantau</a:t>
            </a:r>
            <a:r>
              <a:rPr lang="en-US" dirty="0" smtClean="0">
                <a:latin typeface="Arial Rounded MT Bold" pitchFamily="34" charset="0"/>
              </a:rPr>
              <a:t> </a:t>
            </a:r>
            <a:r>
              <a:rPr lang="en-US" dirty="0" err="1" smtClean="0">
                <a:latin typeface="Arial Rounded MT Bold" pitchFamily="34" charset="0"/>
              </a:rPr>
              <a:t>kemungkinan</a:t>
            </a:r>
            <a:r>
              <a:rPr lang="en-US" dirty="0" smtClean="0">
                <a:latin typeface="Arial Rounded MT Bold" pitchFamily="34" charset="0"/>
              </a:rPr>
              <a:t> </a:t>
            </a:r>
            <a:r>
              <a:rPr lang="en-US" dirty="0" err="1" smtClean="0">
                <a:latin typeface="Arial Rounded MT Bold" pitchFamily="34" charset="0"/>
              </a:rPr>
              <a:t>beredar­nya</a:t>
            </a:r>
            <a:r>
              <a:rPr lang="en-US" dirty="0" smtClean="0">
                <a:latin typeface="Arial Rounded MT Bold" pitchFamily="34" charset="0"/>
              </a:rPr>
              <a:t> </a:t>
            </a:r>
            <a:r>
              <a:rPr lang="en-US" dirty="0" err="1" smtClean="0">
                <a:latin typeface="Arial Rounded MT Bold" pitchFamily="34" charset="0"/>
              </a:rPr>
              <a:t>benda</a:t>
            </a:r>
            <a:r>
              <a:rPr lang="en-US" dirty="0" smtClean="0">
                <a:latin typeface="Arial Rounded MT Bold" pitchFamily="34" charset="0"/>
              </a:rPr>
              <a:t> </a:t>
            </a:r>
            <a:r>
              <a:rPr lang="en-US" dirty="0" err="1" smtClean="0">
                <a:latin typeface="Arial Rounded MT Bold" pitchFamily="34" charset="0"/>
              </a:rPr>
              <a:t>meterai</a:t>
            </a:r>
            <a:r>
              <a:rPr lang="en-US" dirty="0" smtClean="0">
                <a:latin typeface="Arial Rounded MT Bold" pitchFamily="34" charset="0"/>
              </a:rPr>
              <a:t> </a:t>
            </a:r>
            <a:r>
              <a:rPr lang="en-US" dirty="0" err="1" smtClean="0">
                <a:latin typeface="Arial Rounded MT Bold" pitchFamily="34" charset="0"/>
              </a:rPr>
              <a:t>palsu</a:t>
            </a:r>
            <a:r>
              <a:rPr lang="en-US" dirty="0" smtClean="0">
                <a:latin typeface="Arial Rounded MT Bold" pitchFamily="34" charset="0"/>
              </a:rPr>
              <a:t>; </a:t>
            </a:r>
            <a:endParaRPr lang="id-ID" dirty="0" smtClean="0">
              <a:latin typeface="Arial Rounded MT Bold" pitchFamily="34" charset="0"/>
            </a:endParaRPr>
          </a:p>
          <a:p>
            <a:pPr marL="273050" lvl="0" indent="-273050">
              <a:spcBef>
                <a:spcPts val="600"/>
              </a:spcBef>
              <a:buBlip>
                <a:blip r:embed="rId3"/>
              </a:buBlip>
            </a:pPr>
            <a:r>
              <a:rPr lang="en-US" dirty="0" err="1" smtClean="0">
                <a:latin typeface="Arial Rounded MT Bold" pitchFamily="34" charset="0"/>
              </a:rPr>
              <a:t>Secara</a:t>
            </a:r>
            <a:r>
              <a:rPr lang="en-US" dirty="0" smtClean="0">
                <a:latin typeface="Arial Rounded MT Bold" pitchFamily="34" charset="0"/>
              </a:rPr>
              <a:t> </a:t>
            </a:r>
            <a:r>
              <a:rPr lang="en-US" dirty="0" err="1" smtClean="0">
                <a:latin typeface="Arial Rounded MT Bold" pitchFamily="34" charset="0"/>
              </a:rPr>
              <a:t>cermat</a:t>
            </a:r>
            <a:r>
              <a:rPr lang="en-US" dirty="0" smtClean="0">
                <a:latin typeface="Arial Rounded MT Bold" pitchFamily="34" charset="0"/>
              </a:rPr>
              <a:t> </a:t>
            </a:r>
            <a:r>
              <a:rPr lang="en-US" dirty="0" err="1" smtClean="0">
                <a:latin typeface="Arial Rounded MT Bold" pitchFamily="34" charset="0"/>
              </a:rPr>
              <a:t>mengawasi</a:t>
            </a:r>
            <a:r>
              <a:rPr lang="en-US" dirty="0" smtClean="0">
                <a:latin typeface="Arial Rounded MT Bold" pitchFamily="34" charset="0"/>
              </a:rPr>
              <a:t> </a:t>
            </a:r>
            <a:r>
              <a:rPr lang="en-US" dirty="0" err="1" smtClean="0">
                <a:latin typeface="Arial Rounded MT Bold" pitchFamily="34" charset="0"/>
              </a:rPr>
              <a:t>penggunaan</a:t>
            </a:r>
            <a:r>
              <a:rPr lang="en-US" dirty="0" smtClean="0">
                <a:latin typeface="Arial Rounded MT Bold" pitchFamily="34" charset="0"/>
              </a:rPr>
              <a:t> </a:t>
            </a:r>
            <a:r>
              <a:rPr lang="en-US" dirty="0" err="1" smtClean="0">
                <a:latin typeface="Arial Rounded MT Bold" pitchFamily="34" charset="0"/>
              </a:rPr>
              <a:t>mesin</a:t>
            </a:r>
            <a:r>
              <a:rPr lang="en-US" dirty="0" smtClean="0">
                <a:latin typeface="Arial Rounded MT Bold" pitchFamily="34" charset="0"/>
              </a:rPr>
              <a:t> </a:t>
            </a:r>
            <a:r>
              <a:rPr lang="en-US" dirty="0" err="1" smtClean="0">
                <a:latin typeface="Arial Rounded MT Bold" pitchFamily="34" charset="0"/>
              </a:rPr>
              <a:t>teraan</a:t>
            </a:r>
            <a:r>
              <a:rPr lang="en-US" dirty="0" smtClean="0">
                <a:latin typeface="Arial Rounded MT Bold" pitchFamily="34" charset="0"/>
              </a:rPr>
              <a:t> </a:t>
            </a:r>
            <a:r>
              <a:rPr lang="en-US" dirty="0" err="1" smtClean="0">
                <a:latin typeface="Arial Rounded MT Bold" pitchFamily="34" charset="0"/>
              </a:rPr>
              <a:t>bea</a:t>
            </a:r>
            <a:r>
              <a:rPr lang="en-US" dirty="0" smtClean="0">
                <a:latin typeface="Arial Rounded MT Bold" pitchFamily="34" charset="0"/>
              </a:rPr>
              <a:t> </a:t>
            </a:r>
            <a:r>
              <a:rPr lang="en-US" dirty="0" err="1" smtClean="0">
                <a:latin typeface="Arial Rounded MT Bold" pitchFamily="34" charset="0"/>
              </a:rPr>
              <a:t>meterai</a:t>
            </a:r>
            <a:r>
              <a:rPr lang="en-US" dirty="0" smtClean="0">
                <a:latin typeface="Arial Rounded MT Bold" pitchFamily="34" charset="0"/>
              </a:rPr>
              <a:t>; </a:t>
            </a:r>
            <a:endParaRPr lang="id-ID" dirty="0" smtClean="0">
              <a:latin typeface="Arial Rounded MT Bold" pitchFamily="34" charset="0"/>
            </a:endParaRPr>
          </a:p>
          <a:p>
            <a:pPr marL="273050" lvl="0" indent="-273050">
              <a:spcBef>
                <a:spcPts val="600"/>
              </a:spcBef>
              <a:buBlip>
                <a:blip r:embed="rId3"/>
              </a:buBlip>
            </a:pPr>
            <a:r>
              <a:rPr lang="en-US" dirty="0" err="1" smtClean="0">
                <a:latin typeface="Arial Rounded MT Bold" pitchFamily="34" charset="0"/>
              </a:rPr>
              <a:t>Segera</a:t>
            </a:r>
            <a:r>
              <a:rPr lang="en-US" dirty="0" smtClean="0">
                <a:latin typeface="Arial Rounded MT Bold" pitchFamily="34" charset="0"/>
              </a:rPr>
              <a:t> </a:t>
            </a:r>
            <a:r>
              <a:rPr lang="en-US" dirty="0" err="1" smtClean="0">
                <a:latin typeface="Arial Rounded MT Bold" pitchFamily="34" charset="0"/>
              </a:rPr>
              <a:t>mengadakan</a:t>
            </a:r>
            <a:r>
              <a:rPr lang="en-US" dirty="0" smtClean="0">
                <a:latin typeface="Arial Rounded MT Bold" pitchFamily="34" charset="0"/>
              </a:rPr>
              <a:t> </a:t>
            </a:r>
            <a:r>
              <a:rPr lang="en-US" dirty="0" err="1" smtClean="0">
                <a:latin typeface="Arial Rounded MT Bold" pitchFamily="34" charset="0"/>
              </a:rPr>
              <a:t>penyuluhan</a:t>
            </a:r>
            <a:r>
              <a:rPr lang="en-US" dirty="0" smtClean="0">
                <a:latin typeface="Arial Rounded MT Bold" pitchFamily="34" charset="0"/>
              </a:rPr>
              <a:t> </a:t>
            </a:r>
            <a:r>
              <a:rPr lang="en-US" dirty="0" err="1" smtClean="0">
                <a:latin typeface="Arial Rounded MT Bold" pitchFamily="34" charset="0"/>
              </a:rPr>
              <a:t>terhadap</a:t>
            </a:r>
            <a:r>
              <a:rPr lang="en-US" dirty="0" smtClean="0">
                <a:latin typeface="Arial Rounded MT Bold" pitchFamily="34" charset="0"/>
              </a:rPr>
              <a:t> </a:t>
            </a:r>
            <a:r>
              <a:rPr lang="en-US" dirty="0" err="1" smtClean="0">
                <a:latin typeface="Arial Rounded MT Bold" pitchFamily="34" charset="0"/>
              </a:rPr>
              <a:t>pengusaha</a:t>
            </a:r>
            <a:r>
              <a:rPr lang="en-US" dirty="0" smtClean="0">
                <a:latin typeface="Arial Rounded MT Bold" pitchFamily="34" charset="0"/>
              </a:rPr>
              <a:t> hotel, </a:t>
            </a:r>
            <a:r>
              <a:rPr lang="en-US" dirty="0" err="1" smtClean="0">
                <a:latin typeface="Arial Rounded MT Bold" pitchFamily="34" charset="0"/>
              </a:rPr>
              <a:t>rumah</a:t>
            </a:r>
            <a:r>
              <a:rPr lang="en-US" dirty="0" smtClean="0">
                <a:latin typeface="Arial Rounded MT Bold" pitchFamily="34" charset="0"/>
              </a:rPr>
              <a:t> </a:t>
            </a:r>
            <a:r>
              <a:rPr lang="en-US" dirty="0" err="1" smtClean="0">
                <a:latin typeface="Arial Rounded MT Bold" pitchFamily="34" charset="0"/>
              </a:rPr>
              <a:t>makan</a:t>
            </a:r>
            <a:r>
              <a:rPr lang="en-US" dirty="0" smtClean="0">
                <a:latin typeface="Arial Rounded MT Bold" pitchFamily="34" charset="0"/>
              </a:rPr>
              <a:t>, </a:t>
            </a:r>
            <a:r>
              <a:rPr lang="en-US" dirty="0" err="1" smtClean="0">
                <a:latin typeface="Arial Rounded MT Bold" pitchFamily="34" charset="0"/>
              </a:rPr>
              <a:t>pedagang</a:t>
            </a:r>
            <a:r>
              <a:rPr lang="en-US" dirty="0" smtClean="0">
                <a:latin typeface="Arial Rounded MT Bold" pitchFamily="34" charset="0"/>
              </a:rPr>
              <a:t> (</a:t>
            </a:r>
            <a:r>
              <a:rPr lang="en-US" dirty="0" err="1" smtClean="0">
                <a:latin typeface="Arial Rounded MT Bold" pitchFamily="34" charset="0"/>
              </a:rPr>
              <a:t>partai</a:t>
            </a:r>
            <a:r>
              <a:rPr lang="en-US" dirty="0" smtClean="0">
                <a:latin typeface="Arial Rounded MT Bold" pitchFamily="34" charset="0"/>
              </a:rPr>
              <a:t> </a:t>
            </a:r>
            <a:r>
              <a:rPr lang="en-US" dirty="0" err="1" smtClean="0">
                <a:latin typeface="Arial Rounded MT Bold" pitchFamily="34" charset="0"/>
              </a:rPr>
              <a:t>dan</a:t>
            </a:r>
            <a:r>
              <a:rPr lang="en-US" dirty="0" smtClean="0">
                <a:latin typeface="Arial Rounded MT Bold" pitchFamily="34" charset="0"/>
              </a:rPr>
              <a:t> </a:t>
            </a:r>
            <a:r>
              <a:rPr lang="en-US" dirty="0" err="1" smtClean="0">
                <a:latin typeface="Arial Rounded MT Bold" pitchFamily="34" charset="0"/>
              </a:rPr>
              <a:t>eceran</a:t>
            </a:r>
            <a:r>
              <a:rPr lang="en-US" dirty="0" smtClean="0">
                <a:latin typeface="Arial Rounded MT Bold" pitchFamily="34" charset="0"/>
              </a:rPr>
              <a:t>), </a:t>
            </a:r>
            <a:r>
              <a:rPr lang="en-US" dirty="0" err="1" smtClean="0">
                <a:latin typeface="Arial Rounded MT Bold" pitchFamily="34" charset="0"/>
              </a:rPr>
              <a:t>pabrikan</a:t>
            </a:r>
            <a:r>
              <a:rPr lang="en-US" dirty="0" smtClean="0">
                <a:latin typeface="Arial Rounded MT Bold" pitchFamily="34" charset="0"/>
              </a:rPr>
              <a:t>, </a:t>
            </a:r>
            <a:r>
              <a:rPr lang="en-US" dirty="0" err="1" smtClean="0">
                <a:latin typeface="Arial Rounded MT Bold" pitchFamily="34" charset="0"/>
              </a:rPr>
              <a:t>dan</a:t>
            </a:r>
            <a:r>
              <a:rPr lang="en-US" dirty="0" smtClean="0">
                <a:latin typeface="Arial Rounded MT Bold" pitchFamily="34" charset="0"/>
              </a:rPr>
              <a:t> </a:t>
            </a:r>
            <a:r>
              <a:rPr lang="en-US" dirty="0" err="1" smtClean="0">
                <a:latin typeface="Arial Rounded MT Bold" pitchFamily="34" charset="0"/>
              </a:rPr>
              <a:t>pengusaha</a:t>
            </a:r>
            <a:r>
              <a:rPr lang="en-US" dirty="0" smtClean="0">
                <a:latin typeface="Arial Rounded MT Bold" pitchFamily="34" charset="0"/>
              </a:rPr>
              <a:t> </a:t>
            </a:r>
            <a:r>
              <a:rPr lang="en-US" dirty="0" err="1" smtClean="0">
                <a:latin typeface="Arial Rounded MT Bold" pitchFamily="34" charset="0"/>
              </a:rPr>
              <a:t>lainnya</a:t>
            </a:r>
            <a:r>
              <a:rPr lang="en-US" dirty="0" smtClean="0">
                <a:latin typeface="Arial Rounded MT Bold" pitchFamily="34" charset="0"/>
              </a:rPr>
              <a:t> yang </a:t>
            </a:r>
            <a:r>
              <a:rPr lang="en-US" dirty="0" err="1" smtClean="0">
                <a:latin typeface="Arial Rounded MT Bold" pitchFamily="34" charset="0"/>
              </a:rPr>
              <a:t>membuat</a:t>
            </a:r>
            <a:r>
              <a:rPr lang="en-US" dirty="0" smtClean="0">
                <a:latin typeface="Arial Rounded MT Bold" pitchFamily="34" charset="0"/>
              </a:rPr>
              <a:t> nota</a:t>
            </a:r>
            <a:r>
              <a:rPr lang="id-ID" dirty="0" smtClean="0">
                <a:latin typeface="Arial Rounded MT Bold" pitchFamily="34" charset="0"/>
              </a:rPr>
              <a:t>, </a:t>
            </a:r>
            <a:r>
              <a:rPr lang="en-US" dirty="0" err="1" smtClean="0">
                <a:latin typeface="Arial Rounded MT Bold" pitchFamily="34" charset="0"/>
              </a:rPr>
              <a:t>faktur</a:t>
            </a:r>
            <a:r>
              <a:rPr lang="en-US" dirty="0" smtClean="0">
                <a:latin typeface="Arial Rounded MT Bold" pitchFamily="34" charset="0"/>
              </a:rPr>
              <a:t> yang </a:t>
            </a:r>
            <a:r>
              <a:rPr lang="en-US" dirty="0" err="1" smtClean="0">
                <a:latin typeface="Arial Rounded MT Bold" pitchFamily="34" charset="0"/>
              </a:rPr>
              <a:t>juga</a:t>
            </a:r>
            <a:r>
              <a:rPr lang="en-US" dirty="0" smtClean="0">
                <a:latin typeface="Arial Rounded MT Bold" pitchFamily="34" charset="0"/>
              </a:rPr>
              <a:t> </a:t>
            </a:r>
            <a:r>
              <a:rPr lang="en-US" dirty="0" err="1" smtClean="0">
                <a:latin typeface="Arial Rounded MT Bold" pitchFamily="34" charset="0"/>
              </a:rPr>
              <a:t>berfungsi</a:t>
            </a:r>
            <a:r>
              <a:rPr lang="en-US" dirty="0" smtClean="0">
                <a:latin typeface="Arial Rounded MT Bold" pitchFamily="34" charset="0"/>
              </a:rPr>
              <a:t> </a:t>
            </a:r>
            <a:r>
              <a:rPr lang="en-US" dirty="0" err="1" smtClean="0">
                <a:latin typeface="Arial Rounded MT Bold" pitchFamily="34" charset="0"/>
              </a:rPr>
              <a:t>sebagai</a:t>
            </a:r>
            <a:r>
              <a:rPr lang="en-US" dirty="0" smtClean="0">
                <a:latin typeface="Arial Rounded MT Bold" pitchFamily="34" charset="0"/>
              </a:rPr>
              <a:t> </a:t>
            </a:r>
            <a:r>
              <a:rPr lang="en-US" dirty="0" err="1" smtClean="0">
                <a:latin typeface="Arial Rounded MT Bold" pitchFamily="34" charset="0"/>
              </a:rPr>
              <a:t>tanda</a:t>
            </a:r>
            <a:r>
              <a:rPr lang="en-US" dirty="0" smtClean="0">
                <a:latin typeface="Arial Rounded MT Bold" pitchFamily="34" charset="0"/>
              </a:rPr>
              <a:t> </a:t>
            </a:r>
            <a:r>
              <a:rPr lang="en-US" dirty="0" err="1" smtClean="0">
                <a:latin typeface="Arial Rounded MT Bold" pitchFamily="34" charset="0"/>
              </a:rPr>
              <a:t>terima</a:t>
            </a:r>
            <a:r>
              <a:rPr lang="en-US" dirty="0" smtClean="0">
                <a:latin typeface="Arial Rounded MT Bold" pitchFamily="34" charset="0"/>
              </a:rPr>
              <a:t> </a:t>
            </a:r>
            <a:r>
              <a:rPr lang="en-US" dirty="0" err="1" smtClean="0">
                <a:latin typeface="Arial Rounded MT Bold" pitchFamily="34" charset="0"/>
              </a:rPr>
              <a:t>uang</a:t>
            </a:r>
            <a:endParaRPr lang="id-ID" dirty="0" smtClean="0">
              <a:latin typeface="Arial Rounded MT Bold" pitchFamily="34" charset="0"/>
            </a:endParaRPr>
          </a:p>
          <a:p>
            <a:pPr marL="273050" indent="-273050">
              <a:spcBef>
                <a:spcPts val="600"/>
              </a:spcBef>
              <a:buBlip>
                <a:blip r:embed="rId3"/>
              </a:buBlip>
            </a:pPr>
            <a:r>
              <a:rPr lang="en-US" dirty="0" err="1" smtClean="0">
                <a:latin typeface="Arial Rounded MT Bold" pitchFamily="34" charset="0"/>
              </a:rPr>
              <a:t>Memantau</a:t>
            </a:r>
            <a:r>
              <a:rPr lang="en-US" dirty="0" smtClean="0">
                <a:latin typeface="Arial Rounded MT Bold" pitchFamily="34" charset="0"/>
              </a:rPr>
              <a:t> </a:t>
            </a:r>
            <a:r>
              <a:rPr lang="en-US" dirty="0" err="1" smtClean="0">
                <a:latin typeface="Arial Rounded MT Bold" pitchFamily="34" charset="0"/>
              </a:rPr>
              <a:t>pemeteraian</a:t>
            </a:r>
            <a:r>
              <a:rPr lang="en-US" dirty="0" smtClean="0">
                <a:latin typeface="Arial Rounded MT Bold" pitchFamily="34" charset="0"/>
              </a:rPr>
              <a:t> </a:t>
            </a:r>
            <a:r>
              <a:rPr lang="en-US" dirty="0" err="1" smtClean="0">
                <a:latin typeface="Arial Rounded MT Bold" pitchFamily="34" charset="0"/>
              </a:rPr>
              <a:t>cek</a:t>
            </a:r>
            <a:r>
              <a:rPr lang="en-US" dirty="0" smtClean="0">
                <a:latin typeface="Arial Rounded MT Bold" pitchFamily="34" charset="0"/>
              </a:rPr>
              <a:t>, </a:t>
            </a:r>
            <a:r>
              <a:rPr lang="en-US" dirty="0" err="1" smtClean="0">
                <a:latin typeface="Arial Rounded MT Bold" pitchFamily="34" charset="0"/>
              </a:rPr>
              <a:t>bilyet</a:t>
            </a:r>
            <a:r>
              <a:rPr lang="en-US" dirty="0" smtClean="0">
                <a:latin typeface="Arial Rounded MT Bold" pitchFamily="34" charset="0"/>
              </a:rPr>
              <a:t> </a:t>
            </a:r>
            <a:r>
              <a:rPr lang="en-US" dirty="0" err="1" smtClean="0">
                <a:latin typeface="Arial Rounded MT Bold" pitchFamily="34" charset="0"/>
              </a:rPr>
              <a:t>giro</a:t>
            </a:r>
            <a:r>
              <a:rPr lang="en-US" dirty="0" smtClean="0">
                <a:latin typeface="Arial Rounded MT Bold" pitchFamily="34" charset="0"/>
              </a:rPr>
              <a:t>, </a:t>
            </a:r>
            <a:r>
              <a:rPr lang="en-US" dirty="0" err="1" smtClean="0">
                <a:latin typeface="Arial Rounded MT Bold" pitchFamily="34" charset="0"/>
              </a:rPr>
              <a:t>surat</a:t>
            </a:r>
            <a:r>
              <a:rPr lang="en-US" dirty="0" smtClean="0">
                <a:latin typeface="Arial Rounded MT Bold" pitchFamily="34" charset="0"/>
              </a:rPr>
              <a:t> yang </a:t>
            </a:r>
            <a:r>
              <a:rPr lang="en-US" dirty="0" err="1" smtClean="0">
                <a:latin typeface="Arial Rounded MT Bold" pitchFamily="34" charset="0"/>
              </a:rPr>
              <a:t>menyatakan</a:t>
            </a:r>
            <a:r>
              <a:rPr lang="en-US" dirty="0" smtClean="0">
                <a:latin typeface="Arial Rounded MT Bold" pitchFamily="34" charset="0"/>
              </a:rPr>
              <a:t> </a:t>
            </a:r>
            <a:r>
              <a:rPr lang="en-US" dirty="0" err="1" smtClean="0">
                <a:latin typeface="Arial Rounded MT Bold" pitchFamily="34" charset="0"/>
              </a:rPr>
              <a:t>pembukuan</a:t>
            </a:r>
            <a:r>
              <a:rPr lang="en-US" dirty="0" smtClean="0">
                <a:latin typeface="Arial Rounded MT Bold" pitchFamily="34" charset="0"/>
              </a:rPr>
              <a:t> </a:t>
            </a:r>
            <a:r>
              <a:rPr lang="en-US" dirty="0" err="1" smtClean="0">
                <a:latin typeface="Arial Rounded MT Bold" pitchFamily="34" charset="0"/>
              </a:rPr>
              <a:t>uang</a:t>
            </a:r>
            <a:r>
              <a:rPr lang="en-US" dirty="0" smtClean="0">
                <a:latin typeface="Arial Rounded MT Bold" pitchFamily="34" charset="0"/>
              </a:rPr>
              <a:t> </a:t>
            </a:r>
            <a:r>
              <a:rPr lang="en-US" dirty="0" err="1" smtClean="0">
                <a:latin typeface="Arial Rounded MT Bold" pitchFamily="34" charset="0"/>
              </a:rPr>
              <a:t>dan</a:t>
            </a:r>
            <a:r>
              <a:rPr lang="en-US" dirty="0" smtClean="0">
                <a:latin typeface="Arial Rounded MT Bold" pitchFamily="34" charset="0"/>
              </a:rPr>
              <a:t> </a:t>
            </a:r>
            <a:r>
              <a:rPr lang="en-US" dirty="0" err="1" smtClean="0">
                <a:latin typeface="Arial Rounded MT Bold" pitchFamily="34" charset="0"/>
              </a:rPr>
              <a:t>penyimpanan</a:t>
            </a:r>
            <a:r>
              <a:rPr lang="en-US" dirty="0" smtClean="0">
                <a:latin typeface="Arial Rounded MT Bold" pitchFamily="34" charset="0"/>
              </a:rPr>
              <a:t> </a:t>
            </a:r>
            <a:r>
              <a:rPr lang="en-US" dirty="0" err="1" smtClean="0">
                <a:latin typeface="Arial Rounded MT Bold" pitchFamily="34" charset="0"/>
              </a:rPr>
              <a:t>uang</a:t>
            </a:r>
            <a:r>
              <a:rPr lang="en-US" dirty="0" smtClean="0">
                <a:latin typeface="Arial Rounded MT Bold" pitchFamily="34" charset="0"/>
              </a:rPr>
              <a:t> </a:t>
            </a:r>
            <a:r>
              <a:rPr lang="en-US" dirty="0" err="1" smtClean="0">
                <a:latin typeface="Arial Rounded MT Bold" pitchFamily="34" charset="0"/>
              </a:rPr>
              <a:t>dalam</a:t>
            </a:r>
            <a:r>
              <a:rPr lang="en-US" dirty="0" smtClean="0">
                <a:latin typeface="Arial Rounded MT Bold" pitchFamily="34" charset="0"/>
              </a:rPr>
              <a:t> </a:t>
            </a:r>
            <a:r>
              <a:rPr lang="en-US" dirty="0" err="1" smtClean="0">
                <a:latin typeface="Arial Rounded MT Bold" pitchFamily="34" charset="0"/>
              </a:rPr>
              <a:t>rekening</a:t>
            </a:r>
            <a:r>
              <a:rPr lang="en-US" dirty="0" smtClean="0">
                <a:latin typeface="Arial Rounded MT Bold" pitchFamily="34" charset="0"/>
              </a:rPr>
              <a:t> </a:t>
            </a:r>
            <a:r>
              <a:rPr lang="en-US" dirty="0" err="1" smtClean="0">
                <a:latin typeface="Arial Rounded MT Bold" pitchFamily="34" charset="0"/>
              </a:rPr>
              <a:t>di</a:t>
            </a:r>
            <a:r>
              <a:rPr lang="en-US" dirty="0" smtClean="0">
                <a:latin typeface="Arial Rounded MT Bold" pitchFamily="34" charset="0"/>
              </a:rPr>
              <a:t> bank, </a:t>
            </a:r>
            <a:r>
              <a:rPr lang="en-US" dirty="0" err="1" smtClean="0">
                <a:latin typeface="Arial Rounded MT Bold" pitchFamily="34" charset="0"/>
              </a:rPr>
              <a:t>serta</a:t>
            </a:r>
            <a:r>
              <a:rPr lang="en-US" dirty="0" smtClean="0">
                <a:latin typeface="Arial Rounded MT Bold" pitchFamily="34" charset="0"/>
              </a:rPr>
              <a:t> </a:t>
            </a:r>
            <a:r>
              <a:rPr lang="en-US" dirty="0" err="1" smtClean="0">
                <a:latin typeface="Arial Rounded MT Bold" pitchFamily="34" charset="0"/>
              </a:rPr>
              <a:t>surat</a:t>
            </a:r>
            <a:r>
              <a:rPr lang="en-US" dirty="0" smtClean="0">
                <a:latin typeface="Arial Rounded MT Bold" pitchFamily="34" charset="0"/>
              </a:rPr>
              <a:t> yang </a:t>
            </a:r>
            <a:r>
              <a:rPr lang="en-US" dirty="0" err="1" smtClean="0">
                <a:latin typeface="Arial Rounded MT Bold" pitchFamily="34" charset="0"/>
              </a:rPr>
              <a:t>berisi</a:t>
            </a:r>
            <a:r>
              <a:rPr lang="en-US" dirty="0" smtClean="0">
                <a:latin typeface="Arial Rounded MT Bold" pitchFamily="34" charset="0"/>
              </a:rPr>
              <a:t> </a:t>
            </a:r>
            <a:r>
              <a:rPr lang="en-US" dirty="0" err="1" smtClean="0">
                <a:latin typeface="Arial Rounded MT Bold" pitchFamily="34" charset="0"/>
              </a:rPr>
              <a:t>pemberitahuan</a:t>
            </a:r>
            <a:r>
              <a:rPr lang="en-US" dirty="0" smtClean="0">
                <a:latin typeface="Arial Rounded MT Bold" pitchFamily="34" charset="0"/>
              </a:rPr>
              <a:t> </a:t>
            </a:r>
            <a:r>
              <a:rPr lang="en-US" dirty="0" err="1" smtClean="0">
                <a:latin typeface="Arial Rounded MT Bold" pitchFamily="34" charset="0"/>
              </a:rPr>
              <a:t>saldo</a:t>
            </a:r>
            <a:r>
              <a:rPr lang="en-US" dirty="0" smtClean="0">
                <a:latin typeface="Arial Rounded MT Bold" pitchFamily="34" charset="0"/>
              </a:rPr>
              <a:t> </a:t>
            </a:r>
            <a:r>
              <a:rPr lang="en-US" dirty="0" err="1" smtClean="0">
                <a:latin typeface="Arial Rounded MT Bold" pitchFamily="34" charset="0"/>
              </a:rPr>
              <a:t>rekening</a:t>
            </a:r>
            <a:r>
              <a:rPr lang="en-US" dirty="0" smtClean="0">
                <a:latin typeface="Arial Rounded MT Bold" pitchFamily="34" charset="0"/>
              </a:rPr>
              <a:t> </a:t>
            </a:r>
            <a:r>
              <a:rPr lang="en-US" dirty="0" err="1" smtClean="0">
                <a:latin typeface="Arial Rounded MT Bold" pitchFamily="34" charset="0"/>
              </a:rPr>
              <a:t>di</a:t>
            </a:r>
            <a:r>
              <a:rPr lang="en-US" dirty="0" smtClean="0">
                <a:latin typeface="Arial Rounded MT Bold" pitchFamily="34" charset="0"/>
              </a:rPr>
              <a:t> bank</a:t>
            </a:r>
            <a:r>
              <a:rPr lang="id-ID" dirty="0" smtClean="0">
                <a:latin typeface="Arial Rounded MT Bold" pitchFamily="34" charset="0"/>
              </a:rPr>
              <a:t>.</a:t>
            </a:r>
            <a:r>
              <a:rPr lang="en-US" dirty="0" smtClean="0"/>
              <a:t>.</a:t>
            </a:r>
            <a:endParaRPr lang="id-ID"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00042"/>
            <a:ext cx="8072494" cy="4924425"/>
          </a:xfrm>
          <a:prstGeom prst="rect">
            <a:avLst/>
          </a:prstGeom>
          <a:noFill/>
        </p:spPr>
        <p:txBody>
          <a:bodyPr wrap="square" rtlCol="0">
            <a:spAutoFit/>
          </a:bodyPr>
          <a:lstStyle/>
          <a:p>
            <a:pPr marL="355600" lvl="0" indent="-355600">
              <a:buBlip>
                <a:blip r:embed="rId2"/>
              </a:buBlip>
            </a:pPr>
            <a:r>
              <a:rPr lang="en-US" sz="2800" b="1" dirty="0" err="1" smtClean="0">
                <a:latin typeface="+mj-lt"/>
              </a:rPr>
              <a:t>Pembentukan</a:t>
            </a:r>
            <a:r>
              <a:rPr lang="en-US" sz="2800" b="1" dirty="0" smtClean="0">
                <a:latin typeface="+mj-lt"/>
              </a:rPr>
              <a:t> </a:t>
            </a:r>
            <a:r>
              <a:rPr lang="id-ID" sz="2800" b="1" dirty="0" smtClean="0">
                <a:latin typeface="+mj-lt"/>
              </a:rPr>
              <a:t>T</a:t>
            </a:r>
            <a:r>
              <a:rPr lang="en-US" sz="2800" b="1" dirty="0" err="1" smtClean="0">
                <a:latin typeface="+mj-lt"/>
              </a:rPr>
              <a:t>im</a:t>
            </a:r>
            <a:r>
              <a:rPr lang="en-US" sz="2800" b="1" dirty="0" smtClean="0">
                <a:latin typeface="+mj-lt"/>
              </a:rPr>
              <a:t> </a:t>
            </a:r>
            <a:r>
              <a:rPr lang="en-US" sz="2800" b="1" dirty="0" err="1" smtClean="0">
                <a:latin typeface="+mj-lt"/>
              </a:rPr>
              <a:t>Verifikasi</a:t>
            </a:r>
            <a:r>
              <a:rPr lang="en-US" sz="2800" b="1" dirty="0" smtClean="0">
                <a:latin typeface="+mj-lt"/>
              </a:rPr>
              <a:t> </a:t>
            </a:r>
            <a:r>
              <a:rPr lang="en-US" sz="2800" b="1" dirty="0" err="1" smtClean="0">
                <a:latin typeface="+mj-lt"/>
              </a:rPr>
              <a:t>Penjualan</a:t>
            </a:r>
            <a:r>
              <a:rPr lang="en-US" sz="2800" b="1" dirty="0" smtClean="0">
                <a:latin typeface="+mj-lt"/>
              </a:rPr>
              <a:t> Benda </a:t>
            </a:r>
            <a:r>
              <a:rPr lang="en-US" sz="2800" b="1" dirty="0" err="1" smtClean="0">
                <a:latin typeface="+mj-lt"/>
              </a:rPr>
              <a:t>Meterai</a:t>
            </a:r>
            <a:endParaRPr lang="id-ID" sz="2800" dirty="0" smtClean="0">
              <a:latin typeface="+mj-lt"/>
            </a:endParaRPr>
          </a:p>
          <a:p>
            <a:pPr algn="ctr"/>
            <a:r>
              <a:rPr lang="en-US" sz="2000" dirty="0" err="1" smtClean="0">
                <a:latin typeface="Comic Sans MS" pitchFamily="66" charset="0"/>
              </a:rPr>
              <a:t>Untuk</a:t>
            </a:r>
            <a:r>
              <a:rPr lang="en-US" sz="2000" dirty="0" smtClean="0">
                <a:latin typeface="Comic Sans MS" pitchFamily="66" charset="0"/>
              </a:rPr>
              <a:t> </a:t>
            </a:r>
            <a:r>
              <a:rPr lang="en-US" sz="2000" dirty="0" err="1" smtClean="0">
                <a:latin typeface="Comic Sans MS" pitchFamily="66" charset="0"/>
              </a:rPr>
              <a:t>memastikan</a:t>
            </a:r>
            <a:r>
              <a:rPr lang="en-US" sz="2000" dirty="0" smtClean="0">
                <a:latin typeface="Comic Sans MS" pitchFamily="66" charset="0"/>
              </a:rPr>
              <a:t> </a:t>
            </a:r>
            <a:r>
              <a:rPr lang="en-US" sz="2000" dirty="0" err="1" smtClean="0">
                <a:latin typeface="Comic Sans MS" pitchFamily="66" charset="0"/>
              </a:rPr>
              <a:t>bahwa</a:t>
            </a:r>
            <a:r>
              <a:rPr lang="en-US" sz="2000" dirty="0" smtClean="0">
                <a:latin typeface="Comic Sans MS" pitchFamily="66" charset="0"/>
              </a:rPr>
              <a:t> </a:t>
            </a:r>
            <a:r>
              <a:rPr lang="en-US" sz="2000" dirty="0" err="1" smtClean="0">
                <a:latin typeface="Comic Sans MS" pitchFamily="66" charset="0"/>
              </a:rPr>
              <a:t>penjualan</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pelaporan</a:t>
            </a:r>
            <a:r>
              <a:rPr lang="en-US" sz="2000" dirty="0" smtClean="0">
                <a:latin typeface="Comic Sans MS" pitchFamily="66" charset="0"/>
              </a:rPr>
              <a:t> </a:t>
            </a:r>
            <a:r>
              <a:rPr lang="en-US" sz="2000" dirty="0" err="1" smtClean="0">
                <a:latin typeface="Comic Sans MS" pitchFamily="66" charset="0"/>
              </a:rPr>
              <a:t>penjualan</a:t>
            </a:r>
            <a:r>
              <a:rPr lang="en-US" sz="2000" dirty="0" smtClean="0">
                <a:latin typeface="Comic Sans MS" pitchFamily="66" charset="0"/>
              </a:rPr>
              <a:t> </a:t>
            </a:r>
            <a:r>
              <a:rPr lang="en-US" sz="2000" dirty="0" err="1" smtClean="0">
                <a:latin typeface="Comic Sans MS" pitchFamily="66" charset="0"/>
              </a:rPr>
              <a:t>benda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a:t>
            </a:r>
            <a:r>
              <a:rPr lang="en-US" sz="2000" dirty="0" err="1" smtClean="0">
                <a:latin typeface="Comic Sans MS" pitchFamily="66" charset="0"/>
              </a:rPr>
              <a:t>dilakukan</a:t>
            </a:r>
            <a:r>
              <a:rPr lang="en-US" sz="2000" dirty="0" smtClean="0">
                <a:latin typeface="Comic Sans MS" pitchFamily="66" charset="0"/>
              </a:rPr>
              <a:t> </a:t>
            </a:r>
            <a:r>
              <a:rPr lang="en-US" sz="2000" dirty="0" err="1" smtClean="0">
                <a:latin typeface="Comic Sans MS" pitchFamily="66" charset="0"/>
              </a:rPr>
              <a:t>secara</a:t>
            </a:r>
            <a:r>
              <a:rPr lang="en-US" sz="2000" dirty="0" smtClean="0">
                <a:latin typeface="Comic Sans MS" pitchFamily="66" charset="0"/>
              </a:rPr>
              <a:t> </a:t>
            </a:r>
            <a:r>
              <a:rPr lang="en-US" sz="2000" dirty="0" err="1" smtClean="0">
                <a:latin typeface="Comic Sans MS" pitchFamily="66" charset="0"/>
              </a:rPr>
              <a:t>benar</a:t>
            </a:r>
            <a:endParaRPr lang="id-ID" sz="2000" dirty="0" smtClean="0">
              <a:latin typeface="Comic Sans MS" pitchFamily="66" charset="0"/>
            </a:endParaRPr>
          </a:p>
          <a:p>
            <a:pPr lvl="0">
              <a:spcAft>
                <a:spcPts val="600"/>
              </a:spcAft>
            </a:pPr>
            <a:r>
              <a:rPr lang="id-ID" dirty="0" smtClean="0">
                <a:latin typeface="Arial Rounded MT Bold" pitchFamily="34" charset="0"/>
              </a:rPr>
              <a:t>Tugas tim : </a:t>
            </a:r>
          </a:p>
          <a:p>
            <a:pPr marL="342900" lvl="0" indent="-342900">
              <a:spcAft>
                <a:spcPts val="600"/>
              </a:spcAft>
              <a:buFont typeface="+mj-lt"/>
              <a:buAutoNum type="alphaLcPeriod"/>
            </a:pPr>
            <a:r>
              <a:rPr lang="en-US" dirty="0" err="1" smtClean="0">
                <a:latin typeface="Arial Rounded MT Bold" pitchFamily="34" charset="0"/>
              </a:rPr>
              <a:t>Melaksanakan</a:t>
            </a:r>
            <a:r>
              <a:rPr lang="en-US" dirty="0" smtClean="0">
                <a:latin typeface="Arial Rounded MT Bold" pitchFamily="34" charset="0"/>
              </a:rPr>
              <a:t> </a:t>
            </a:r>
            <a:r>
              <a:rPr lang="en-US" dirty="0" err="1" smtClean="0">
                <a:latin typeface="Arial Rounded MT Bold" pitchFamily="34" charset="0"/>
              </a:rPr>
              <a:t>penelitian</a:t>
            </a:r>
            <a:r>
              <a:rPr lang="en-US" dirty="0" smtClean="0">
                <a:latin typeface="Arial Rounded MT Bold" pitchFamily="34" charset="0"/>
              </a:rPr>
              <a:t>, </a:t>
            </a:r>
            <a:r>
              <a:rPr lang="en-US" dirty="0" err="1" smtClean="0">
                <a:latin typeface="Arial Rounded MT Bold" pitchFamily="34" charset="0"/>
              </a:rPr>
              <a:t>baik</a:t>
            </a:r>
            <a:r>
              <a:rPr lang="en-US" dirty="0" smtClean="0">
                <a:latin typeface="Arial Rounded MT Bold" pitchFamily="34" charset="0"/>
              </a:rPr>
              <a:t> </a:t>
            </a:r>
            <a:r>
              <a:rPr lang="en-US" dirty="0" err="1" smtClean="0">
                <a:latin typeface="Arial Rounded MT Bold" pitchFamily="34" charset="0"/>
              </a:rPr>
              <a:t>secara</a:t>
            </a:r>
            <a:r>
              <a:rPr lang="en-US" dirty="0" smtClean="0">
                <a:latin typeface="Arial Rounded MT Bold" pitchFamily="34" charset="0"/>
              </a:rPr>
              <a:t> </a:t>
            </a:r>
            <a:r>
              <a:rPr lang="en-US" dirty="0" err="1" smtClean="0">
                <a:latin typeface="Arial Rounded MT Bold" pitchFamily="34" charset="0"/>
              </a:rPr>
              <a:t>administrasi</a:t>
            </a:r>
            <a:r>
              <a:rPr lang="en-US" dirty="0" smtClean="0">
                <a:latin typeface="Arial Rounded MT Bold" pitchFamily="34" charset="0"/>
              </a:rPr>
              <a:t> </a:t>
            </a:r>
            <a:r>
              <a:rPr lang="en-US" dirty="0" err="1" smtClean="0">
                <a:latin typeface="Arial Rounded MT Bold" pitchFamily="34" charset="0"/>
              </a:rPr>
              <a:t>mau</a:t>
            </a:r>
            <a:r>
              <a:rPr lang="id-ID" dirty="0" smtClean="0">
                <a:latin typeface="Arial Rounded MT Bold" pitchFamily="34" charset="0"/>
              </a:rPr>
              <a:t>p</a:t>
            </a:r>
            <a:r>
              <a:rPr lang="en-US" dirty="0" smtClean="0">
                <a:latin typeface="Arial Rounded MT Bold" pitchFamily="34" charset="0"/>
              </a:rPr>
              <a:t>un </a:t>
            </a:r>
            <a:r>
              <a:rPr lang="en-US" dirty="0" err="1" smtClean="0">
                <a:latin typeface="Arial Rounded MT Bold" pitchFamily="34" charset="0"/>
              </a:rPr>
              <a:t>fisik</a:t>
            </a:r>
            <a:r>
              <a:rPr lang="en-US" dirty="0" smtClean="0">
                <a:latin typeface="Arial Rounded MT Bold" pitchFamily="34" charset="0"/>
              </a:rPr>
              <a:t> </a:t>
            </a:r>
            <a:r>
              <a:rPr lang="en-US" dirty="0" err="1" smtClean="0">
                <a:latin typeface="Arial Rounded MT Bold" pitchFamily="34" charset="0"/>
              </a:rPr>
              <a:t>atas</a:t>
            </a:r>
            <a:r>
              <a:rPr lang="en-US" dirty="0" smtClean="0">
                <a:latin typeface="Arial Rounded MT Bold" pitchFamily="34" charset="0"/>
              </a:rPr>
              <a:t> </a:t>
            </a:r>
            <a:r>
              <a:rPr lang="en-US" dirty="0" err="1" smtClean="0">
                <a:latin typeface="Arial Rounded MT Bold" pitchFamily="34" charset="0"/>
              </a:rPr>
              <a:t>hasil</a:t>
            </a:r>
            <a:r>
              <a:rPr lang="en-US" dirty="0" smtClean="0">
                <a:latin typeface="Arial Rounded MT Bold" pitchFamily="34" charset="0"/>
              </a:rPr>
              <a:t> </a:t>
            </a:r>
            <a:r>
              <a:rPr lang="en-US" dirty="0" err="1" smtClean="0">
                <a:latin typeface="Arial Rounded MT Bold" pitchFamily="34" charset="0"/>
              </a:rPr>
              <a:t>penjualan</a:t>
            </a:r>
            <a:r>
              <a:rPr lang="en-US" dirty="0" smtClean="0">
                <a:latin typeface="Arial Rounded MT Bold" pitchFamily="34" charset="0"/>
              </a:rPr>
              <a:t> </a:t>
            </a:r>
            <a:r>
              <a:rPr lang="en-US" dirty="0" err="1" smtClean="0">
                <a:latin typeface="Arial Rounded MT Bold" pitchFamily="34" charset="0"/>
              </a:rPr>
              <a:t>benda</a:t>
            </a:r>
            <a:r>
              <a:rPr lang="en-US" dirty="0" smtClean="0">
                <a:latin typeface="Arial Rounded MT Bold" pitchFamily="34" charset="0"/>
              </a:rPr>
              <a:t> </a:t>
            </a:r>
            <a:r>
              <a:rPr lang="en-US" dirty="0" err="1" smtClean="0">
                <a:latin typeface="Arial Rounded MT Bold" pitchFamily="34" charset="0"/>
              </a:rPr>
              <a:t>meterai</a:t>
            </a:r>
            <a:r>
              <a:rPr lang="en-US" dirty="0" smtClean="0">
                <a:latin typeface="Arial Rounded MT Bold" pitchFamily="34" charset="0"/>
              </a:rPr>
              <a:t> </a:t>
            </a:r>
            <a:r>
              <a:rPr lang="en-US" dirty="0" err="1" smtClean="0">
                <a:latin typeface="Arial Rounded MT Bold" pitchFamily="34" charset="0"/>
              </a:rPr>
              <a:t>dan</a:t>
            </a:r>
            <a:r>
              <a:rPr lang="en-US" dirty="0" smtClean="0">
                <a:latin typeface="Arial Rounded MT Bold" pitchFamily="34" charset="0"/>
              </a:rPr>
              <a:t> </a:t>
            </a:r>
            <a:r>
              <a:rPr lang="en-US" dirty="0" err="1" smtClean="0">
                <a:latin typeface="Arial Rounded MT Bold" pitchFamily="34" charset="0"/>
              </a:rPr>
              <a:t>persediaan</a:t>
            </a:r>
            <a:r>
              <a:rPr lang="en-US" dirty="0" smtClean="0">
                <a:latin typeface="Arial Rounded MT Bold" pitchFamily="34" charset="0"/>
              </a:rPr>
              <a:t> </a:t>
            </a:r>
            <a:r>
              <a:rPr lang="en-US" dirty="0" err="1" smtClean="0">
                <a:latin typeface="Arial Rounded MT Bold" pitchFamily="34" charset="0"/>
              </a:rPr>
              <a:t>benda</a:t>
            </a:r>
            <a:r>
              <a:rPr lang="en-US" dirty="0" smtClean="0">
                <a:latin typeface="Arial Rounded MT Bold" pitchFamily="34" charset="0"/>
              </a:rPr>
              <a:t> </a:t>
            </a:r>
            <a:r>
              <a:rPr lang="en-US" dirty="0" err="1" smtClean="0">
                <a:latin typeface="Arial Rounded MT Bold" pitchFamily="34" charset="0"/>
              </a:rPr>
              <a:t>meterai</a:t>
            </a:r>
            <a:r>
              <a:rPr lang="en-US" dirty="0" smtClean="0">
                <a:latin typeface="Arial Rounded MT Bold" pitchFamily="34" charset="0"/>
              </a:rPr>
              <a:t>; </a:t>
            </a:r>
            <a:endParaRPr lang="id-ID" dirty="0" smtClean="0">
              <a:latin typeface="Arial Rounded MT Bold" pitchFamily="34" charset="0"/>
            </a:endParaRPr>
          </a:p>
          <a:p>
            <a:pPr marL="342900" lvl="0" indent="-342900">
              <a:spcAft>
                <a:spcPts val="600"/>
              </a:spcAft>
              <a:buFont typeface="+mj-lt"/>
              <a:buAutoNum type="alphaLcPeriod"/>
            </a:pPr>
            <a:r>
              <a:rPr lang="en-US" dirty="0" err="1" smtClean="0">
                <a:latin typeface="Arial Rounded MT Bold" pitchFamily="34" charset="0"/>
              </a:rPr>
              <a:t>Melakukan</a:t>
            </a:r>
            <a:r>
              <a:rPr lang="en-US" dirty="0" smtClean="0">
                <a:latin typeface="Arial Rounded MT Bold" pitchFamily="34" charset="0"/>
              </a:rPr>
              <a:t> </a:t>
            </a:r>
            <a:r>
              <a:rPr lang="en-US" dirty="0" err="1" smtClean="0">
                <a:latin typeface="Arial Rounded MT Bold" pitchFamily="34" charset="0"/>
              </a:rPr>
              <a:t>pencatatan</a:t>
            </a:r>
            <a:r>
              <a:rPr lang="en-US" dirty="0" smtClean="0">
                <a:latin typeface="Arial Rounded MT Bold" pitchFamily="34" charset="0"/>
              </a:rPr>
              <a:t>, </a:t>
            </a:r>
            <a:r>
              <a:rPr lang="en-US" dirty="0" err="1" smtClean="0">
                <a:latin typeface="Arial Rounded MT Bold" pitchFamily="34" charset="0"/>
              </a:rPr>
              <a:t>penatausahaan</a:t>
            </a:r>
            <a:r>
              <a:rPr lang="en-US" dirty="0" smtClean="0">
                <a:latin typeface="Arial Rounded MT Bold" pitchFamily="34" charset="0"/>
              </a:rPr>
              <a:t>, </a:t>
            </a:r>
            <a:r>
              <a:rPr lang="en-US" dirty="0" err="1" smtClean="0">
                <a:latin typeface="Arial Rounded MT Bold" pitchFamily="34" charset="0"/>
              </a:rPr>
              <a:t>dan</a:t>
            </a:r>
            <a:r>
              <a:rPr lang="en-US" dirty="0" smtClean="0">
                <a:latin typeface="Arial Rounded MT Bold" pitchFamily="34" charset="0"/>
              </a:rPr>
              <a:t> </a:t>
            </a:r>
            <a:r>
              <a:rPr lang="en-US" dirty="0" err="1" smtClean="0">
                <a:latin typeface="Arial Rounded MT Bold" pitchFamily="34" charset="0"/>
              </a:rPr>
              <a:t>pelaporan</a:t>
            </a:r>
            <a:r>
              <a:rPr lang="en-US" dirty="0" smtClean="0">
                <a:latin typeface="Arial Rounded MT Bold" pitchFamily="34" charset="0"/>
              </a:rPr>
              <a:t> yang </a:t>
            </a:r>
            <a:r>
              <a:rPr lang="en-US" dirty="0" err="1" smtClean="0">
                <a:latin typeface="Arial Rounded MT Bold" pitchFamily="34" charset="0"/>
              </a:rPr>
              <a:t>berhubungan</a:t>
            </a:r>
            <a:r>
              <a:rPr lang="en-US" dirty="0" smtClean="0">
                <a:latin typeface="Arial Rounded MT Bold" pitchFamily="34" charset="0"/>
              </a:rPr>
              <a:t> </a:t>
            </a:r>
            <a:r>
              <a:rPr lang="en-US" dirty="0" err="1" smtClean="0">
                <a:latin typeface="Arial Rounded MT Bold" pitchFamily="34" charset="0"/>
              </a:rPr>
              <a:t>dengan</a:t>
            </a:r>
            <a:r>
              <a:rPr lang="en-US" dirty="0" smtClean="0">
                <a:latin typeface="Arial Rounded MT Bold" pitchFamily="34" charset="0"/>
              </a:rPr>
              <a:t> </a:t>
            </a:r>
            <a:r>
              <a:rPr lang="en-US" dirty="0" err="1" smtClean="0">
                <a:latin typeface="Arial Rounded MT Bold" pitchFamily="34" charset="0"/>
              </a:rPr>
              <a:t>pelaksanaan</a:t>
            </a:r>
            <a:r>
              <a:rPr lang="en-US" dirty="0" smtClean="0">
                <a:latin typeface="Arial Rounded MT Bold" pitchFamily="34" charset="0"/>
              </a:rPr>
              <a:t> </a:t>
            </a:r>
            <a:r>
              <a:rPr lang="en-US" dirty="0" err="1" smtClean="0">
                <a:latin typeface="Arial Rounded MT Bold" pitchFamily="34" charset="0"/>
              </a:rPr>
              <a:t>tugas</a:t>
            </a:r>
            <a:r>
              <a:rPr lang="en-US" dirty="0" smtClean="0">
                <a:latin typeface="Arial Rounded MT Bold" pitchFamily="34" charset="0"/>
              </a:rPr>
              <a:t> </a:t>
            </a:r>
            <a:r>
              <a:rPr lang="en-US" dirty="0" err="1" smtClean="0">
                <a:latin typeface="Arial Rounded MT Bold" pitchFamily="34" charset="0"/>
              </a:rPr>
              <a:t>pada</a:t>
            </a:r>
            <a:r>
              <a:rPr lang="en-US" dirty="0" smtClean="0">
                <a:latin typeface="Arial Rounded MT Bold" pitchFamily="34" charset="0"/>
              </a:rPr>
              <a:t> </a:t>
            </a:r>
            <a:r>
              <a:rPr lang="en-US" dirty="0" err="1" smtClean="0">
                <a:latin typeface="Arial Rounded MT Bold" pitchFamily="34" charset="0"/>
              </a:rPr>
              <a:t>huruf</a:t>
            </a:r>
            <a:r>
              <a:rPr lang="en-US" dirty="0" smtClean="0">
                <a:latin typeface="Arial Rounded MT Bold" pitchFamily="34" charset="0"/>
              </a:rPr>
              <a:t> a; </a:t>
            </a:r>
            <a:r>
              <a:rPr lang="en-US" dirty="0" err="1" smtClean="0">
                <a:latin typeface="Arial Rounded MT Bold" pitchFamily="34" charset="0"/>
              </a:rPr>
              <a:t>dan</a:t>
            </a:r>
            <a:r>
              <a:rPr lang="en-US" dirty="0" smtClean="0">
                <a:latin typeface="Arial Rounded MT Bold" pitchFamily="34" charset="0"/>
              </a:rPr>
              <a:t> </a:t>
            </a:r>
            <a:endParaRPr lang="id-ID" dirty="0" smtClean="0">
              <a:latin typeface="Arial Rounded MT Bold" pitchFamily="34" charset="0"/>
            </a:endParaRPr>
          </a:p>
          <a:p>
            <a:pPr marL="342900" lvl="0" indent="-342900">
              <a:spcAft>
                <a:spcPts val="600"/>
              </a:spcAft>
              <a:buFont typeface="+mj-lt"/>
              <a:buAutoNum type="alphaLcPeriod"/>
            </a:pPr>
            <a:r>
              <a:rPr lang="en-US" dirty="0" err="1" smtClean="0">
                <a:latin typeface="Arial Rounded MT Bold" pitchFamily="34" charset="0"/>
              </a:rPr>
              <a:t>Melaporkan</a:t>
            </a:r>
            <a:r>
              <a:rPr lang="en-US" dirty="0" smtClean="0">
                <a:latin typeface="Arial Rounded MT Bold" pitchFamily="34" charset="0"/>
              </a:rPr>
              <a:t> </a:t>
            </a:r>
            <a:r>
              <a:rPr lang="en-US" dirty="0" err="1" smtClean="0">
                <a:latin typeface="Arial Rounded MT Bold" pitchFamily="34" charset="0"/>
              </a:rPr>
              <a:t>hasil</a:t>
            </a:r>
            <a:r>
              <a:rPr lang="en-US" dirty="0" smtClean="0">
                <a:latin typeface="Arial Rounded MT Bold" pitchFamily="34" charset="0"/>
              </a:rPr>
              <a:t> </a:t>
            </a:r>
            <a:r>
              <a:rPr lang="en-US" dirty="0" err="1" smtClean="0">
                <a:latin typeface="Arial Rounded MT Bold" pitchFamily="34" charset="0"/>
              </a:rPr>
              <a:t>pelaksanaan</a:t>
            </a:r>
            <a:r>
              <a:rPr lang="en-US" dirty="0" smtClean="0">
                <a:latin typeface="Arial Rounded MT Bold" pitchFamily="34" charset="0"/>
              </a:rPr>
              <a:t> </a:t>
            </a:r>
            <a:r>
              <a:rPr lang="en-US" dirty="0" err="1" smtClean="0">
                <a:latin typeface="Arial Rounded MT Bold" pitchFamily="34" charset="0"/>
              </a:rPr>
              <a:t>verifikasi</a:t>
            </a:r>
            <a:r>
              <a:rPr lang="en-US" dirty="0" smtClean="0">
                <a:latin typeface="Arial Rounded MT Bold" pitchFamily="34" charset="0"/>
              </a:rPr>
              <a:t> </a:t>
            </a:r>
            <a:r>
              <a:rPr lang="en-US" dirty="0" err="1" smtClean="0">
                <a:latin typeface="Arial Rounded MT Bold" pitchFamily="34" charset="0"/>
              </a:rPr>
              <a:t>penjualan</a:t>
            </a:r>
            <a:r>
              <a:rPr lang="en-US" dirty="0" smtClean="0">
                <a:latin typeface="Arial Rounded MT Bold" pitchFamily="34" charset="0"/>
              </a:rPr>
              <a:t> </a:t>
            </a:r>
            <a:r>
              <a:rPr lang="en-US" dirty="0" err="1" smtClean="0">
                <a:latin typeface="Arial Rounded MT Bold" pitchFamily="34" charset="0"/>
              </a:rPr>
              <a:t>dan</a:t>
            </a:r>
            <a:r>
              <a:rPr lang="en-US" dirty="0" smtClean="0">
                <a:latin typeface="Arial Rounded MT Bold" pitchFamily="34" charset="0"/>
              </a:rPr>
              <a:t> </a:t>
            </a:r>
            <a:r>
              <a:rPr lang="en-US" dirty="0" err="1" smtClean="0">
                <a:latin typeface="Arial Rounded MT Bold" pitchFamily="34" charset="0"/>
              </a:rPr>
              <a:t>persediaan</a:t>
            </a:r>
            <a:r>
              <a:rPr lang="en-US" dirty="0" smtClean="0">
                <a:latin typeface="Arial Rounded MT Bold" pitchFamily="34" charset="0"/>
              </a:rPr>
              <a:t> </a:t>
            </a:r>
            <a:r>
              <a:rPr lang="en-US" dirty="0" err="1" smtClean="0">
                <a:latin typeface="Arial Rounded MT Bold" pitchFamily="34" charset="0"/>
              </a:rPr>
              <a:t>benda</a:t>
            </a:r>
            <a:r>
              <a:rPr lang="en-US" dirty="0" smtClean="0">
                <a:latin typeface="Arial Rounded MT Bold" pitchFamily="34" charset="0"/>
              </a:rPr>
              <a:t> </a:t>
            </a:r>
            <a:r>
              <a:rPr lang="en-US" dirty="0" err="1" smtClean="0">
                <a:latin typeface="Arial Rounded MT Bold" pitchFamily="34" charset="0"/>
              </a:rPr>
              <a:t>meterai</a:t>
            </a:r>
            <a:r>
              <a:rPr lang="en-US" dirty="0" smtClean="0">
                <a:latin typeface="Arial Rounded MT Bold" pitchFamily="34" charset="0"/>
              </a:rPr>
              <a:t> </a:t>
            </a:r>
            <a:r>
              <a:rPr lang="en-US" dirty="0" err="1" smtClean="0">
                <a:latin typeface="Arial Rounded MT Bold" pitchFamily="34" charset="0"/>
              </a:rPr>
              <a:t>kepada</a:t>
            </a:r>
            <a:r>
              <a:rPr lang="en-US" dirty="0" smtClean="0">
                <a:latin typeface="Arial Rounded MT Bold" pitchFamily="34" charset="0"/>
              </a:rPr>
              <a:t> </a:t>
            </a:r>
            <a:r>
              <a:rPr lang="en-US" dirty="0" err="1" smtClean="0">
                <a:latin typeface="Arial Rounded MT Bold" pitchFamily="34" charset="0"/>
              </a:rPr>
              <a:t>Direktur</a:t>
            </a:r>
            <a:r>
              <a:rPr lang="en-US" dirty="0" smtClean="0">
                <a:latin typeface="Arial Rounded MT Bold" pitchFamily="34" charset="0"/>
              </a:rPr>
              <a:t> </a:t>
            </a:r>
            <a:r>
              <a:rPr lang="en-US" dirty="0" err="1" smtClean="0">
                <a:latin typeface="Arial Rounded MT Bold" pitchFamily="34" charset="0"/>
              </a:rPr>
              <a:t>Jenderal</a:t>
            </a:r>
            <a:r>
              <a:rPr lang="en-US" dirty="0" smtClean="0">
                <a:latin typeface="Arial Rounded MT Bold" pitchFamily="34" charset="0"/>
              </a:rPr>
              <a:t> </a:t>
            </a:r>
            <a:r>
              <a:rPr lang="en-US" dirty="0" err="1" smtClean="0">
                <a:latin typeface="Arial Rounded MT Bold" pitchFamily="34" charset="0"/>
              </a:rPr>
              <a:t>Pajak</a:t>
            </a:r>
            <a:r>
              <a:rPr lang="en-US" dirty="0" smtClean="0"/>
              <a:t>. </a:t>
            </a:r>
            <a:endParaRPr lang="id-ID" dirty="0" smtClean="0"/>
          </a:p>
          <a:p>
            <a:endParaRPr lang="id-ID" dirty="0" smtClean="0"/>
          </a:p>
          <a:p>
            <a:pPr algn="ctr"/>
            <a:r>
              <a:rPr lang="en-US" dirty="0" err="1" smtClean="0">
                <a:latin typeface="Comic Sans MS" pitchFamily="66" charset="0"/>
              </a:rPr>
              <a:t>Direktur</a:t>
            </a:r>
            <a:r>
              <a:rPr lang="en-US" dirty="0" smtClean="0">
                <a:latin typeface="Comic Sans MS" pitchFamily="66" charset="0"/>
              </a:rPr>
              <a:t> </a:t>
            </a:r>
            <a:r>
              <a:rPr lang="en-US" dirty="0" err="1" smtClean="0">
                <a:latin typeface="Comic Sans MS" pitchFamily="66" charset="0"/>
              </a:rPr>
              <a:t>Jenderal</a:t>
            </a:r>
            <a:r>
              <a:rPr lang="en-US" dirty="0" smtClean="0">
                <a:latin typeface="Comic Sans MS" pitchFamily="66" charset="0"/>
              </a:rPr>
              <a:t> </a:t>
            </a:r>
            <a:r>
              <a:rPr lang="en-US" dirty="0" err="1" smtClean="0">
                <a:latin typeface="Comic Sans MS" pitchFamily="66" charset="0"/>
              </a:rPr>
              <a:t>Pajak</a:t>
            </a:r>
            <a:r>
              <a:rPr lang="en-US" dirty="0" smtClean="0">
                <a:latin typeface="Comic Sans MS" pitchFamily="66" charset="0"/>
              </a:rPr>
              <a:t> </a:t>
            </a:r>
            <a:r>
              <a:rPr lang="en-US" dirty="0" err="1" smtClean="0">
                <a:latin typeface="Comic Sans MS" pitchFamily="66" charset="0"/>
              </a:rPr>
              <a:t>membentuk</a:t>
            </a:r>
            <a:r>
              <a:rPr lang="en-US" dirty="0" smtClean="0">
                <a:latin typeface="Comic Sans MS" pitchFamily="66" charset="0"/>
              </a:rPr>
              <a:t> </a:t>
            </a:r>
            <a:r>
              <a:rPr lang="en-US" dirty="0" err="1" smtClean="0">
                <a:latin typeface="Comic Sans MS" pitchFamily="66" charset="0"/>
              </a:rPr>
              <a:t>tim</a:t>
            </a:r>
            <a:r>
              <a:rPr lang="en-US" dirty="0" smtClean="0">
                <a:latin typeface="Comic Sans MS" pitchFamily="66" charset="0"/>
              </a:rPr>
              <a:t> </a:t>
            </a:r>
            <a:r>
              <a:rPr lang="en-US" dirty="0" err="1" smtClean="0">
                <a:latin typeface="Comic Sans MS" pitchFamily="66" charset="0"/>
              </a:rPr>
              <a:t>verifikasi</a:t>
            </a:r>
            <a:r>
              <a:rPr lang="en-US" dirty="0" smtClean="0">
                <a:latin typeface="Comic Sans MS" pitchFamily="66" charset="0"/>
              </a:rPr>
              <a:t> </a:t>
            </a:r>
            <a:r>
              <a:rPr lang="en-US" dirty="0" err="1" smtClean="0">
                <a:latin typeface="Comic Sans MS" pitchFamily="66" charset="0"/>
              </a:rPr>
              <a:t>penjualan</a:t>
            </a:r>
            <a:r>
              <a:rPr lang="en-US" dirty="0" smtClean="0">
                <a:latin typeface="Comic Sans MS" pitchFamily="66" charset="0"/>
              </a:rPr>
              <a:t> </a:t>
            </a:r>
            <a:r>
              <a:rPr lang="en-US" dirty="0" err="1" smtClean="0">
                <a:latin typeface="Comic Sans MS" pitchFamily="66" charset="0"/>
              </a:rPr>
              <a:t>benda</a:t>
            </a:r>
            <a:r>
              <a:rPr lang="en-US" dirty="0" smtClean="0">
                <a:latin typeface="Comic Sans MS" pitchFamily="66" charset="0"/>
              </a:rPr>
              <a:t> </a:t>
            </a:r>
            <a:r>
              <a:rPr lang="en-US" dirty="0" err="1" smtClean="0">
                <a:latin typeface="Comic Sans MS" pitchFamily="66" charset="0"/>
              </a:rPr>
              <a:t>meterai</a:t>
            </a:r>
            <a:r>
              <a:rPr lang="en-US" dirty="0" smtClean="0">
                <a:latin typeface="Comic Sans MS" pitchFamily="66" charset="0"/>
              </a:rPr>
              <a:t> yang </a:t>
            </a:r>
            <a:r>
              <a:rPr lang="en-US" dirty="0" err="1" smtClean="0">
                <a:latin typeface="Comic Sans MS" pitchFamily="66" charset="0"/>
              </a:rPr>
              <a:t>anggota-anggotanya</a:t>
            </a:r>
            <a:r>
              <a:rPr lang="en-US" dirty="0" smtClean="0">
                <a:latin typeface="Comic Sans MS" pitchFamily="66" charset="0"/>
              </a:rPr>
              <a:t> </a:t>
            </a:r>
            <a:r>
              <a:rPr lang="en-US" dirty="0" err="1" smtClean="0">
                <a:latin typeface="Comic Sans MS" pitchFamily="66" charset="0"/>
              </a:rPr>
              <a:t>terdiri</a:t>
            </a:r>
            <a:r>
              <a:rPr lang="en-US" dirty="0" smtClean="0">
                <a:latin typeface="Comic Sans MS" pitchFamily="66" charset="0"/>
              </a:rPr>
              <a:t> </a:t>
            </a:r>
            <a:r>
              <a:rPr lang="en-US" dirty="0" err="1" smtClean="0">
                <a:latin typeface="Comic Sans MS" pitchFamily="66" charset="0"/>
              </a:rPr>
              <a:t>dari</a:t>
            </a:r>
            <a:r>
              <a:rPr lang="en-US" dirty="0" smtClean="0">
                <a:latin typeface="Comic Sans MS" pitchFamily="66" charset="0"/>
              </a:rPr>
              <a:t> </a:t>
            </a:r>
            <a:r>
              <a:rPr lang="en-US" dirty="0" err="1" smtClean="0">
                <a:latin typeface="Comic Sans MS" pitchFamily="66" charset="0"/>
              </a:rPr>
              <a:t>unsur</a:t>
            </a:r>
            <a:r>
              <a:rPr lang="en-US" dirty="0" smtClean="0">
                <a:latin typeface="Comic Sans MS" pitchFamily="66" charset="0"/>
              </a:rPr>
              <a:t> </a:t>
            </a:r>
            <a:r>
              <a:rPr lang="en-US" dirty="0" err="1" smtClean="0">
                <a:latin typeface="Comic Sans MS" pitchFamily="66" charset="0"/>
              </a:rPr>
              <a:t>Direktorat</a:t>
            </a:r>
            <a:r>
              <a:rPr lang="en-US" dirty="0" smtClean="0">
                <a:latin typeface="Comic Sans MS" pitchFamily="66" charset="0"/>
              </a:rPr>
              <a:t> </a:t>
            </a:r>
            <a:r>
              <a:rPr lang="en-US" dirty="0" err="1" smtClean="0">
                <a:latin typeface="Comic Sans MS" pitchFamily="66" charset="0"/>
              </a:rPr>
              <a:t>Jenderal</a:t>
            </a:r>
            <a:r>
              <a:rPr lang="en-US" dirty="0" smtClean="0">
                <a:latin typeface="Comic Sans MS" pitchFamily="66" charset="0"/>
              </a:rPr>
              <a:t> </a:t>
            </a:r>
            <a:r>
              <a:rPr lang="en-US" dirty="0" err="1" smtClean="0">
                <a:latin typeface="Comic Sans MS" pitchFamily="66" charset="0"/>
              </a:rPr>
              <a:t>Pajak</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PT Pos Indonesia (</a:t>
            </a:r>
            <a:r>
              <a:rPr lang="en-US" dirty="0" err="1" smtClean="0">
                <a:latin typeface="Comic Sans MS" pitchFamily="66" charset="0"/>
              </a:rPr>
              <a:t>Persero</a:t>
            </a:r>
            <a:r>
              <a:rPr lang="en-US" dirty="0" smtClean="0">
                <a:latin typeface="Comic Sans MS" pitchFamily="66" charset="0"/>
              </a:rPr>
              <a:t>). </a:t>
            </a:r>
            <a:endParaRPr lang="id-ID" dirty="0"/>
          </a:p>
        </p:txBody>
      </p:sp>
      <p:sp>
        <p:nvSpPr>
          <p:cNvPr id="3" name="Rectangle 2"/>
          <p:cNvSpPr/>
          <p:nvPr/>
        </p:nvSpPr>
        <p:spPr>
          <a:xfrm>
            <a:off x="0" y="0"/>
            <a:ext cx="5572132" cy="369332"/>
          </a:xfrm>
          <a:prstGeom prst="rect">
            <a:avLst/>
          </a:prstGeom>
        </p:spPr>
        <p:txBody>
          <a:bodyPr wrap="square">
            <a:spAutoFit/>
          </a:bodyPr>
          <a:lstStyle/>
          <a:p>
            <a:r>
              <a:rPr lang="id-ID" b="1" dirty="0" smtClean="0"/>
              <a:t>PENEGAKAN HUKUM BEA METERAI ....</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85794"/>
            <a:ext cx="8215370" cy="3954929"/>
          </a:xfrm>
          <a:prstGeom prst="rect">
            <a:avLst/>
          </a:prstGeom>
          <a:noFill/>
        </p:spPr>
        <p:txBody>
          <a:bodyPr wrap="square" rtlCol="0">
            <a:spAutoFit/>
          </a:bodyPr>
          <a:lstStyle/>
          <a:p>
            <a:pPr marL="273050" lvl="0" indent="-273050">
              <a:spcAft>
                <a:spcPts val="600"/>
              </a:spcAft>
              <a:buBlip>
                <a:blip r:embed="rId2"/>
              </a:buBlip>
            </a:pPr>
            <a:r>
              <a:rPr lang="id-ID" sz="2800" b="1" dirty="0" smtClean="0"/>
              <a:t>Pemberian Izin dan Pengawasan Penggunaan Mesin Teraan Bea Meterai </a:t>
            </a:r>
            <a:r>
              <a:rPr lang="id-ID" dirty="0" smtClean="0"/>
              <a:t>	</a:t>
            </a:r>
          </a:p>
          <a:p>
            <a:pPr marL="273050">
              <a:spcAft>
                <a:spcPts val="600"/>
              </a:spcAft>
            </a:pPr>
            <a:r>
              <a:rPr lang="id-ID" sz="2000" dirty="0" smtClean="0">
                <a:latin typeface="Arial Rounded MT Bold" pitchFamily="34" charset="0"/>
              </a:rPr>
              <a:t>dilakukan atas dasar pertimbangan kemudahan dan pemberian pelayanan yang secepatya kepada para pemakai mesin teraan bea meterai..    </a:t>
            </a:r>
          </a:p>
          <a:p>
            <a:pPr marL="355600" indent="-355600">
              <a:spcAft>
                <a:spcPts val="600"/>
              </a:spcAft>
              <a:buFont typeface="Wingdings" pitchFamily="2" charset="2"/>
              <a:buChar char="q"/>
            </a:pPr>
            <a:r>
              <a:rPr lang="id-ID" sz="2000" dirty="0" smtClean="0">
                <a:latin typeface="Arial Rounded MT Bold" pitchFamily="34" charset="0"/>
              </a:rPr>
              <a:t>me</a:t>
            </a:r>
            <a:r>
              <a:rPr lang="en-US" sz="2000" dirty="0" err="1" smtClean="0">
                <a:latin typeface="Arial Rounded MT Bold" pitchFamily="34" charset="0"/>
              </a:rPr>
              <a:t>lakukan</a:t>
            </a:r>
            <a:r>
              <a:rPr lang="en-US" sz="2000" dirty="0" smtClean="0">
                <a:latin typeface="Arial Rounded MT Bold" pitchFamily="34" charset="0"/>
              </a:rPr>
              <a:t> </a:t>
            </a:r>
            <a:r>
              <a:rPr lang="en-US" sz="2000" dirty="0" err="1" smtClean="0">
                <a:latin typeface="Arial Rounded MT Bold" pitchFamily="34" charset="0"/>
              </a:rPr>
              <a:t>pendataan</a:t>
            </a:r>
            <a:r>
              <a:rPr lang="en-US" sz="2000" dirty="0" smtClean="0">
                <a:latin typeface="Arial Rounded MT Bold" pitchFamily="34" charset="0"/>
              </a:rPr>
              <a:t> </a:t>
            </a:r>
            <a:r>
              <a:rPr lang="id-ID" sz="2000" dirty="0" smtClean="0">
                <a:latin typeface="Arial Rounded MT Bold" pitchFamily="34" charset="0"/>
              </a:rPr>
              <a:t>thd </a:t>
            </a:r>
            <a:r>
              <a:rPr lang="en-US" sz="2000" dirty="0" err="1" smtClean="0">
                <a:latin typeface="Arial Rounded MT Bold" pitchFamily="34" charset="0"/>
              </a:rPr>
              <a:t>jumlah</a:t>
            </a:r>
            <a:r>
              <a:rPr lang="en-US" sz="2000" dirty="0" smtClean="0">
                <a:latin typeface="Arial Rounded MT Bold" pitchFamily="34" charset="0"/>
              </a:rPr>
              <a:t> </a:t>
            </a:r>
            <a:r>
              <a:rPr lang="en-US" sz="2000" dirty="0" err="1" smtClean="0">
                <a:latin typeface="Arial Rounded MT Bold" pitchFamily="34" charset="0"/>
              </a:rPr>
              <a:t>pemakai</a:t>
            </a:r>
            <a:r>
              <a:rPr lang="en-US" sz="2000" dirty="0" smtClean="0">
                <a:latin typeface="Arial Rounded MT Bold" pitchFamily="34" charset="0"/>
              </a:rPr>
              <a:t>, </a:t>
            </a:r>
            <a:r>
              <a:rPr lang="en-US" sz="2000" dirty="0" err="1" smtClean="0">
                <a:latin typeface="Arial Rounded MT Bold" pitchFamily="34" charset="0"/>
              </a:rPr>
              <a:t>jumlah</a:t>
            </a:r>
            <a:r>
              <a:rPr lang="en-US" sz="2000" dirty="0" smtClean="0">
                <a:latin typeface="Arial Rounded MT Bold" pitchFamily="34" charset="0"/>
              </a:rPr>
              <a:t> </a:t>
            </a:r>
            <a:r>
              <a:rPr lang="en-US" sz="2000" dirty="0" err="1" smtClean="0">
                <a:latin typeface="Arial Rounded MT Bold" pitchFamily="34" charset="0"/>
              </a:rPr>
              <a:t>mesin</a:t>
            </a:r>
            <a:r>
              <a:rPr lang="en-US" sz="2000" dirty="0" smtClean="0">
                <a:latin typeface="Arial Rounded MT Bold" pitchFamily="34" charset="0"/>
              </a:rPr>
              <a:t> </a:t>
            </a:r>
            <a:r>
              <a:rPr lang="en-US" sz="2000" dirty="0" err="1" smtClean="0">
                <a:latin typeface="Arial Rounded MT Bold" pitchFamily="34" charset="0"/>
              </a:rPr>
              <a:t>teraan</a:t>
            </a:r>
            <a:r>
              <a:rPr lang="id-ID" sz="2000" dirty="0" smtClean="0">
                <a:latin typeface="Arial Rounded MT Bold" pitchFamily="34" charset="0"/>
              </a:rPr>
              <a:t>,  </a:t>
            </a:r>
            <a:r>
              <a:rPr lang="en-US" sz="2000" dirty="0" err="1" smtClean="0">
                <a:latin typeface="Arial Rounded MT Bold" pitchFamily="34" charset="0"/>
              </a:rPr>
              <a:t>merek</a:t>
            </a:r>
            <a:r>
              <a:rPr lang="en-US" sz="2000" dirty="0" smtClean="0">
                <a:latin typeface="Arial Rounded MT Bold" pitchFamily="34" charset="0"/>
              </a:rPr>
              <a:t> </a:t>
            </a:r>
            <a:r>
              <a:rPr lang="en-US" sz="2000" dirty="0" err="1" smtClean="0">
                <a:latin typeface="Arial Rounded MT Bold" pitchFamily="34" charset="0"/>
              </a:rPr>
              <a:t>mesin</a:t>
            </a:r>
            <a:r>
              <a:rPr lang="en-US" sz="2000" dirty="0" smtClean="0">
                <a:latin typeface="Arial Rounded MT Bold" pitchFamily="34" charset="0"/>
              </a:rPr>
              <a:t> </a:t>
            </a:r>
            <a:r>
              <a:rPr lang="en-US" sz="2000" dirty="0" err="1" smtClean="0">
                <a:latin typeface="Arial Rounded MT Bold" pitchFamily="34" charset="0"/>
              </a:rPr>
              <a:t>teraan</a:t>
            </a:r>
            <a:r>
              <a:rPr lang="en-US" sz="2000" dirty="0" smtClean="0">
                <a:latin typeface="Arial Rounded MT Bold" pitchFamily="34" charset="0"/>
              </a:rPr>
              <a:t>, </a:t>
            </a:r>
            <a:r>
              <a:rPr lang="en-US" sz="2000" dirty="0" err="1" smtClean="0">
                <a:latin typeface="Arial Rounded MT Bold" pitchFamily="34" charset="0"/>
              </a:rPr>
              <a:t>dan</a:t>
            </a:r>
            <a:r>
              <a:rPr lang="en-US" sz="2000" dirty="0" smtClean="0">
                <a:latin typeface="Arial Rounded MT Bold" pitchFamily="34" charset="0"/>
              </a:rPr>
              <a:t> </a:t>
            </a:r>
            <a:r>
              <a:rPr lang="en-US" sz="2000" dirty="0" err="1" smtClean="0">
                <a:latin typeface="Arial Rounded MT Bold" pitchFamily="34" charset="0"/>
              </a:rPr>
              <a:t>ketertiban</a:t>
            </a:r>
            <a:r>
              <a:rPr lang="en-US" sz="2000" dirty="0" smtClean="0">
                <a:latin typeface="Arial Rounded MT Bold" pitchFamily="34" charset="0"/>
              </a:rPr>
              <a:t> </a:t>
            </a:r>
            <a:r>
              <a:rPr lang="en-US" sz="2000" dirty="0" err="1" smtClean="0">
                <a:latin typeface="Arial Rounded MT Bold" pitchFamily="34" charset="0"/>
              </a:rPr>
              <a:t>pengiriman</a:t>
            </a:r>
            <a:r>
              <a:rPr lang="en-US" sz="2000" dirty="0" smtClean="0">
                <a:latin typeface="Arial Rounded MT Bold" pitchFamily="34" charset="0"/>
              </a:rPr>
              <a:t> </a:t>
            </a:r>
            <a:r>
              <a:rPr lang="en-US" sz="2000" dirty="0" err="1" smtClean="0">
                <a:latin typeface="Arial Rounded MT Bold" pitchFamily="34" charset="0"/>
              </a:rPr>
              <a:t>laporan</a:t>
            </a:r>
            <a:r>
              <a:rPr lang="en-US" sz="2000" dirty="0" smtClean="0">
                <a:latin typeface="Arial Rounded MT Bold" pitchFamily="34" charset="0"/>
              </a:rPr>
              <a:t> </a:t>
            </a:r>
            <a:r>
              <a:rPr lang="en-US" sz="2000" dirty="0" err="1" smtClean="0">
                <a:latin typeface="Arial Rounded MT Bold" pitchFamily="34" charset="0"/>
              </a:rPr>
              <a:t>pemakaian</a:t>
            </a:r>
            <a:r>
              <a:rPr lang="en-US" sz="2000" dirty="0" smtClean="0">
                <a:latin typeface="Arial Rounded MT Bold" pitchFamily="34" charset="0"/>
              </a:rPr>
              <a:t> </a:t>
            </a:r>
            <a:r>
              <a:rPr lang="en-US" sz="2000" dirty="0" err="1" smtClean="0">
                <a:latin typeface="Arial Rounded MT Bold" pitchFamily="34" charset="0"/>
              </a:rPr>
              <a:t>mesin</a:t>
            </a:r>
            <a:r>
              <a:rPr lang="en-US" sz="2000" dirty="0" smtClean="0">
                <a:latin typeface="Arial Rounded MT Bold" pitchFamily="34" charset="0"/>
              </a:rPr>
              <a:t> </a:t>
            </a:r>
            <a:r>
              <a:rPr lang="en-US" sz="2000" dirty="0" err="1" smtClean="0">
                <a:latin typeface="Arial Rounded MT Bold" pitchFamily="34" charset="0"/>
              </a:rPr>
              <a:t>teraan</a:t>
            </a:r>
            <a:r>
              <a:rPr lang="en-US" sz="2000" dirty="0" smtClean="0">
                <a:latin typeface="Arial Rounded MT Bold" pitchFamily="34" charset="0"/>
              </a:rPr>
              <a:t>. </a:t>
            </a:r>
            <a:endParaRPr lang="id-ID" sz="2000" dirty="0" smtClean="0">
              <a:latin typeface="Arial Rounded MT Bold" pitchFamily="34" charset="0"/>
            </a:endParaRPr>
          </a:p>
          <a:p>
            <a:pPr marL="355600" indent="-355600">
              <a:spcAft>
                <a:spcPts val="600"/>
              </a:spcAft>
              <a:buFont typeface="Wingdings" pitchFamily="2" charset="2"/>
              <a:buChar char="q"/>
            </a:pPr>
            <a:r>
              <a:rPr lang="en-US" sz="2000" dirty="0" err="1" smtClean="0">
                <a:latin typeface="Arial Rounded MT Bold" pitchFamily="34" charset="0"/>
              </a:rPr>
              <a:t>mengefektifkan</a:t>
            </a:r>
            <a:r>
              <a:rPr lang="en-US" sz="2000" dirty="0" smtClean="0">
                <a:latin typeface="Arial Rounded MT Bold" pitchFamily="34" charset="0"/>
              </a:rPr>
              <a:t> </a:t>
            </a:r>
            <a:r>
              <a:rPr lang="en-US" sz="2000" dirty="0" err="1" smtClean="0">
                <a:latin typeface="Arial Rounded MT Bold" pitchFamily="34" charset="0"/>
              </a:rPr>
              <a:t>sarana</a:t>
            </a:r>
            <a:r>
              <a:rPr lang="en-US" sz="2000" dirty="0" smtClean="0">
                <a:latin typeface="Arial Rounded MT Bold" pitchFamily="34" charset="0"/>
              </a:rPr>
              <a:t> </a:t>
            </a:r>
            <a:r>
              <a:rPr lang="en-US" sz="2000" dirty="0" err="1" smtClean="0">
                <a:latin typeface="Arial Rounded MT Bold" pitchFamily="34" charset="0"/>
              </a:rPr>
              <a:t>administrasi</a:t>
            </a:r>
            <a:r>
              <a:rPr lang="en-US" sz="2000" dirty="0" smtClean="0">
                <a:latin typeface="Arial Rounded MT Bold" pitchFamily="34" charset="0"/>
              </a:rPr>
              <a:t> </a:t>
            </a:r>
            <a:r>
              <a:rPr lang="en-US" sz="2000" dirty="0" err="1" smtClean="0">
                <a:latin typeface="Arial Rounded MT Bold" pitchFamily="34" charset="0"/>
              </a:rPr>
              <a:t>pengawasan</a:t>
            </a:r>
            <a:r>
              <a:rPr lang="en-US" sz="2000" dirty="0" smtClean="0">
                <a:latin typeface="Arial Rounded MT Bold" pitchFamily="34" charset="0"/>
              </a:rPr>
              <a:t> yang </a:t>
            </a:r>
            <a:r>
              <a:rPr lang="en-US" sz="2000" dirty="0" err="1" smtClean="0">
                <a:latin typeface="Arial Rounded MT Bold" pitchFamily="34" charset="0"/>
              </a:rPr>
              <a:t>sudah</a:t>
            </a:r>
            <a:r>
              <a:rPr lang="en-US" sz="2000" dirty="0" smtClean="0">
                <a:latin typeface="Arial Rounded MT Bold" pitchFamily="34" charset="0"/>
              </a:rPr>
              <a:t> </a:t>
            </a:r>
            <a:r>
              <a:rPr lang="en-US" sz="2000" dirty="0" err="1" smtClean="0">
                <a:latin typeface="Arial Rounded MT Bold" pitchFamily="34" charset="0"/>
              </a:rPr>
              <a:t>ada</a:t>
            </a:r>
            <a:r>
              <a:rPr lang="en-US" sz="2000" dirty="0" smtClean="0">
                <a:latin typeface="Arial Rounded MT Bold" pitchFamily="34" charset="0"/>
              </a:rPr>
              <a:t> </a:t>
            </a:r>
            <a:r>
              <a:rPr lang="en-US" sz="2000" dirty="0" err="1" smtClean="0">
                <a:latin typeface="Arial Rounded MT Bold" pitchFamily="34" charset="0"/>
              </a:rPr>
              <a:t>untuk</a:t>
            </a:r>
            <a:r>
              <a:rPr lang="en-US" sz="2000" dirty="0" smtClean="0">
                <a:latin typeface="Arial Rounded MT Bold" pitchFamily="34" charset="0"/>
              </a:rPr>
              <a:t> </a:t>
            </a:r>
            <a:r>
              <a:rPr lang="en-US" sz="2000" dirty="0" err="1" smtClean="0">
                <a:latin typeface="Arial Rounded MT Bold" pitchFamily="34" charset="0"/>
              </a:rPr>
              <a:t>menghindari</a:t>
            </a:r>
            <a:r>
              <a:rPr lang="en-US" sz="2000" dirty="0" smtClean="0">
                <a:latin typeface="Arial Rounded MT Bold" pitchFamily="34" charset="0"/>
              </a:rPr>
              <a:t> </a:t>
            </a:r>
            <a:r>
              <a:rPr lang="en-US" sz="2000" dirty="0" err="1" smtClean="0">
                <a:latin typeface="Arial Rounded MT Bold" pitchFamily="34" charset="0"/>
              </a:rPr>
              <a:t>penyimpan</a:t>
            </a:r>
            <a:r>
              <a:rPr lang="id-ID" sz="2000" dirty="0" smtClean="0">
                <a:latin typeface="Arial Rounded MT Bold" pitchFamily="34" charset="0"/>
              </a:rPr>
              <a:t>g</a:t>
            </a:r>
            <a:r>
              <a:rPr lang="en-US" sz="2000" dirty="0" smtClean="0">
                <a:latin typeface="Arial Rounded MT Bold" pitchFamily="34" charset="0"/>
              </a:rPr>
              <a:t>an yang </a:t>
            </a:r>
            <a:r>
              <a:rPr lang="en-US" sz="2000" dirty="0" err="1" smtClean="0">
                <a:latin typeface="Arial Rounded MT Bold" pitchFamily="34" charset="0"/>
              </a:rPr>
              <a:t>mungkin</a:t>
            </a:r>
            <a:r>
              <a:rPr lang="en-US" sz="2000" dirty="0" smtClean="0">
                <a:latin typeface="Arial Rounded MT Bold" pitchFamily="34" charset="0"/>
              </a:rPr>
              <a:t> </a:t>
            </a:r>
            <a:r>
              <a:rPr lang="en-US" sz="2000" dirty="0" err="1" smtClean="0">
                <a:latin typeface="Arial Rounded MT Bold" pitchFamily="34" charset="0"/>
              </a:rPr>
              <a:t>terjadi</a:t>
            </a:r>
            <a:r>
              <a:rPr lang="en-US" sz="2000" dirty="0" smtClean="0">
                <a:latin typeface="Arial Rounded MT Bold" pitchFamily="34" charset="0"/>
              </a:rPr>
              <a:t> </a:t>
            </a:r>
            <a:r>
              <a:rPr lang="en-US" sz="2000" dirty="0" err="1" smtClean="0">
                <a:latin typeface="Arial Rounded MT Bold" pitchFamily="34" charset="0"/>
              </a:rPr>
              <a:t>dalam</a:t>
            </a:r>
            <a:r>
              <a:rPr lang="en-US" sz="2000" dirty="0" smtClean="0">
                <a:latin typeface="Arial Rounded MT Bold" pitchFamily="34" charset="0"/>
              </a:rPr>
              <a:t> </a:t>
            </a:r>
            <a:r>
              <a:rPr lang="en-US" sz="2000" dirty="0" err="1" smtClean="0">
                <a:latin typeface="Arial Rounded MT Bold" pitchFamily="34" charset="0"/>
              </a:rPr>
              <a:t>penggunaan</a:t>
            </a:r>
            <a:r>
              <a:rPr lang="en-US" sz="2000" dirty="0" smtClean="0">
                <a:latin typeface="Arial Rounded MT Bold" pitchFamily="34" charset="0"/>
              </a:rPr>
              <a:t> </a:t>
            </a:r>
            <a:r>
              <a:rPr lang="en-US" sz="2000" dirty="0" err="1" smtClean="0">
                <a:latin typeface="Arial Rounded MT Bold" pitchFamily="34" charset="0"/>
              </a:rPr>
              <a:t>mesin</a:t>
            </a:r>
            <a:r>
              <a:rPr lang="en-US" sz="2000" dirty="0" smtClean="0">
                <a:latin typeface="Arial Rounded MT Bold" pitchFamily="34" charset="0"/>
              </a:rPr>
              <a:t> </a:t>
            </a:r>
            <a:r>
              <a:rPr lang="en-US" sz="2000" dirty="0" err="1" smtClean="0">
                <a:latin typeface="Arial Rounded MT Bold" pitchFamily="34" charset="0"/>
              </a:rPr>
              <a:t>teraan</a:t>
            </a:r>
            <a:r>
              <a:rPr lang="en-US" sz="2000" dirty="0" smtClean="0">
                <a:latin typeface="Arial Rounded MT Bold" pitchFamily="34" charset="0"/>
              </a:rPr>
              <a:t> </a:t>
            </a:r>
            <a:r>
              <a:rPr lang="en-US" sz="2000" dirty="0" err="1" smtClean="0">
                <a:latin typeface="Arial Rounded MT Bold" pitchFamily="34" charset="0"/>
              </a:rPr>
              <a:t>bea</a:t>
            </a:r>
            <a:r>
              <a:rPr lang="en-US" sz="2000" dirty="0" smtClean="0">
                <a:latin typeface="Arial Rounded MT Bold" pitchFamily="34" charset="0"/>
              </a:rPr>
              <a:t> </a:t>
            </a:r>
            <a:r>
              <a:rPr lang="en-US" sz="2000" dirty="0" err="1" smtClean="0">
                <a:latin typeface="Arial Rounded MT Bold" pitchFamily="34" charset="0"/>
              </a:rPr>
              <a:t>meterai</a:t>
            </a:r>
            <a:r>
              <a:rPr lang="en-US" sz="2000" dirty="0" smtClean="0">
                <a:latin typeface="Arial Rounded MT Bold" pitchFamily="34" charset="0"/>
              </a:rPr>
              <a:t>. </a:t>
            </a:r>
            <a:endParaRPr lang="id-ID" sz="2000" dirty="0">
              <a:latin typeface="Arial Rounded MT Bold" pitchFamily="34" charset="0"/>
            </a:endParaRPr>
          </a:p>
        </p:txBody>
      </p:sp>
      <p:sp>
        <p:nvSpPr>
          <p:cNvPr id="3" name="Rectangle 2"/>
          <p:cNvSpPr/>
          <p:nvPr/>
        </p:nvSpPr>
        <p:spPr>
          <a:xfrm>
            <a:off x="0" y="0"/>
            <a:ext cx="4724370" cy="369332"/>
          </a:xfrm>
          <a:prstGeom prst="rect">
            <a:avLst/>
          </a:prstGeom>
        </p:spPr>
        <p:txBody>
          <a:bodyPr wrap="none">
            <a:spAutoFit/>
          </a:bodyPr>
          <a:lstStyle/>
          <a:p>
            <a:r>
              <a:rPr lang="id-ID" b="1" dirty="0" smtClean="0"/>
              <a:t>.... PENEGAKAN HUKUM BEA METERAI</a:t>
            </a:r>
            <a:endParaRPr lang="id-ID"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85794"/>
            <a:ext cx="8072494" cy="5863144"/>
          </a:xfrm>
          <a:prstGeom prst="rect">
            <a:avLst/>
          </a:prstGeom>
          <a:noFill/>
        </p:spPr>
        <p:txBody>
          <a:bodyPr wrap="square" rtlCol="0">
            <a:spAutoFit/>
          </a:bodyPr>
          <a:lstStyle/>
          <a:p>
            <a:pPr>
              <a:spcAft>
                <a:spcPts val="600"/>
              </a:spcAft>
            </a:pPr>
            <a:r>
              <a:rPr lang="id-ID" sz="2400" dirty="0" smtClean="0">
                <a:latin typeface="Comic Sans MS" pitchFamily="66" charset="0"/>
              </a:rPr>
              <a:t>B</a:t>
            </a:r>
            <a:r>
              <a:rPr lang="en-US" sz="2400" dirty="0" err="1" smtClean="0">
                <a:latin typeface="Comic Sans MS" pitchFamily="66" charset="0"/>
              </a:rPr>
              <a:t>eberapa</a:t>
            </a:r>
            <a:r>
              <a:rPr lang="en-US" sz="2400" dirty="0" smtClean="0">
                <a:latin typeface="Comic Sans MS" pitchFamily="66" charset="0"/>
              </a:rPr>
              <a:t> </a:t>
            </a:r>
            <a:r>
              <a:rPr lang="en-US" sz="2400" dirty="0" err="1" smtClean="0">
                <a:latin typeface="Comic Sans MS" pitchFamily="66" charset="0"/>
              </a:rPr>
              <a:t>langkah</a:t>
            </a:r>
            <a:r>
              <a:rPr lang="en-US" sz="2400" dirty="0" smtClean="0">
                <a:latin typeface="Comic Sans MS" pitchFamily="66" charset="0"/>
              </a:rPr>
              <a:t> </a:t>
            </a:r>
            <a:r>
              <a:rPr lang="id-ID" sz="2400" dirty="0" smtClean="0">
                <a:latin typeface="Comic Sans MS" pitchFamily="66" charset="0"/>
              </a:rPr>
              <a:t>Pengawasan </a:t>
            </a:r>
            <a:r>
              <a:rPr lang="en-US" sz="2400" dirty="0" err="1" smtClean="0">
                <a:latin typeface="Comic Sans MS" pitchFamily="66" charset="0"/>
              </a:rPr>
              <a:t>oleh</a:t>
            </a:r>
            <a:r>
              <a:rPr lang="en-US" sz="2400" dirty="0" smtClean="0">
                <a:latin typeface="Comic Sans MS" pitchFamily="66" charset="0"/>
              </a:rPr>
              <a:t> </a:t>
            </a:r>
            <a:r>
              <a:rPr lang="en-US" sz="2400" dirty="0" err="1" smtClean="0">
                <a:latin typeface="Comic Sans MS" pitchFamily="66" charset="0"/>
              </a:rPr>
              <a:t>fiskus</a:t>
            </a:r>
            <a:r>
              <a:rPr lang="id-ID" sz="2400" dirty="0" smtClean="0">
                <a:latin typeface="Comic Sans MS" pitchFamily="66" charset="0"/>
              </a:rPr>
              <a:t> </a:t>
            </a:r>
            <a:r>
              <a:rPr lang="id-ID" sz="2000" dirty="0" smtClean="0">
                <a:latin typeface="Arial Rounded MT Bold" pitchFamily="34" charset="0"/>
              </a:rPr>
              <a:t>:</a:t>
            </a:r>
          </a:p>
          <a:p>
            <a:pPr marL="355600" lvl="0" indent="-355600">
              <a:spcAft>
                <a:spcPts val="600"/>
              </a:spcAft>
              <a:buFont typeface="Wingdings" pitchFamily="2" charset="2"/>
              <a:buChar char="Ø"/>
            </a:pPr>
            <a:r>
              <a:rPr lang="en-US" sz="2000" dirty="0" err="1" smtClean="0">
                <a:latin typeface="Arial Rounded MT Bold" pitchFamily="34" charset="0"/>
              </a:rPr>
              <a:t>mengawasi</a:t>
            </a:r>
            <a:r>
              <a:rPr lang="en-US" sz="2000" dirty="0" smtClean="0">
                <a:latin typeface="Arial Rounded MT Bold" pitchFamily="34" charset="0"/>
              </a:rPr>
              <a:t> </a:t>
            </a:r>
            <a:r>
              <a:rPr lang="en-US" sz="2000" dirty="0" err="1" smtClean="0">
                <a:latin typeface="Arial Rounded MT Bold" pitchFamily="34" charset="0"/>
              </a:rPr>
              <a:t>kepatuhan</a:t>
            </a:r>
            <a:r>
              <a:rPr lang="en-US" sz="2000" dirty="0" smtClean="0">
                <a:latin typeface="Arial Rounded MT Bold" pitchFamily="34" charset="0"/>
              </a:rPr>
              <a:t> </a:t>
            </a:r>
            <a:r>
              <a:rPr lang="en-US" sz="2000" dirty="0" err="1" smtClean="0">
                <a:latin typeface="Arial Rounded MT Bold" pitchFamily="34" charset="0"/>
              </a:rPr>
              <a:t>para</a:t>
            </a:r>
            <a:r>
              <a:rPr lang="en-US" sz="2000" dirty="0" smtClean="0">
                <a:latin typeface="Arial Rounded MT Bold" pitchFamily="34" charset="0"/>
              </a:rPr>
              <a:t> </a:t>
            </a:r>
            <a:r>
              <a:rPr lang="en-US" sz="2000" dirty="0" err="1" smtClean="0">
                <a:latin typeface="Arial Rounded MT Bold" pitchFamily="34" charset="0"/>
              </a:rPr>
              <a:t>pemegang</a:t>
            </a:r>
            <a:r>
              <a:rPr lang="en-US" sz="2000" dirty="0" smtClean="0">
                <a:latin typeface="Arial Rounded MT Bold" pitchFamily="34" charset="0"/>
              </a:rPr>
              <a:t> </a:t>
            </a:r>
            <a:r>
              <a:rPr lang="en-US" sz="2000" dirty="0" err="1" smtClean="0">
                <a:latin typeface="Arial Rounded MT Bold" pitchFamily="34" charset="0"/>
              </a:rPr>
              <a:t>izin</a:t>
            </a:r>
            <a:r>
              <a:rPr lang="en-US" sz="2000" dirty="0" smtClean="0">
                <a:latin typeface="Arial Rounded MT Bold" pitchFamily="34" charset="0"/>
              </a:rPr>
              <a:t> </a:t>
            </a:r>
            <a:r>
              <a:rPr lang="en-US" sz="2000" dirty="0" err="1" smtClean="0">
                <a:latin typeface="Arial Rounded MT Bold" pitchFamily="34" charset="0"/>
              </a:rPr>
              <a:t>pemilik</a:t>
            </a:r>
            <a:r>
              <a:rPr lang="en-US" sz="2000" dirty="0" smtClean="0">
                <a:latin typeface="Arial Rounded MT Bold" pitchFamily="34" charset="0"/>
              </a:rPr>
              <a:t> </a:t>
            </a:r>
            <a:r>
              <a:rPr lang="en-US" sz="2000" dirty="0" err="1" smtClean="0">
                <a:latin typeface="Arial Rounded MT Bold" pitchFamily="34" charset="0"/>
              </a:rPr>
              <a:t>mesin</a:t>
            </a:r>
            <a:r>
              <a:rPr lang="en-US" sz="2000" dirty="0" smtClean="0">
                <a:latin typeface="Arial Rounded MT Bold" pitchFamily="34" charset="0"/>
              </a:rPr>
              <a:t> </a:t>
            </a:r>
            <a:r>
              <a:rPr lang="en-US" sz="2000" dirty="0" err="1" smtClean="0">
                <a:latin typeface="Arial Rounded MT Bold" pitchFamily="34" charset="0"/>
              </a:rPr>
              <a:t>teraan</a:t>
            </a:r>
            <a:r>
              <a:rPr lang="en-US" sz="2000" dirty="0" smtClean="0">
                <a:latin typeface="Arial Rounded MT Bold" pitchFamily="34" charset="0"/>
              </a:rPr>
              <a:t> </a:t>
            </a:r>
            <a:r>
              <a:rPr lang="en-US" sz="2000" dirty="0" err="1" smtClean="0">
                <a:latin typeface="Arial Rounded MT Bold" pitchFamily="34" charset="0"/>
              </a:rPr>
              <a:t>bea</a:t>
            </a:r>
            <a:r>
              <a:rPr lang="en-US" sz="2000" dirty="0" smtClean="0">
                <a:latin typeface="Arial Rounded MT Bold" pitchFamily="34" charset="0"/>
              </a:rPr>
              <a:t> </a:t>
            </a:r>
            <a:r>
              <a:rPr lang="en-US" sz="2000" dirty="0" err="1" smtClean="0">
                <a:latin typeface="Arial Rounded MT Bold" pitchFamily="34" charset="0"/>
              </a:rPr>
              <a:t>meterai</a:t>
            </a:r>
            <a:r>
              <a:rPr lang="en-US" sz="2000" dirty="0" smtClean="0">
                <a:latin typeface="Arial Rounded MT Bold" pitchFamily="34" charset="0"/>
              </a:rPr>
              <a:t> </a:t>
            </a:r>
            <a:r>
              <a:rPr lang="en-US" sz="2000" dirty="0" err="1" smtClean="0">
                <a:latin typeface="Arial Rounded MT Bold" pitchFamily="34" charset="0"/>
              </a:rPr>
              <a:t>dalam</a:t>
            </a:r>
            <a:r>
              <a:rPr lang="en-US" sz="2000" dirty="0" smtClean="0">
                <a:latin typeface="Arial Rounded MT Bold" pitchFamily="34" charset="0"/>
              </a:rPr>
              <a:t> </a:t>
            </a:r>
            <a:r>
              <a:rPr lang="en-US" sz="2000" dirty="0" err="1" smtClean="0">
                <a:latin typeface="Arial Rounded MT Bold" pitchFamily="34" charset="0"/>
              </a:rPr>
              <a:t>memenuhi</a:t>
            </a:r>
            <a:r>
              <a:rPr lang="en-US" sz="2000" dirty="0" smtClean="0">
                <a:latin typeface="Arial Rounded MT Bold" pitchFamily="34" charset="0"/>
              </a:rPr>
              <a:t> </a:t>
            </a:r>
            <a:r>
              <a:rPr lang="en-US" sz="2000" dirty="0" err="1" smtClean="0">
                <a:latin typeface="Arial Rounded MT Bold" pitchFamily="34" charset="0"/>
              </a:rPr>
              <a:t>kewajiban</a:t>
            </a:r>
            <a:r>
              <a:rPr lang="en-US" sz="2000" dirty="0" smtClean="0">
                <a:latin typeface="Arial Rounded MT Bold" pitchFamily="34" charset="0"/>
              </a:rPr>
              <a:t> </a:t>
            </a:r>
            <a:r>
              <a:rPr lang="en-US" sz="2000" dirty="0" err="1" smtClean="0">
                <a:latin typeface="Arial Rounded MT Bold" pitchFamily="34" charset="0"/>
              </a:rPr>
              <a:t>menyampaikan</a:t>
            </a:r>
            <a:r>
              <a:rPr lang="en-US" sz="2000" dirty="0" smtClean="0">
                <a:latin typeface="Arial Rounded MT Bold" pitchFamily="34" charset="0"/>
              </a:rPr>
              <a:t> </a:t>
            </a:r>
            <a:r>
              <a:rPr lang="en-US" sz="2000" dirty="0" err="1" smtClean="0">
                <a:latin typeface="Arial Rounded MT Bold" pitchFamily="34" charset="0"/>
              </a:rPr>
              <a:t>laporan</a:t>
            </a:r>
            <a:r>
              <a:rPr lang="en-US" sz="2000" dirty="0" smtClean="0">
                <a:latin typeface="Arial Rounded MT Bold" pitchFamily="34" charset="0"/>
              </a:rPr>
              <a:t> </a:t>
            </a:r>
            <a:r>
              <a:rPr lang="en-US" sz="2000" dirty="0" err="1" smtClean="0">
                <a:latin typeface="Arial Rounded MT Bold" pitchFamily="34" charset="0"/>
              </a:rPr>
              <a:t>bulanan</a:t>
            </a:r>
            <a:r>
              <a:rPr lang="en-US" sz="2000" dirty="0" smtClean="0">
                <a:latin typeface="Arial Rounded MT Bold" pitchFamily="34" charset="0"/>
              </a:rPr>
              <a:t>. </a:t>
            </a:r>
            <a:endParaRPr lang="id-ID" sz="2000" dirty="0" smtClean="0">
              <a:latin typeface="Arial Rounded MT Bold" pitchFamily="34" charset="0"/>
            </a:endParaRPr>
          </a:p>
          <a:p>
            <a:pPr marL="355600" lvl="0" indent="-355600">
              <a:spcAft>
                <a:spcPts val="600"/>
              </a:spcAft>
              <a:buFont typeface="Wingdings" pitchFamily="2" charset="2"/>
              <a:buChar char="Ø"/>
            </a:pPr>
            <a:r>
              <a:rPr lang="id-ID" sz="2000" dirty="0" smtClean="0">
                <a:latin typeface="Arial Rounded MT Bold" pitchFamily="34" charset="0"/>
              </a:rPr>
              <a:t>Memantau </a:t>
            </a:r>
            <a:r>
              <a:rPr lang="en-US" sz="2000" dirty="0" err="1" smtClean="0">
                <a:latin typeface="Arial Rounded MT Bold" pitchFamily="34" charset="0"/>
              </a:rPr>
              <a:t>batas</a:t>
            </a:r>
            <a:r>
              <a:rPr lang="en-US" sz="2000" dirty="0" smtClean="0">
                <a:latin typeface="Arial Rounded MT Bold" pitchFamily="34" charset="0"/>
              </a:rPr>
              <a:t> </a:t>
            </a:r>
            <a:r>
              <a:rPr lang="en-US" sz="2000" dirty="0" err="1" smtClean="0">
                <a:latin typeface="Arial Rounded MT Bold" pitchFamily="34" charset="0"/>
              </a:rPr>
              <a:t>waktu</a:t>
            </a:r>
            <a:r>
              <a:rPr lang="en-US" sz="2000" dirty="0" smtClean="0">
                <a:latin typeface="Arial Rounded MT Bold" pitchFamily="34" charset="0"/>
              </a:rPr>
              <a:t> </a:t>
            </a:r>
            <a:r>
              <a:rPr lang="en-US" sz="2000" dirty="0" err="1" smtClean="0">
                <a:latin typeface="Arial Rounded MT Bold" pitchFamily="34" charset="0"/>
              </a:rPr>
              <a:t>dua</a:t>
            </a:r>
            <a:r>
              <a:rPr lang="en-US" sz="2000" dirty="0" smtClean="0">
                <a:latin typeface="Arial Rounded MT Bold" pitchFamily="34" charset="0"/>
              </a:rPr>
              <a:t> </a:t>
            </a:r>
            <a:r>
              <a:rPr lang="en-US" sz="2000" dirty="0" err="1" smtClean="0">
                <a:latin typeface="Arial Rounded MT Bold" pitchFamily="34" charset="0"/>
              </a:rPr>
              <a:t>tahun</a:t>
            </a:r>
            <a:r>
              <a:rPr lang="id-ID" sz="2000" dirty="0" smtClean="0">
                <a:latin typeface="Arial Rounded MT Bold" pitchFamily="34" charset="0"/>
              </a:rPr>
              <a:t>/empat tahun </a:t>
            </a:r>
            <a:r>
              <a:rPr lang="en-US" sz="2000" dirty="0" smtClean="0">
                <a:latin typeface="Arial Rounded MT Bold" pitchFamily="34" charset="0"/>
              </a:rPr>
              <a:t> </a:t>
            </a:r>
            <a:r>
              <a:rPr lang="en-US" sz="2000" dirty="0" err="1" smtClean="0">
                <a:latin typeface="Arial Rounded MT Bold" pitchFamily="34" charset="0"/>
              </a:rPr>
              <a:t>hampir</a:t>
            </a:r>
            <a:r>
              <a:rPr lang="en-US" sz="2000" dirty="0" smtClean="0">
                <a:latin typeface="Arial Rounded MT Bold" pitchFamily="34" charset="0"/>
              </a:rPr>
              <a:t> </a:t>
            </a:r>
            <a:r>
              <a:rPr lang="en-US" sz="2000" dirty="0" err="1" smtClean="0">
                <a:latin typeface="Arial Rounded MT Bold" pitchFamily="34" charset="0"/>
              </a:rPr>
              <a:t>habis</a:t>
            </a:r>
            <a:r>
              <a:rPr lang="en-US" sz="2000" dirty="0" smtClean="0">
                <a:latin typeface="Arial Rounded MT Bold" pitchFamily="34" charset="0"/>
              </a:rPr>
              <a:t>, </a:t>
            </a:r>
            <a:r>
              <a:rPr lang="en-US" sz="2000" dirty="0" err="1" smtClean="0">
                <a:latin typeface="Arial Rounded MT Bold" pitchFamily="34" charset="0"/>
              </a:rPr>
              <a:t>atau</a:t>
            </a:r>
            <a:r>
              <a:rPr lang="en-US" sz="2000" dirty="0" smtClean="0">
                <a:latin typeface="Arial Rounded MT Bold" pitchFamily="34" charset="0"/>
              </a:rPr>
              <a:t> </a:t>
            </a:r>
            <a:r>
              <a:rPr lang="en-US" sz="2000" dirty="0" err="1" smtClean="0">
                <a:latin typeface="Arial Rounded MT Bold" pitchFamily="34" charset="0"/>
              </a:rPr>
              <a:t>angka</a:t>
            </a:r>
            <a:r>
              <a:rPr lang="en-US" sz="2000" dirty="0" smtClean="0">
                <a:latin typeface="Arial Rounded MT Bold" pitchFamily="34" charset="0"/>
              </a:rPr>
              <a:t> </a:t>
            </a:r>
            <a:r>
              <a:rPr lang="en-US" sz="2000" dirty="0" err="1" smtClean="0">
                <a:latin typeface="Arial Rounded MT Bold" pitchFamily="34" charset="0"/>
              </a:rPr>
              <a:t>depositnya</a:t>
            </a:r>
            <a:r>
              <a:rPr lang="en-US" sz="2000" dirty="0" smtClean="0">
                <a:latin typeface="Arial Rounded MT Bold" pitchFamily="34" charset="0"/>
              </a:rPr>
              <a:t> </a:t>
            </a:r>
            <a:r>
              <a:rPr lang="en-US" sz="2000" dirty="0" err="1" smtClean="0">
                <a:latin typeface="Arial Rounded MT Bold" pitchFamily="34" charset="0"/>
              </a:rPr>
              <a:t>sudah</a:t>
            </a:r>
            <a:r>
              <a:rPr lang="en-US" sz="2000" dirty="0" smtClean="0">
                <a:latin typeface="Arial Rounded MT Bold" pitchFamily="34" charset="0"/>
              </a:rPr>
              <a:t> </a:t>
            </a:r>
            <a:r>
              <a:rPr lang="en-US" sz="2000" dirty="0" err="1" smtClean="0">
                <a:latin typeface="Arial Rounded MT Bold" pitchFamily="34" charset="0"/>
              </a:rPr>
              <a:t>mendekati</a:t>
            </a:r>
            <a:r>
              <a:rPr lang="en-US" sz="2000" dirty="0" smtClean="0">
                <a:latin typeface="Arial Rounded MT Bold" pitchFamily="34" charset="0"/>
              </a:rPr>
              <a:t> </a:t>
            </a:r>
            <a:r>
              <a:rPr lang="en-US" sz="2000" dirty="0" err="1" smtClean="0">
                <a:latin typeface="Arial Rounded MT Bold" pitchFamily="34" charset="0"/>
              </a:rPr>
              <a:t>angka</a:t>
            </a:r>
            <a:r>
              <a:rPr lang="en-US" sz="2000" dirty="0" smtClean="0">
                <a:latin typeface="Arial Rounded MT Bold" pitchFamily="34" charset="0"/>
              </a:rPr>
              <a:t> </a:t>
            </a:r>
            <a:r>
              <a:rPr lang="en-US" sz="2000" dirty="0" err="1" smtClean="0">
                <a:latin typeface="Arial Rounded MT Bold" pitchFamily="34" charset="0"/>
              </a:rPr>
              <a:t>pembilang</a:t>
            </a:r>
            <a:r>
              <a:rPr lang="en-US" sz="2000" dirty="0" smtClean="0">
                <a:latin typeface="Arial Rounded MT Bold" pitchFamily="34" charset="0"/>
              </a:rPr>
              <a:t> </a:t>
            </a:r>
            <a:r>
              <a:rPr lang="en-US" sz="2000" dirty="0" err="1" smtClean="0">
                <a:latin typeface="Arial Rounded MT Bold" pitchFamily="34" charset="0"/>
              </a:rPr>
              <a:t>akhir</a:t>
            </a:r>
            <a:r>
              <a:rPr lang="id-ID" sz="2000" dirty="0" smtClean="0">
                <a:latin typeface="Arial Rounded MT Bold" pitchFamily="34" charset="0"/>
              </a:rPr>
              <a:t>.</a:t>
            </a:r>
          </a:p>
          <a:p>
            <a:pPr marL="355600" lvl="0" indent="-355600">
              <a:spcAft>
                <a:spcPts val="600"/>
              </a:spcAft>
              <a:buFont typeface="Wingdings" pitchFamily="2" charset="2"/>
              <a:buChar char="Ø"/>
            </a:pPr>
            <a:r>
              <a:rPr lang="id-ID" sz="2000" dirty="0" smtClean="0">
                <a:latin typeface="Arial Rounded MT Bold" pitchFamily="34" charset="0"/>
              </a:rPr>
              <a:t>S</a:t>
            </a:r>
            <a:r>
              <a:rPr lang="en-US" sz="2000" dirty="0" err="1" smtClean="0">
                <a:latin typeface="Arial Rounded MT Bold" pitchFamily="34" charset="0"/>
              </a:rPr>
              <a:t>egera</a:t>
            </a:r>
            <a:r>
              <a:rPr lang="en-US" sz="2000" dirty="0" smtClean="0">
                <a:latin typeface="Arial Rounded MT Bold" pitchFamily="34" charset="0"/>
              </a:rPr>
              <a:t> </a:t>
            </a:r>
            <a:r>
              <a:rPr lang="en-US" sz="2000" dirty="0" err="1" smtClean="0">
                <a:latin typeface="Arial Rounded MT Bold" pitchFamily="34" charset="0"/>
              </a:rPr>
              <a:t>melakukan</a:t>
            </a:r>
            <a:r>
              <a:rPr lang="en-US" sz="2000" dirty="0" smtClean="0">
                <a:latin typeface="Arial Rounded MT Bold" pitchFamily="34" charset="0"/>
              </a:rPr>
              <a:t> </a:t>
            </a:r>
            <a:r>
              <a:rPr lang="en-US" sz="2000" dirty="0" err="1" smtClean="0">
                <a:latin typeface="Arial Rounded MT Bold" pitchFamily="34" charset="0"/>
              </a:rPr>
              <a:t>penyegelan</a:t>
            </a:r>
            <a:r>
              <a:rPr lang="en-US" sz="2000" dirty="0" smtClean="0">
                <a:latin typeface="Arial Rounded MT Bold" pitchFamily="34" charset="0"/>
              </a:rPr>
              <a:t> </a:t>
            </a:r>
            <a:r>
              <a:rPr lang="en-US" sz="2000" dirty="0" err="1" smtClean="0">
                <a:latin typeface="Arial Rounded MT Bold" pitchFamily="34" charset="0"/>
              </a:rPr>
              <a:t>dan</a:t>
            </a:r>
            <a:r>
              <a:rPr lang="en-US" sz="2000" dirty="0" smtClean="0">
                <a:latin typeface="Arial Rounded MT Bold" pitchFamily="34" charset="0"/>
              </a:rPr>
              <a:t> </a:t>
            </a:r>
            <a:r>
              <a:rPr lang="en-US" sz="2000" dirty="0" err="1" smtClean="0">
                <a:latin typeface="Arial Rounded MT Bold" pitchFamily="34" charset="0"/>
              </a:rPr>
              <a:t>pencabutan</a:t>
            </a:r>
            <a:r>
              <a:rPr lang="en-US" sz="2000" dirty="0" smtClean="0">
                <a:latin typeface="Arial Rounded MT Bold" pitchFamily="34" charset="0"/>
              </a:rPr>
              <a:t> </a:t>
            </a:r>
            <a:r>
              <a:rPr lang="en-US" sz="2000" dirty="0" err="1" smtClean="0">
                <a:latin typeface="Arial Rounded MT Bold" pitchFamily="34" charset="0"/>
              </a:rPr>
              <a:t>izin</a:t>
            </a:r>
            <a:r>
              <a:rPr lang="en-US" sz="2000" dirty="0" smtClean="0">
                <a:latin typeface="Arial Rounded MT Bold" pitchFamily="34" charset="0"/>
              </a:rPr>
              <a:t> </a:t>
            </a:r>
            <a:r>
              <a:rPr lang="en-US" sz="2000" dirty="0" err="1" smtClean="0">
                <a:latin typeface="Arial Rounded MT Bold" pitchFamily="34" charset="0"/>
              </a:rPr>
              <a:t>pemakaian</a:t>
            </a:r>
            <a:r>
              <a:rPr lang="id-ID" sz="2000" dirty="0" smtClean="0">
                <a:latin typeface="Arial Rounded MT Bold" pitchFamily="34" charset="0"/>
              </a:rPr>
              <a:t> a</a:t>
            </a:r>
            <a:r>
              <a:rPr lang="en-US" sz="2000" dirty="0" err="1" smtClean="0">
                <a:latin typeface="Arial Rounded MT Bold" pitchFamily="34" charset="0"/>
              </a:rPr>
              <a:t>pabila</a:t>
            </a:r>
            <a:r>
              <a:rPr lang="en-US" sz="2000" dirty="0" smtClean="0">
                <a:latin typeface="Arial Rounded MT Bold" pitchFamily="34" charset="0"/>
              </a:rPr>
              <a:t> </a:t>
            </a:r>
            <a:r>
              <a:rPr lang="en-US" sz="2000" dirty="0" err="1" smtClean="0">
                <a:latin typeface="Arial Rounded MT Bold" pitchFamily="34" charset="0"/>
              </a:rPr>
              <a:t>izin</a:t>
            </a:r>
            <a:r>
              <a:rPr lang="en-US" sz="2000" dirty="0" smtClean="0">
                <a:latin typeface="Arial Rounded MT Bold" pitchFamily="34" charset="0"/>
              </a:rPr>
              <a:t> </a:t>
            </a:r>
            <a:r>
              <a:rPr lang="en-US" sz="2000" dirty="0" err="1" smtClean="0">
                <a:latin typeface="Arial Rounded MT Bold" pitchFamily="34" charset="0"/>
              </a:rPr>
              <a:t>tidak</a:t>
            </a:r>
            <a:r>
              <a:rPr lang="en-US" sz="2000" dirty="0" smtClean="0">
                <a:latin typeface="Arial Rounded MT Bold" pitchFamily="34" charset="0"/>
              </a:rPr>
              <a:t> </a:t>
            </a:r>
            <a:r>
              <a:rPr lang="en-US" sz="2000" dirty="0" err="1" smtClean="0">
                <a:latin typeface="Arial Rounded MT Bold" pitchFamily="34" charset="0"/>
              </a:rPr>
              <a:t>akan</a:t>
            </a:r>
            <a:r>
              <a:rPr lang="en-US" sz="2000" dirty="0" smtClean="0">
                <a:latin typeface="Arial Rounded MT Bold" pitchFamily="34" charset="0"/>
              </a:rPr>
              <a:t> </a:t>
            </a:r>
            <a:r>
              <a:rPr lang="en-US" sz="2000" dirty="0" err="1" smtClean="0">
                <a:latin typeface="Arial Rounded MT Bold" pitchFamily="34" charset="0"/>
              </a:rPr>
              <a:t>diperpanjang</a:t>
            </a:r>
            <a:r>
              <a:rPr lang="id-ID" sz="2000" dirty="0" smtClean="0">
                <a:latin typeface="Arial Rounded MT Bold" pitchFamily="34" charset="0"/>
              </a:rPr>
              <a:t>.</a:t>
            </a:r>
          </a:p>
          <a:p>
            <a:pPr marL="355600" lvl="0" indent="-355600">
              <a:spcAft>
                <a:spcPts val="600"/>
              </a:spcAft>
              <a:buFont typeface="Wingdings" pitchFamily="2" charset="2"/>
              <a:buChar char="Ø"/>
            </a:pPr>
            <a:r>
              <a:rPr lang="id-ID" sz="2000" dirty="0" smtClean="0">
                <a:latin typeface="Arial Rounded MT Bold" pitchFamily="34" charset="0"/>
              </a:rPr>
              <a:t>Meminta menyetor kembali apabila </a:t>
            </a:r>
            <a:r>
              <a:rPr lang="en-US" sz="2000" dirty="0" smtClean="0">
                <a:latin typeface="Arial Rounded MT Bold" pitchFamily="34" charset="0"/>
              </a:rPr>
              <a:t>deposit  </a:t>
            </a:r>
            <a:r>
              <a:rPr lang="en-US" sz="2000" dirty="0" err="1" smtClean="0">
                <a:latin typeface="Arial Rounded MT Bold" pitchFamily="34" charset="0"/>
              </a:rPr>
              <a:t>hampir</a:t>
            </a:r>
            <a:r>
              <a:rPr lang="en-US" sz="2000" dirty="0" smtClean="0">
                <a:latin typeface="Arial Rounded MT Bold" pitchFamily="34" charset="0"/>
              </a:rPr>
              <a:t> </a:t>
            </a:r>
            <a:r>
              <a:rPr lang="en-US" sz="2000" dirty="0" err="1" smtClean="0">
                <a:latin typeface="Arial Rounded MT Bold" pitchFamily="34" charset="0"/>
              </a:rPr>
              <a:t>habis</a:t>
            </a:r>
            <a:r>
              <a:rPr lang="en-US" sz="2000" dirty="0" smtClean="0">
                <a:latin typeface="Arial Rounded MT Bold" pitchFamily="34" charset="0"/>
              </a:rPr>
              <a:t> </a:t>
            </a:r>
            <a:r>
              <a:rPr lang="en-US" sz="2000" dirty="0" err="1" smtClean="0">
                <a:latin typeface="Arial Rounded MT Bold" pitchFamily="34" charset="0"/>
              </a:rPr>
              <a:t>sebelum</a:t>
            </a:r>
            <a:r>
              <a:rPr lang="en-US" sz="2000" dirty="0" smtClean="0">
                <a:latin typeface="Arial Rounded MT Bold" pitchFamily="34" charset="0"/>
              </a:rPr>
              <a:t> </a:t>
            </a:r>
            <a:r>
              <a:rPr lang="en-US" sz="2000" dirty="0" err="1" smtClean="0">
                <a:latin typeface="Arial Rounded MT Bold" pitchFamily="34" charset="0"/>
              </a:rPr>
              <a:t>jangka</a:t>
            </a:r>
            <a:r>
              <a:rPr lang="en-US" sz="2000" dirty="0" smtClean="0">
                <a:latin typeface="Arial Rounded MT Bold" pitchFamily="34" charset="0"/>
              </a:rPr>
              <a:t> </a:t>
            </a:r>
            <a:r>
              <a:rPr lang="en-US" sz="2000" dirty="0" err="1" smtClean="0">
                <a:latin typeface="Arial Rounded MT Bold" pitchFamily="34" charset="0"/>
              </a:rPr>
              <a:t>waktu</a:t>
            </a:r>
            <a:r>
              <a:rPr lang="en-US" sz="2000" dirty="0" smtClean="0">
                <a:latin typeface="Arial Rounded MT Bold" pitchFamily="34" charset="0"/>
              </a:rPr>
              <a:t> </a:t>
            </a:r>
            <a:r>
              <a:rPr lang="en-US" sz="2000" dirty="0" err="1" smtClean="0">
                <a:latin typeface="Arial Rounded MT Bold" pitchFamily="34" charset="0"/>
              </a:rPr>
              <a:t>dua</a:t>
            </a:r>
            <a:r>
              <a:rPr lang="en-US" sz="2000" dirty="0" smtClean="0">
                <a:latin typeface="Arial Rounded MT Bold" pitchFamily="34" charset="0"/>
              </a:rPr>
              <a:t> </a:t>
            </a:r>
            <a:r>
              <a:rPr lang="en-US" sz="2000" dirty="0" err="1" smtClean="0">
                <a:latin typeface="Arial Rounded MT Bold" pitchFamily="34" charset="0"/>
              </a:rPr>
              <a:t>tahun</a:t>
            </a:r>
            <a:r>
              <a:rPr lang="en-US" sz="2000" dirty="0" smtClean="0">
                <a:latin typeface="Arial Rounded MT Bold" pitchFamily="34" charset="0"/>
              </a:rPr>
              <a:t> </a:t>
            </a:r>
            <a:r>
              <a:rPr lang="en-US" sz="2000" dirty="0" err="1" smtClean="0">
                <a:latin typeface="Arial Rounded MT Bold" pitchFamily="34" charset="0"/>
              </a:rPr>
              <a:t>berdasarkan</a:t>
            </a:r>
            <a:r>
              <a:rPr lang="en-US" sz="2000" dirty="0" smtClean="0">
                <a:latin typeface="Arial Rounded MT Bold" pitchFamily="34" charset="0"/>
              </a:rPr>
              <a:t> </a:t>
            </a:r>
            <a:r>
              <a:rPr lang="en-US" sz="2000" dirty="0" err="1" smtClean="0">
                <a:latin typeface="Arial Rounded MT Bold" pitchFamily="34" charset="0"/>
              </a:rPr>
              <a:t>laporan</a:t>
            </a:r>
            <a:r>
              <a:rPr lang="en-US" sz="2000" dirty="0" smtClean="0">
                <a:latin typeface="Arial Rounded MT Bold" pitchFamily="34" charset="0"/>
              </a:rPr>
              <a:t> </a:t>
            </a:r>
            <a:r>
              <a:rPr lang="en-US" sz="2000" dirty="0" err="1" smtClean="0">
                <a:latin typeface="Arial Rounded MT Bold" pitchFamily="34" charset="0"/>
              </a:rPr>
              <a:t>bulanannya</a:t>
            </a:r>
            <a:r>
              <a:rPr lang="en-US" sz="2000" dirty="0" smtClean="0">
                <a:latin typeface="Arial Rounded MT Bold" pitchFamily="34" charset="0"/>
              </a:rPr>
              <a:t> </a:t>
            </a:r>
            <a:r>
              <a:rPr lang="id-ID" sz="2000" dirty="0" smtClean="0">
                <a:latin typeface="Arial Rounded MT Bold" pitchFamily="34" charset="0"/>
              </a:rPr>
              <a:t>. </a:t>
            </a:r>
          </a:p>
          <a:p>
            <a:pPr marL="355600" lvl="0" indent="-355600">
              <a:spcAft>
                <a:spcPts val="600"/>
              </a:spcAft>
              <a:buFont typeface="Wingdings" pitchFamily="2" charset="2"/>
              <a:buChar char="Ø"/>
            </a:pPr>
            <a:r>
              <a:rPr lang="id-ID" sz="2000" dirty="0" smtClean="0">
                <a:latin typeface="Arial Rounded MT Bold" pitchFamily="34" charset="0"/>
              </a:rPr>
              <a:t>Memeriksa </a:t>
            </a:r>
            <a:r>
              <a:rPr lang="en-US" sz="2000" dirty="0" err="1" smtClean="0">
                <a:latin typeface="Arial Rounded MT Bold" pitchFamily="34" charset="0"/>
              </a:rPr>
              <a:t>mesin</a:t>
            </a:r>
            <a:r>
              <a:rPr lang="en-US" sz="2000" dirty="0" smtClean="0">
                <a:latin typeface="Arial Rounded MT Bold" pitchFamily="34" charset="0"/>
              </a:rPr>
              <a:t> </a:t>
            </a:r>
            <a:r>
              <a:rPr lang="en-US" sz="2000" dirty="0" err="1" smtClean="0">
                <a:latin typeface="Arial Rounded MT Bold" pitchFamily="34" charset="0"/>
              </a:rPr>
              <a:t>teraan</a:t>
            </a:r>
            <a:r>
              <a:rPr lang="en-US" sz="2000" dirty="0" smtClean="0">
                <a:latin typeface="Arial Rounded MT Bold" pitchFamily="34" charset="0"/>
              </a:rPr>
              <a:t> </a:t>
            </a:r>
            <a:r>
              <a:rPr lang="en-US" sz="2000" dirty="0" err="1" smtClean="0">
                <a:latin typeface="Arial Rounded MT Bold" pitchFamily="34" charset="0"/>
              </a:rPr>
              <a:t>bea</a:t>
            </a:r>
            <a:r>
              <a:rPr lang="en-US" sz="2000" dirty="0" smtClean="0">
                <a:latin typeface="Arial Rounded MT Bold" pitchFamily="34" charset="0"/>
              </a:rPr>
              <a:t> </a:t>
            </a:r>
            <a:r>
              <a:rPr lang="en-US" sz="2000" dirty="0" err="1" smtClean="0">
                <a:latin typeface="Arial Rounded MT Bold" pitchFamily="34" charset="0"/>
              </a:rPr>
              <a:t>meterai</a:t>
            </a:r>
            <a:r>
              <a:rPr lang="en-US" sz="2000" dirty="0" smtClean="0">
                <a:latin typeface="Arial Rounded MT Bold" pitchFamily="34" charset="0"/>
              </a:rPr>
              <a:t> yang </a:t>
            </a:r>
            <a:r>
              <a:rPr lang="id-ID" sz="2000" dirty="0" smtClean="0">
                <a:latin typeface="Arial Rounded MT Bold" pitchFamily="34" charset="0"/>
              </a:rPr>
              <a:t>di</a:t>
            </a:r>
            <a:r>
              <a:rPr lang="en-US" sz="2000" dirty="0" err="1" smtClean="0">
                <a:latin typeface="Arial Rounded MT Bold" pitchFamily="34" charset="0"/>
              </a:rPr>
              <a:t>laporkan</a:t>
            </a:r>
            <a:r>
              <a:rPr lang="en-US" sz="2000" dirty="0" smtClean="0">
                <a:latin typeface="Arial Rounded MT Bold" pitchFamily="34" charset="0"/>
              </a:rPr>
              <a:t> </a:t>
            </a:r>
            <a:r>
              <a:rPr lang="en-US" sz="2000" dirty="0" err="1" smtClean="0">
                <a:latin typeface="Arial Rounded MT Bold" pitchFamily="34" charset="0"/>
              </a:rPr>
              <a:t>rusak</a:t>
            </a:r>
            <a:endParaRPr lang="id-ID" sz="2000" dirty="0" smtClean="0">
              <a:latin typeface="Arial Rounded MT Bold" pitchFamily="34" charset="0"/>
            </a:endParaRPr>
          </a:p>
          <a:p>
            <a:pPr marL="355600" lvl="0" indent="-355600">
              <a:spcAft>
                <a:spcPts val="600"/>
              </a:spcAft>
              <a:buFont typeface="Wingdings" pitchFamily="2" charset="2"/>
              <a:buChar char="Ø"/>
            </a:pPr>
            <a:r>
              <a:rPr lang="en-US" sz="2000" dirty="0" err="1" smtClean="0">
                <a:latin typeface="Arial Rounded MT Bold" pitchFamily="34" charset="0"/>
              </a:rPr>
              <a:t>membuat</a:t>
            </a:r>
            <a:r>
              <a:rPr lang="en-US" sz="2000" dirty="0" smtClean="0">
                <a:latin typeface="Arial Rounded MT Bold" pitchFamily="34" charset="0"/>
              </a:rPr>
              <a:t> </a:t>
            </a:r>
            <a:r>
              <a:rPr lang="en-US" sz="2000" dirty="0" err="1" smtClean="0">
                <a:latin typeface="Arial Rounded MT Bold" pitchFamily="34" charset="0"/>
              </a:rPr>
              <a:t>berkas</a:t>
            </a:r>
            <a:r>
              <a:rPr lang="en-US" sz="2000" dirty="0" smtClean="0">
                <a:latin typeface="Arial Rounded MT Bold" pitchFamily="34" charset="0"/>
              </a:rPr>
              <a:t> </a:t>
            </a:r>
            <a:r>
              <a:rPr lang="en-US" sz="2000" dirty="0" err="1" smtClean="0">
                <a:latin typeface="Arial Rounded MT Bold" pitchFamily="34" charset="0"/>
              </a:rPr>
              <a:t>khusus</a:t>
            </a:r>
            <a:r>
              <a:rPr lang="en-US" sz="2000" dirty="0" smtClean="0">
                <a:latin typeface="Arial Rounded MT Bold" pitchFamily="34" charset="0"/>
              </a:rPr>
              <a:t> </a:t>
            </a:r>
            <a:r>
              <a:rPr lang="en-US" sz="2000" dirty="0" err="1" smtClean="0">
                <a:latin typeface="Arial Rounded MT Bold" pitchFamily="34" charset="0"/>
              </a:rPr>
              <a:t>bagi</a:t>
            </a:r>
            <a:r>
              <a:rPr lang="en-US" sz="2000" dirty="0" smtClean="0">
                <a:latin typeface="Arial Rounded MT Bold" pitchFamily="34" charset="0"/>
              </a:rPr>
              <a:t> </a:t>
            </a:r>
            <a:r>
              <a:rPr lang="en-US" sz="2000" dirty="0" err="1" smtClean="0">
                <a:latin typeface="Arial Rounded MT Bold" pitchFamily="34" charset="0"/>
              </a:rPr>
              <a:t>setiap</a:t>
            </a:r>
            <a:r>
              <a:rPr lang="en-US" sz="2000" dirty="0" smtClean="0">
                <a:latin typeface="Arial Rounded MT Bold" pitchFamily="34" charset="0"/>
              </a:rPr>
              <a:t> </a:t>
            </a:r>
            <a:r>
              <a:rPr lang="en-US" sz="2000" dirty="0" err="1" smtClean="0">
                <a:latin typeface="Arial Rounded MT Bold" pitchFamily="34" charset="0"/>
              </a:rPr>
              <a:t>pemilik</a:t>
            </a:r>
            <a:r>
              <a:rPr lang="en-US" sz="2000" dirty="0" smtClean="0">
                <a:latin typeface="Arial Rounded MT Bold" pitchFamily="34" charset="0"/>
              </a:rPr>
              <a:t> / </a:t>
            </a:r>
            <a:r>
              <a:rPr lang="en-US" sz="2000" dirty="0" err="1" smtClean="0">
                <a:latin typeface="Arial Rounded MT Bold" pitchFamily="34" charset="0"/>
              </a:rPr>
              <a:t>pemegang</a:t>
            </a:r>
            <a:r>
              <a:rPr lang="en-US" sz="2000" dirty="0" smtClean="0">
                <a:latin typeface="Arial Rounded MT Bold" pitchFamily="34" charset="0"/>
              </a:rPr>
              <a:t> </a:t>
            </a:r>
            <a:r>
              <a:rPr lang="en-US" sz="2000" dirty="0" err="1" smtClean="0">
                <a:latin typeface="Arial Rounded MT Bold" pitchFamily="34" charset="0"/>
              </a:rPr>
              <a:t>izin</a:t>
            </a:r>
            <a:r>
              <a:rPr lang="en-US" sz="2000" dirty="0" smtClean="0">
                <a:latin typeface="Arial Rounded MT Bold" pitchFamily="34" charset="0"/>
              </a:rPr>
              <a:t> </a:t>
            </a:r>
            <a:r>
              <a:rPr lang="en-US" sz="2000" dirty="0" err="1" smtClean="0">
                <a:latin typeface="Arial Rounded MT Bold" pitchFamily="34" charset="0"/>
              </a:rPr>
              <a:t>mesin</a:t>
            </a:r>
            <a:r>
              <a:rPr lang="en-US" sz="2000" dirty="0" smtClean="0">
                <a:latin typeface="Arial Rounded MT Bold" pitchFamily="34" charset="0"/>
              </a:rPr>
              <a:t> </a:t>
            </a:r>
            <a:r>
              <a:rPr lang="en-US" sz="2000" dirty="0" err="1" smtClean="0">
                <a:latin typeface="Arial Rounded MT Bold" pitchFamily="34" charset="0"/>
              </a:rPr>
              <a:t>teraan</a:t>
            </a:r>
            <a:r>
              <a:rPr lang="en-US" sz="2000" dirty="0" smtClean="0">
                <a:latin typeface="Arial Rounded MT Bold" pitchFamily="34" charset="0"/>
              </a:rPr>
              <a:t> </a:t>
            </a:r>
            <a:r>
              <a:rPr lang="en-US" sz="2000" dirty="0" err="1" smtClean="0">
                <a:latin typeface="Arial Rounded MT Bold" pitchFamily="34" charset="0"/>
              </a:rPr>
              <a:t>bea</a:t>
            </a:r>
            <a:r>
              <a:rPr lang="en-US" sz="2000" dirty="0" smtClean="0">
                <a:latin typeface="Arial Rounded MT Bold" pitchFamily="34" charset="0"/>
              </a:rPr>
              <a:t> </a:t>
            </a:r>
            <a:r>
              <a:rPr lang="en-US" sz="2000" dirty="0" err="1" smtClean="0">
                <a:latin typeface="Arial Rounded MT Bold" pitchFamily="34" charset="0"/>
              </a:rPr>
              <a:t>meterai</a:t>
            </a:r>
            <a:r>
              <a:rPr lang="en-US" dirty="0" smtClean="0"/>
              <a:t>, </a:t>
            </a:r>
            <a:endParaRPr lang="id-ID" dirty="0" smtClean="0"/>
          </a:p>
          <a:p>
            <a:endParaRPr lang="id-ID" dirty="0" smtClean="0"/>
          </a:p>
          <a:p>
            <a:endParaRPr lang="id-ID" dirty="0"/>
          </a:p>
        </p:txBody>
      </p:sp>
      <p:sp>
        <p:nvSpPr>
          <p:cNvPr id="3" name="Rectangle 2"/>
          <p:cNvSpPr/>
          <p:nvPr/>
        </p:nvSpPr>
        <p:spPr>
          <a:xfrm>
            <a:off x="0" y="0"/>
            <a:ext cx="4724370" cy="369332"/>
          </a:xfrm>
          <a:prstGeom prst="rect">
            <a:avLst/>
          </a:prstGeom>
        </p:spPr>
        <p:txBody>
          <a:bodyPr wrap="none">
            <a:spAutoFit/>
          </a:bodyPr>
          <a:lstStyle/>
          <a:p>
            <a:r>
              <a:rPr lang="id-ID" b="1" dirty="0" smtClean="0"/>
              <a:t>.... PENEGAKAN HUKUM BEA METERAI</a:t>
            </a:r>
            <a:endParaRPr lang="id-ID"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04"/>
            <a:ext cx="8643998" cy="6124754"/>
          </a:xfrm>
          <a:prstGeom prst="rect">
            <a:avLst/>
          </a:prstGeom>
          <a:noFill/>
        </p:spPr>
        <p:txBody>
          <a:bodyPr wrap="square" rtlCol="0">
            <a:spAutoFit/>
          </a:bodyPr>
          <a:lstStyle/>
          <a:p>
            <a:pPr lvl="0"/>
            <a:r>
              <a:rPr lang="en-US" sz="3200" b="1" dirty="0" err="1" smtClean="0">
                <a:latin typeface="+mj-lt"/>
              </a:rPr>
              <a:t>Pemantauan</a:t>
            </a:r>
            <a:r>
              <a:rPr lang="en-US" sz="3200" b="1" dirty="0" smtClean="0">
                <a:latin typeface="+mj-lt"/>
              </a:rPr>
              <a:t> </a:t>
            </a:r>
            <a:r>
              <a:rPr lang="en-US" sz="3200" b="1" dirty="0" err="1" smtClean="0">
                <a:latin typeface="+mj-lt"/>
              </a:rPr>
              <a:t>Proses</a:t>
            </a:r>
            <a:r>
              <a:rPr lang="en-US" sz="3200" b="1" dirty="0" smtClean="0">
                <a:latin typeface="+mj-lt"/>
              </a:rPr>
              <a:t> </a:t>
            </a:r>
            <a:r>
              <a:rPr lang="en-US" sz="3200" b="1" dirty="0" err="1" smtClean="0">
                <a:latin typeface="+mj-lt"/>
              </a:rPr>
              <a:t>Penukaran</a:t>
            </a:r>
            <a:r>
              <a:rPr lang="en-US" sz="3200" b="1" dirty="0" smtClean="0">
                <a:latin typeface="+mj-lt"/>
              </a:rPr>
              <a:t> Benda </a:t>
            </a:r>
            <a:r>
              <a:rPr lang="en-US" sz="3200" b="1" dirty="0" err="1" smtClean="0">
                <a:latin typeface="+mj-lt"/>
              </a:rPr>
              <a:t>Meterai</a:t>
            </a:r>
            <a:endParaRPr lang="id-ID" sz="3200" dirty="0" smtClean="0">
              <a:latin typeface="+mj-lt"/>
            </a:endParaRPr>
          </a:p>
          <a:p>
            <a:pPr marL="355600" indent="-355600">
              <a:spcAft>
                <a:spcPts val="1200"/>
              </a:spcAft>
              <a:buBlip>
                <a:blip r:embed="rId2"/>
              </a:buBlip>
            </a:pPr>
            <a:r>
              <a:rPr lang="en-US" sz="2000" dirty="0" smtClean="0">
                <a:latin typeface="Arial Rounded MT Bold" pitchFamily="34" charset="0"/>
                <a:ea typeface="Batang" pitchFamily="18" charset="-127"/>
              </a:rPr>
              <a:t>Benda </a:t>
            </a:r>
            <a:r>
              <a:rPr lang="en-US" sz="2000" dirty="0" err="1" smtClean="0">
                <a:latin typeface="Arial Rounded MT Bold" pitchFamily="34" charset="0"/>
                <a:ea typeface="Batang" pitchFamily="18" charset="-127"/>
              </a:rPr>
              <a:t>meterai</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selalu</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mengalami</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perubahan</a:t>
            </a:r>
            <a:r>
              <a:rPr lang="en-US" sz="2000" dirty="0" smtClean="0">
                <a:latin typeface="Arial Rounded MT Bold" pitchFamily="34" charset="0"/>
                <a:ea typeface="Batang" pitchFamily="18" charset="-127"/>
              </a:rPr>
              <a:t> </a:t>
            </a:r>
            <a:r>
              <a:rPr lang="id-ID" sz="2000" dirty="0" smtClean="0">
                <a:latin typeface="Arial Rounded MT Bold" pitchFamily="34" charset="0"/>
                <a:ea typeface="Batang" pitchFamily="18" charset="-127"/>
              </a:rPr>
              <a:t>seiring dengan adanya </a:t>
            </a:r>
          </a:p>
          <a:p>
            <a:pPr marL="812800" lvl="1" indent="-355600">
              <a:spcAft>
                <a:spcPts val="1200"/>
              </a:spcAft>
              <a:buBlip>
                <a:blip r:embed="rId2"/>
              </a:buBlip>
            </a:pPr>
            <a:r>
              <a:rPr lang="en-US" sz="2000" dirty="0" err="1" smtClean="0">
                <a:latin typeface="Arial Rounded MT Bold" pitchFamily="34" charset="0"/>
                <a:ea typeface="Batang" pitchFamily="18" charset="-127"/>
              </a:rPr>
              <a:t>perubahan</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tarif</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bea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meterai</a:t>
            </a:r>
            <a:r>
              <a:rPr lang="en-US" sz="2000" dirty="0" smtClean="0">
                <a:latin typeface="Arial Rounded MT Bold" pitchFamily="34" charset="0"/>
                <a:ea typeface="Batang" pitchFamily="18" charset="-127"/>
              </a:rPr>
              <a:t> </a:t>
            </a:r>
            <a:endParaRPr lang="id-ID" sz="2000" dirty="0" smtClean="0">
              <a:latin typeface="Arial Rounded MT Bold" pitchFamily="34" charset="0"/>
              <a:ea typeface="Batang" pitchFamily="18" charset="-127"/>
            </a:endParaRPr>
          </a:p>
          <a:p>
            <a:pPr marL="812800" lvl="1" indent="-355600">
              <a:spcAft>
                <a:spcPts val="1200"/>
              </a:spcAft>
              <a:buBlip>
                <a:blip r:embed="rId2"/>
              </a:buBlip>
            </a:pPr>
            <a:r>
              <a:rPr lang="en-US" sz="2000" dirty="0" err="1" smtClean="0">
                <a:latin typeface="Arial Rounded MT Bold" pitchFamily="34" charset="0"/>
                <a:ea typeface="Batang" pitchFamily="18" charset="-127"/>
              </a:rPr>
              <a:t>untuk</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menghindari</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upaya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pemalsuan</a:t>
            </a:r>
            <a:r>
              <a:rPr lang="en-US" sz="2000" dirty="0" smtClean="0">
                <a:latin typeface="Arial Rounded MT Bold" pitchFamily="34" charset="0"/>
                <a:ea typeface="Batang" pitchFamily="18" charset="-127"/>
              </a:rPr>
              <a:t> </a:t>
            </a:r>
            <a:endParaRPr lang="id-ID" sz="2000" dirty="0" smtClean="0">
              <a:latin typeface="Arial Rounded MT Bold" pitchFamily="34" charset="0"/>
              <a:ea typeface="Batang" pitchFamily="18" charset="-127"/>
            </a:endParaRPr>
          </a:p>
          <a:p>
            <a:pPr marL="812800" lvl="1" indent="-355600">
              <a:spcAft>
                <a:spcPts val="1200"/>
              </a:spcAft>
              <a:buBlip>
                <a:blip r:embed="rId2"/>
              </a:buBlip>
            </a:pPr>
            <a:r>
              <a:rPr lang="en-US" sz="2000" dirty="0" err="1" smtClean="0">
                <a:latin typeface="Arial Rounded MT Bold" pitchFamily="34" charset="0"/>
                <a:ea typeface="Batang" pitchFamily="18" charset="-127"/>
              </a:rPr>
              <a:t>maupun</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karena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alasan</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teknis</a:t>
            </a:r>
            <a:r>
              <a:rPr lang="en-US" sz="2000" dirty="0" smtClean="0">
                <a:latin typeface="Arial Rounded MT Bold" pitchFamily="34" charset="0"/>
                <a:ea typeface="Batang" pitchFamily="18" charset="-127"/>
              </a:rPr>
              <a:t> </a:t>
            </a:r>
            <a:endParaRPr lang="id-ID" sz="2000" dirty="0" smtClean="0">
              <a:latin typeface="Arial Rounded MT Bold" pitchFamily="34" charset="0"/>
              <a:ea typeface="Batang" pitchFamily="18" charset="-127"/>
            </a:endParaRPr>
          </a:p>
          <a:p>
            <a:pPr marL="355600" indent="-355600">
              <a:spcAft>
                <a:spcPts val="1200"/>
              </a:spcAft>
              <a:buBlip>
                <a:blip r:embed="rId2"/>
              </a:buBlip>
            </a:pPr>
            <a:r>
              <a:rPr lang="en-US" sz="2000" dirty="0" err="1" smtClean="0">
                <a:latin typeface="Arial Rounded MT Bold" pitchFamily="34" charset="0"/>
                <a:ea typeface="Batang" pitchFamily="18" charset="-127"/>
              </a:rPr>
              <a:t>Selalu</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ada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jangka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waktu</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pemberlakuan</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benda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meterai</a:t>
            </a:r>
            <a:r>
              <a:rPr lang="en-US" sz="2000" dirty="0" smtClean="0">
                <a:latin typeface="Arial Rounded MT Bold" pitchFamily="34" charset="0"/>
                <a:ea typeface="Batang" pitchFamily="18" charset="-127"/>
              </a:rPr>
              <a:t> </a:t>
            </a:r>
            <a:endParaRPr lang="id-ID" sz="2000" dirty="0" smtClean="0">
              <a:latin typeface="Arial Rounded MT Bold" pitchFamily="34" charset="0"/>
              <a:ea typeface="Batang" pitchFamily="18" charset="-127"/>
            </a:endParaRPr>
          </a:p>
          <a:p>
            <a:pPr marL="355600" indent="-355600">
              <a:spcAft>
                <a:spcPts val="1200"/>
              </a:spcAft>
              <a:buBlip>
                <a:blip r:embed="rId2"/>
              </a:buBlip>
            </a:pPr>
            <a:r>
              <a:rPr lang="en-US" sz="2000" dirty="0" err="1" smtClean="0">
                <a:latin typeface="Arial Rounded MT Bold" pitchFamily="34" charset="0"/>
                <a:ea typeface="Batang" pitchFamily="18" charset="-127"/>
              </a:rPr>
              <a:t>benda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meterai</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desain</a:t>
            </a:r>
            <a:r>
              <a:rPr lang="en-US" sz="2000" dirty="0" smtClean="0">
                <a:latin typeface="Arial Rounded MT Bold" pitchFamily="34" charset="0"/>
                <a:ea typeface="Batang" pitchFamily="18" charset="-127"/>
              </a:rPr>
              <a:t> lama </a:t>
            </a:r>
            <a:r>
              <a:rPr lang="id-ID" sz="2000" dirty="0" smtClean="0">
                <a:latin typeface="Arial Rounded MT Bold" pitchFamily="34" charset="0"/>
                <a:ea typeface="Batang" pitchFamily="18" charset="-127"/>
              </a:rPr>
              <a:t>yang </a:t>
            </a:r>
            <a:r>
              <a:rPr lang="en-US" sz="2000" dirty="0" err="1" smtClean="0">
                <a:latin typeface="Arial Rounded MT Bold" pitchFamily="34" charset="0"/>
                <a:ea typeface="Batang" pitchFamily="18" charset="-127"/>
              </a:rPr>
              <a:t>telah</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terlampaui</a:t>
            </a:r>
            <a:r>
              <a:rPr lang="en-US" sz="2000" dirty="0" smtClean="0">
                <a:latin typeface="Arial Rounded MT Bold" pitchFamily="34" charset="0"/>
                <a:ea typeface="Batang" pitchFamily="18" charset="-127"/>
              </a:rPr>
              <a:t> </a:t>
            </a:r>
            <a:r>
              <a:rPr lang="id-ID" sz="2000" dirty="0" smtClean="0">
                <a:latin typeface="Arial Rounded MT Bold" pitchFamily="34" charset="0"/>
                <a:ea typeface="Batang" pitchFamily="18" charset="-127"/>
              </a:rPr>
              <a:t>masa berlakunya </a:t>
            </a:r>
            <a:r>
              <a:rPr lang="en-US" sz="2000" dirty="0" err="1" smtClean="0">
                <a:latin typeface="Arial Rounded MT Bold" pitchFamily="34" charset="0"/>
                <a:ea typeface="Batang" pitchFamily="18" charset="-127"/>
              </a:rPr>
              <a:t>dapat</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ditukarkan</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dengan</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benda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meterai</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desain</a:t>
            </a:r>
            <a:r>
              <a:rPr lang="en-US" sz="2000" dirty="0" smtClean="0">
                <a:latin typeface="Arial Rounded MT Bold" pitchFamily="34" charset="0"/>
                <a:ea typeface="Batang" pitchFamily="18" charset="-127"/>
              </a:rPr>
              <a:t> yang </a:t>
            </a:r>
            <a:r>
              <a:rPr lang="en-US" sz="2000" dirty="0" err="1" smtClean="0">
                <a:latin typeface="Arial Rounded MT Bold" pitchFamily="34" charset="0"/>
                <a:ea typeface="Batang" pitchFamily="18" charset="-127"/>
              </a:rPr>
              <a:t>baru</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dengan</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nilai</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tukar</a:t>
            </a:r>
            <a:r>
              <a:rPr lang="en-US" sz="2000" dirty="0" smtClean="0">
                <a:latin typeface="Arial Rounded MT Bold" pitchFamily="34" charset="0"/>
                <a:ea typeface="Batang" pitchFamily="18" charset="-127"/>
              </a:rPr>
              <a:t> yang </a:t>
            </a:r>
            <a:r>
              <a:rPr lang="en-US" sz="2000" dirty="0" err="1" smtClean="0">
                <a:latin typeface="Arial Rounded MT Bold" pitchFamily="34" charset="0"/>
                <a:ea typeface="Batang" pitchFamily="18" charset="-127"/>
              </a:rPr>
              <a:t>sa</a:t>
            </a:r>
            <a:r>
              <a:rPr lang="id-ID" sz="2000" dirty="0" smtClean="0">
                <a:latin typeface="Arial Rounded MT Bold" pitchFamily="34" charset="0"/>
                <a:ea typeface="Batang" pitchFamily="18" charset="-127"/>
              </a:rPr>
              <a:t>m</a:t>
            </a:r>
            <a:r>
              <a:rPr lang="en-US" sz="2000" dirty="0" smtClean="0">
                <a:latin typeface="Arial Rounded MT Bold" pitchFamily="34" charset="0"/>
                <a:ea typeface="Batang" pitchFamily="18" charset="-127"/>
              </a:rPr>
              <a:t>a </a:t>
            </a:r>
            <a:r>
              <a:rPr lang="en-US" sz="2000" dirty="0" err="1" smtClean="0">
                <a:latin typeface="Arial Rounded MT Bold" pitchFamily="34" charset="0"/>
                <a:ea typeface="Batang" pitchFamily="18" charset="-127"/>
              </a:rPr>
              <a:t>sampai</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jangka</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waktu</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tertentu</a:t>
            </a:r>
            <a:r>
              <a:rPr lang="en-US" sz="2000" dirty="0" smtClean="0">
                <a:latin typeface="Arial Rounded MT Bold" pitchFamily="34" charset="0"/>
                <a:ea typeface="Batang" pitchFamily="18" charset="-127"/>
              </a:rPr>
              <a:t>.</a:t>
            </a:r>
            <a:endParaRPr lang="id-ID" sz="2000" dirty="0" smtClean="0">
              <a:latin typeface="Arial Rounded MT Bold" pitchFamily="34" charset="0"/>
              <a:ea typeface="Batang" pitchFamily="18" charset="-127"/>
            </a:endParaRPr>
          </a:p>
          <a:p>
            <a:pPr marL="355600" indent="-355600">
              <a:spcAft>
                <a:spcPts val="1200"/>
              </a:spcAft>
              <a:buBlip>
                <a:blip r:embed="rId2"/>
              </a:buBlip>
            </a:pPr>
            <a:r>
              <a:rPr lang="id-ID" sz="2000" dirty="0" smtClean="0">
                <a:latin typeface="Arial Rounded MT Bold" pitchFamily="34" charset="0"/>
                <a:ea typeface="Batang" pitchFamily="18" charset="-127"/>
              </a:rPr>
              <a:t>Benda meterai yang telah terlampai masa penukarannya </a:t>
            </a:r>
            <a:r>
              <a:rPr lang="en-US" sz="2000" dirty="0" err="1" smtClean="0">
                <a:latin typeface="Arial Rounded MT Bold" pitchFamily="34" charset="0"/>
                <a:ea typeface="Batang" pitchFamily="18" charset="-127"/>
              </a:rPr>
              <a:t>segera</a:t>
            </a:r>
            <a:r>
              <a:rPr lang="en-US" sz="2000" dirty="0" smtClean="0">
                <a:latin typeface="Arial Rounded MT Bold" pitchFamily="34" charset="0"/>
                <a:ea typeface="Batang" pitchFamily="18" charset="-127"/>
              </a:rPr>
              <a:t> </a:t>
            </a:r>
            <a:r>
              <a:rPr lang="id-ID" sz="2000" dirty="0" smtClean="0">
                <a:latin typeface="Arial Rounded MT Bold" pitchFamily="34" charset="0"/>
                <a:ea typeface="Batang" pitchFamily="18" charset="-127"/>
              </a:rPr>
              <a:t>dit</a:t>
            </a:r>
            <a:r>
              <a:rPr lang="en-US" sz="2000" dirty="0" err="1" smtClean="0">
                <a:latin typeface="Arial Rounded MT Bold" pitchFamily="34" charset="0"/>
                <a:ea typeface="Batang" pitchFamily="18" charset="-127"/>
              </a:rPr>
              <a:t>arik</a:t>
            </a:r>
            <a:r>
              <a:rPr lang="id-ID" sz="2000" dirty="0" smtClean="0">
                <a:latin typeface="Arial Rounded MT Bold" pitchFamily="34" charset="0"/>
                <a:ea typeface="Batang" pitchFamily="18" charset="-127"/>
              </a:rPr>
              <a:t> ke </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gudang</a:t>
            </a:r>
            <a:r>
              <a:rPr lang="en-US" sz="2000" dirty="0" smtClean="0">
                <a:latin typeface="Arial Rounded MT Bold" pitchFamily="34" charset="0"/>
                <a:ea typeface="Batang" pitchFamily="18" charset="-127"/>
              </a:rPr>
              <a:t> Kantor </a:t>
            </a:r>
            <a:r>
              <a:rPr lang="en-US" sz="2000" dirty="0" err="1" smtClean="0">
                <a:latin typeface="Arial Rounded MT Bold" pitchFamily="34" charset="0"/>
                <a:ea typeface="Batang" pitchFamily="18" charset="-127"/>
              </a:rPr>
              <a:t>Pusat</a:t>
            </a:r>
            <a:r>
              <a:rPr lang="en-US" sz="2000" dirty="0" smtClean="0">
                <a:latin typeface="Arial Rounded MT Bold" pitchFamily="34" charset="0"/>
                <a:ea typeface="Batang" pitchFamily="18" charset="-127"/>
              </a:rPr>
              <a:t> </a:t>
            </a:r>
            <a:r>
              <a:rPr lang="id-ID" sz="2000" dirty="0" smtClean="0">
                <a:latin typeface="Arial Rounded MT Bold" pitchFamily="34" charset="0"/>
                <a:ea typeface="Batang" pitchFamily="18" charset="-127"/>
              </a:rPr>
              <a:t>P</a:t>
            </a:r>
            <a:r>
              <a:rPr lang="en-US" sz="2000" dirty="0" smtClean="0">
                <a:latin typeface="Arial Rounded MT Bold" pitchFamily="34" charset="0"/>
                <a:ea typeface="Batang" pitchFamily="18" charset="-127"/>
              </a:rPr>
              <a:t>T Pos Indonesia (</a:t>
            </a:r>
            <a:r>
              <a:rPr lang="en-US" sz="2000" dirty="0" err="1" smtClean="0">
                <a:latin typeface="Arial Rounded MT Bold" pitchFamily="34" charset="0"/>
                <a:ea typeface="Batang" pitchFamily="18" charset="-127"/>
              </a:rPr>
              <a:t>Persero</a:t>
            </a:r>
            <a:r>
              <a:rPr lang="en-US" sz="2000" dirty="0" smtClean="0">
                <a:latin typeface="Arial Rounded MT Bold" pitchFamily="34" charset="0"/>
                <a:ea typeface="Batang" pitchFamily="18" charset="-127"/>
              </a:rPr>
              <a:t>) </a:t>
            </a:r>
            <a:r>
              <a:rPr lang="en-US" sz="2000" dirty="0" err="1" smtClean="0">
                <a:latin typeface="Arial Rounded MT Bold" pitchFamily="34" charset="0"/>
                <a:ea typeface="Batang" pitchFamily="18" charset="-127"/>
              </a:rPr>
              <a:t>di</a:t>
            </a:r>
            <a:r>
              <a:rPr lang="en-US" sz="2000" dirty="0" smtClean="0">
                <a:latin typeface="Arial Rounded MT Bold" pitchFamily="34" charset="0"/>
                <a:ea typeface="Batang" pitchFamily="18" charset="-127"/>
              </a:rPr>
              <a:t> Bandung. </a:t>
            </a:r>
            <a:endParaRPr lang="id-ID" sz="2000" dirty="0" smtClean="0">
              <a:latin typeface="Arial Rounded MT Bold" pitchFamily="34" charset="0"/>
              <a:ea typeface="Batang" pitchFamily="18" charset="-127"/>
            </a:endParaRPr>
          </a:p>
          <a:p>
            <a:endParaRPr lang="id-ID" dirty="0"/>
          </a:p>
        </p:txBody>
      </p:sp>
      <p:sp>
        <p:nvSpPr>
          <p:cNvPr id="3" name="Rectangle 2"/>
          <p:cNvSpPr/>
          <p:nvPr/>
        </p:nvSpPr>
        <p:spPr>
          <a:xfrm>
            <a:off x="0" y="0"/>
            <a:ext cx="4724370" cy="369332"/>
          </a:xfrm>
          <a:prstGeom prst="rect">
            <a:avLst/>
          </a:prstGeom>
        </p:spPr>
        <p:txBody>
          <a:bodyPr wrap="none">
            <a:spAutoFit/>
          </a:bodyPr>
          <a:lstStyle/>
          <a:p>
            <a:r>
              <a:rPr lang="id-ID" b="1" dirty="0" smtClean="0"/>
              <a:t>.... PENEGAKAN HUKUM BEA METERAI</a:t>
            </a:r>
            <a:endParaRPr lang="id-ID"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785794"/>
            <a:ext cx="7786742" cy="3847207"/>
          </a:xfrm>
          <a:prstGeom prst="rect">
            <a:avLst/>
          </a:prstGeom>
          <a:noFill/>
        </p:spPr>
        <p:txBody>
          <a:bodyPr wrap="square" rtlCol="0">
            <a:spAutoFit/>
          </a:bodyPr>
          <a:lstStyle/>
          <a:p>
            <a:pPr lvl="0">
              <a:spcAft>
                <a:spcPts val="1200"/>
              </a:spcAft>
              <a:buFont typeface="Wingdings" pitchFamily="2" charset="2"/>
              <a:buChar char="q"/>
            </a:pPr>
            <a:r>
              <a:rPr lang="en-US" sz="2400" b="1" dirty="0" err="1" smtClean="0"/>
              <a:t>Pengalihan</a:t>
            </a:r>
            <a:r>
              <a:rPr lang="en-US" sz="2400" b="1" dirty="0" smtClean="0"/>
              <a:t> Bea </a:t>
            </a:r>
            <a:r>
              <a:rPr lang="en-US" sz="2400" b="1" dirty="0" err="1" smtClean="0"/>
              <a:t>Meterai</a:t>
            </a:r>
            <a:r>
              <a:rPr lang="en-US" sz="2400" b="1" dirty="0" smtClean="0"/>
              <a:t> </a:t>
            </a:r>
            <a:r>
              <a:rPr lang="en-US" sz="2400" b="1" dirty="0" err="1" smtClean="0"/>
              <a:t>Lunas</a:t>
            </a:r>
            <a:r>
              <a:rPr lang="en-US" sz="2400" b="1" dirty="0" smtClean="0"/>
              <a:t> </a:t>
            </a:r>
            <a:r>
              <a:rPr lang="en-US" sz="2400" b="1" dirty="0" err="1" smtClean="0"/>
              <a:t>Atas</a:t>
            </a:r>
            <a:r>
              <a:rPr lang="en-US" sz="2400" b="1" dirty="0" smtClean="0"/>
              <a:t> </a:t>
            </a:r>
            <a:r>
              <a:rPr lang="en-US" sz="2400" b="1" dirty="0" err="1" smtClean="0"/>
              <a:t>Blanko</a:t>
            </a:r>
            <a:r>
              <a:rPr lang="en-US" sz="2400" b="1" dirty="0" smtClean="0"/>
              <a:t> </a:t>
            </a:r>
            <a:r>
              <a:rPr lang="en-US" sz="2400" b="1" dirty="0" err="1" smtClean="0"/>
              <a:t>Cek</a:t>
            </a:r>
            <a:r>
              <a:rPr lang="en-US" sz="2400" b="1" dirty="0" smtClean="0"/>
              <a:t> </a:t>
            </a:r>
            <a:r>
              <a:rPr lang="id-ID" sz="2400" b="1" dirty="0" smtClean="0"/>
              <a:t>d</a:t>
            </a:r>
            <a:r>
              <a:rPr lang="en-US" sz="2400" b="1" dirty="0" smtClean="0"/>
              <a:t>an </a:t>
            </a:r>
            <a:r>
              <a:rPr lang="en-US" sz="2400" b="1" dirty="0" err="1" smtClean="0"/>
              <a:t>Bilyet</a:t>
            </a:r>
            <a:r>
              <a:rPr lang="en-US" sz="2400" b="1" dirty="0" smtClean="0"/>
              <a:t> </a:t>
            </a:r>
            <a:r>
              <a:rPr lang="en-US" sz="2400" b="1" dirty="0" err="1" smtClean="0"/>
              <a:t>Giro</a:t>
            </a:r>
            <a:r>
              <a:rPr lang="en-US" sz="2400" b="1" dirty="0" smtClean="0"/>
              <a:t> </a:t>
            </a:r>
            <a:r>
              <a:rPr lang="en-US" sz="2400" b="1" dirty="0" err="1" smtClean="0"/>
              <a:t>Karena</a:t>
            </a:r>
            <a:r>
              <a:rPr lang="en-US" sz="2400" b="1" dirty="0" smtClean="0"/>
              <a:t> Perusahaan </a:t>
            </a:r>
            <a:r>
              <a:rPr lang="en-US" sz="2400" b="1" dirty="0" err="1" smtClean="0"/>
              <a:t>Mengganti</a:t>
            </a:r>
            <a:r>
              <a:rPr lang="en-US" sz="2400" b="1" dirty="0" smtClean="0"/>
              <a:t> Logo</a:t>
            </a:r>
            <a:r>
              <a:rPr lang="id-ID" sz="2400" b="1" dirty="0" smtClean="0"/>
              <a:t> atau Nama </a:t>
            </a:r>
            <a:r>
              <a:rPr lang="en-US" sz="2400" b="1" dirty="0" smtClean="0"/>
              <a:t>Perusahaan </a:t>
            </a:r>
            <a:endParaRPr lang="id-ID" sz="2400" dirty="0" smtClean="0"/>
          </a:p>
          <a:p>
            <a:r>
              <a:rPr lang="en-US" sz="2400" dirty="0" err="1" smtClean="0">
                <a:latin typeface="Comic Sans MS" pitchFamily="66" charset="0"/>
              </a:rPr>
              <a:t>Salah</a:t>
            </a:r>
            <a:r>
              <a:rPr lang="en-US" sz="2400" dirty="0" smtClean="0">
                <a:latin typeface="Comic Sans MS" pitchFamily="66" charset="0"/>
              </a:rPr>
              <a:t> </a:t>
            </a:r>
            <a:r>
              <a:rPr lang="en-US" sz="2400" dirty="0" err="1" smtClean="0">
                <a:latin typeface="Comic Sans MS" pitchFamily="66" charset="0"/>
              </a:rPr>
              <a:t>satu</a:t>
            </a:r>
            <a:r>
              <a:rPr lang="en-US" sz="2400" dirty="0" smtClean="0">
                <a:latin typeface="Comic Sans MS" pitchFamily="66" charset="0"/>
              </a:rPr>
              <a:t> </a:t>
            </a:r>
            <a:r>
              <a:rPr lang="en-US" sz="2400" dirty="0" err="1" smtClean="0">
                <a:latin typeface="Comic Sans MS" pitchFamily="66" charset="0"/>
              </a:rPr>
              <a:t>dampak</a:t>
            </a:r>
            <a:r>
              <a:rPr lang="en-US" sz="2400" dirty="0" smtClean="0">
                <a:latin typeface="Comic Sans MS" pitchFamily="66" charset="0"/>
              </a:rPr>
              <a:t> </a:t>
            </a:r>
            <a:r>
              <a:rPr lang="en-US" sz="2400" dirty="0" err="1" smtClean="0">
                <a:latin typeface="Comic Sans MS" pitchFamily="66" charset="0"/>
              </a:rPr>
              <a:t>dari</a:t>
            </a:r>
            <a:r>
              <a:rPr lang="en-US" sz="2400" dirty="0" smtClean="0">
                <a:latin typeface="Comic Sans MS" pitchFamily="66" charset="0"/>
              </a:rPr>
              <a:t> </a:t>
            </a:r>
            <a:r>
              <a:rPr lang="en-US" sz="2400" dirty="0" err="1" smtClean="0">
                <a:latin typeface="Comic Sans MS" pitchFamily="66" charset="0"/>
              </a:rPr>
              <a:t>perubahan</a:t>
            </a:r>
            <a:r>
              <a:rPr lang="en-US" sz="2400" dirty="0" smtClean="0">
                <a:latin typeface="Comic Sans MS" pitchFamily="66" charset="0"/>
              </a:rPr>
              <a:t> logo </a:t>
            </a:r>
            <a:r>
              <a:rPr lang="en-US" sz="2400" dirty="0" err="1" smtClean="0">
                <a:latin typeface="Comic Sans MS" pitchFamily="66" charset="0"/>
              </a:rPr>
              <a:t>adalah</a:t>
            </a:r>
            <a:r>
              <a:rPr lang="en-US" sz="2400" dirty="0" smtClean="0">
                <a:latin typeface="Comic Sans MS" pitchFamily="66" charset="0"/>
              </a:rPr>
              <a:t> </a:t>
            </a:r>
            <a:r>
              <a:rPr lang="en-US" sz="2400" dirty="0" err="1" smtClean="0">
                <a:latin typeface="Comic Sans MS" pitchFamily="66" charset="0"/>
              </a:rPr>
              <a:t>terkait</a:t>
            </a:r>
            <a:r>
              <a:rPr lang="en-US" sz="2400" dirty="0" smtClean="0">
                <a:latin typeface="Comic Sans MS" pitchFamily="66" charset="0"/>
              </a:rPr>
              <a:t> </a:t>
            </a:r>
            <a:r>
              <a:rPr lang="en-US" sz="2400" dirty="0" err="1" smtClean="0">
                <a:latin typeface="Comic Sans MS" pitchFamily="66" charset="0"/>
              </a:rPr>
              <a:t>dengan</a:t>
            </a:r>
            <a:r>
              <a:rPr lang="en-US" sz="2400" dirty="0" smtClean="0">
                <a:latin typeface="Comic Sans MS" pitchFamily="66" charset="0"/>
              </a:rPr>
              <a:t> </a:t>
            </a:r>
            <a:r>
              <a:rPr lang="en-US" sz="2400" dirty="0" err="1" smtClean="0">
                <a:latin typeface="Comic Sans MS" pitchFamily="66" charset="0"/>
              </a:rPr>
              <a:t>penggunaan</a:t>
            </a:r>
            <a:r>
              <a:rPr lang="en-US" sz="2400" dirty="0" smtClean="0">
                <a:latin typeface="Comic Sans MS" pitchFamily="66" charset="0"/>
              </a:rPr>
              <a:t> </a:t>
            </a:r>
            <a:r>
              <a:rPr lang="en-US" sz="2400" dirty="0" err="1" smtClean="0">
                <a:latin typeface="Comic Sans MS" pitchFamily="66" charset="0"/>
              </a:rPr>
              <a:t>izin</a:t>
            </a:r>
            <a:r>
              <a:rPr lang="en-US" sz="2400" dirty="0" smtClean="0">
                <a:latin typeface="Comic Sans MS" pitchFamily="66" charset="0"/>
              </a:rPr>
              <a:t> </a:t>
            </a:r>
            <a:r>
              <a:rPr lang="en-US" sz="2400" dirty="0" err="1" smtClean="0">
                <a:latin typeface="Comic Sans MS" pitchFamily="66" charset="0"/>
              </a:rPr>
              <a:t>pelunasan</a:t>
            </a:r>
            <a:r>
              <a:rPr lang="en-US" sz="2400" dirty="0" smtClean="0">
                <a:latin typeface="Comic Sans MS" pitchFamily="66" charset="0"/>
              </a:rPr>
              <a:t> </a:t>
            </a:r>
            <a:r>
              <a:rPr lang="en-US" sz="2400" dirty="0" err="1" smtClean="0">
                <a:latin typeface="Comic Sans MS" pitchFamily="66" charset="0"/>
              </a:rPr>
              <a:t>bea</a:t>
            </a:r>
            <a:r>
              <a:rPr lang="en-US" sz="2400" dirty="0" smtClean="0">
                <a:latin typeface="Comic Sans MS" pitchFamily="66" charset="0"/>
              </a:rPr>
              <a:t> </a:t>
            </a:r>
            <a:r>
              <a:rPr lang="en-US" sz="2400" dirty="0" err="1" smtClean="0">
                <a:latin typeface="Comic Sans MS" pitchFamily="66" charset="0"/>
              </a:rPr>
              <a:t>meterai</a:t>
            </a:r>
            <a:r>
              <a:rPr lang="en-US" sz="2400" dirty="0" smtClean="0">
                <a:latin typeface="Comic Sans MS" pitchFamily="66" charset="0"/>
              </a:rPr>
              <a:t> </a:t>
            </a:r>
            <a:r>
              <a:rPr lang="en-US" sz="2400" dirty="0" err="1" smtClean="0">
                <a:latin typeface="Comic Sans MS" pitchFamily="66" charset="0"/>
              </a:rPr>
              <a:t>dengan</a:t>
            </a:r>
            <a:r>
              <a:rPr lang="en-US" sz="2400" dirty="0" smtClean="0">
                <a:latin typeface="Comic Sans MS" pitchFamily="66" charset="0"/>
              </a:rPr>
              <a:t> </a:t>
            </a:r>
            <a:r>
              <a:rPr lang="en-US" sz="2400" dirty="0" err="1" smtClean="0">
                <a:latin typeface="Comic Sans MS" pitchFamily="66" charset="0"/>
              </a:rPr>
              <a:t>cara</a:t>
            </a:r>
            <a:r>
              <a:rPr lang="en-US" sz="2400" dirty="0" smtClean="0">
                <a:latin typeface="Comic Sans MS" pitchFamily="66" charset="0"/>
              </a:rPr>
              <a:t> lain, </a:t>
            </a:r>
            <a:r>
              <a:rPr lang="en-US" sz="2400" dirty="0" err="1" smtClean="0">
                <a:latin typeface="Comic Sans MS" pitchFamily="66" charset="0"/>
              </a:rPr>
              <a:t>apakah</a:t>
            </a:r>
            <a:r>
              <a:rPr lang="en-US" sz="2400" dirty="0" smtClean="0">
                <a:latin typeface="Comic Sans MS" pitchFamily="66" charset="0"/>
              </a:rPr>
              <a:t> </a:t>
            </a:r>
            <a:r>
              <a:rPr lang="en-US" sz="2400" dirty="0" err="1" smtClean="0">
                <a:latin typeface="Comic Sans MS" pitchFamily="66" charset="0"/>
              </a:rPr>
              <a:t>tetap</a:t>
            </a:r>
            <a:r>
              <a:rPr lang="en-US" sz="2400" dirty="0" smtClean="0">
                <a:latin typeface="Comic Sans MS" pitchFamily="66" charset="0"/>
              </a:rPr>
              <a:t> </a:t>
            </a:r>
            <a:r>
              <a:rPr lang="en-US" sz="2400" dirty="0" err="1" smtClean="0">
                <a:latin typeface="Comic Sans MS" pitchFamily="66" charset="0"/>
              </a:rPr>
              <a:t>dapat</a:t>
            </a:r>
            <a:r>
              <a:rPr lang="en-US" sz="2400" dirty="0" smtClean="0">
                <a:latin typeface="Comic Sans MS" pitchFamily="66" charset="0"/>
              </a:rPr>
              <a:t> </a:t>
            </a:r>
            <a:r>
              <a:rPr lang="en-US" sz="2400" dirty="0" err="1" smtClean="0">
                <a:latin typeface="Comic Sans MS" pitchFamily="66" charset="0"/>
              </a:rPr>
              <a:t>dipergunakan</a:t>
            </a:r>
            <a:r>
              <a:rPr lang="en-US" sz="2400" dirty="0" smtClean="0">
                <a:latin typeface="Comic Sans MS" pitchFamily="66" charset="0"/>
              </a:rPr>
              <a:t> </a:t>
            </a:r>
            <a:r>
              <a:rPr lang="en-US" sz="2400" dirty="0" err="1" smtClean="0">
                <a:latin typeface="Comic Sans MS" pitchFamily="66" charset="0"/>
              </a:rPr>
              <a:t>atau</a:t>
            </a:r>
            <a:r>
              <a:rPr lang="en-US" sz="2400" dirty="0" smtClean="0">
                <a:latin typeface="Comic Sans MS" pitchFamily="66" charset="0"/>
              </a:rPr>
              <a:t> </a:t>
            </a:r>
            <a:r>
              <a:rPr lang="en-US" sz="2400" dirty="0" err="1" smtClean="0">
                <a:latin typeface="Comic Sans MS" pitchFamily="66" charset="0"/>
              </a:rPr>
              <a:t>tidak</a:t>
            </a:r>
            <a:r>
              <a:rPr lang="en-US" sz="2400" dirty="0" smtClean="0">
                <a:latin typeface="Comic Sans MS" pitchFamily="66" charset="0"/>
              </a:rPr>
              <a:t>, </a:t>
            </a:r>
            <a:r>
              <a:rPr lang="en-US" sz="2400" dirty="0" err="1" smtClean="0">
                <a:latin typeface="Comic Sans MS" pitchFamily="66" charset="0"/>
              </a:rPr>
              <a:t>mengingat</a:t>
            </a:r>
            <a:r>
              <a:rPr lang="en-US" sz="2400" dirty="0" smtClean="0">
                <a:latin typeface="Comic Sans MS" pitchFamily="66" charset="0"/>
              </a:rPr>
              <a:t> </a:t>
            </a:r>
            <a:r>
              <a:rPr lang="en-US" sz="2400" dirty="0" err="1" smtClean="0">
                <a:latin typeface="Comic Sans MS" pitchFamily="66" charset="0"/>
              </a:rPr>
              <a:t>salah</a:t>
            </a:r>
            <a:r>
              <a:rPr lang="en-US" sz="2400" dirty="0" smtClean="0">
                <a:latin typeface="Comic Sans MS" pitchFamily="66" charset="0"/>
              </a:rPr>
              <a:t> </a:t>
            </a:r>
            <a:r>
              <a:rPr lang="en-US" sz="2400" dirty="0" err="1" smtClean="0">
                <a:latin typeface="Comic Sans MS" pitchFamily="66" charset="0"/>
              </a:rPr>
              <a:t>satu</a:t>
            </a:r>
            <a:r>
              <a:rPr lang="en-US" sz="2400" dirty="0" smtClean="0">
                <a:latin typeface="Comic Sans MS" pitchFamily="66" charset="0"/>
              </a:rPr>
              <a:t> </a:t>
            </a:r>
            <a:r>
              <a:rPr lang="en-US" sz="2400" dirty="0" err="1" smtClean="0">
                <a:latin typeface="Comic Sans MS" pitchFamily="66" charset="0"/>
              </a:rPr>
              <a:t>iclentitas</a:t>
            </a:r>
            <a:r>
              <a:rPr lang="en-US" sz="2400" dirty="0" smtClean="0">
                <a:latin typeface="Comic Sans MS" pitchFamily="66" charset="0"/>
              </a:rPr>
              <a:t> </a:t>
            </a:r>
            <a:r>
              <a:rPr lang="en-US" sz="2400" dirty="0" err="1" smtClean="0">
                <a:latin typeface="Comic Sans MS" pitchFamily="66" charset="0"/>
              </a:rPr>
              <a:t>perusahaan</a:t>
            </a:r>
            <a:r>
              <a:rPr lang="en-US" sz="2400" dirty="0" smtClean="0">
                <a:latin typeface="Comic Sans MS" pitchFamily="66" charset="0"/>
              </a:rPr>
              <a:t> terse but, </a:t>
            </a:r>
            <a:r>
              <a:rPr lang="en-US" sz="2400" dirty="0" err="1" smtClean="0">
                <a:latin typeface="Comic Sans MS" pitchFamily="66" charset="0"/>
              </a:rPr>
              <a:t>yaitu</a:t>
            </a:r>
            <a:r>
              <a:rPr lang="en-US" sz="2400" dirty="0" smtClean="0">
                <a:latin typeface="Comic Sans MS" pitchFamily="66" charset="0"/>
              </a:rPr>
              <a:t> logo </a:t>
            </a:r>
            <a:r>
              <a:rPr lang="id-ID" sz="2400" dirty="0" smtClean="0">
                <a:latin typeface="Comic Sans MS" pitchFamily="66" charset="0"/>
              </a:rPr>
              <a:t>atau nama </a:t>
            </a:r>
            <a:r>
              <a:rPr lang="en-US" sz="2400" dirty="0" err="1" smtClean="0">
                <a:latin typeface="Comic Sans MS" pitchFamily="66" charset="0"/>
              </a:rPr>
              <a:t>perusahaan</a:t>
            </a:r>
            <a:r>
              <a:rPr lang="en-US" sz="2400" dirty="0" smtClean="0">
                <a:latin typeface="Comic Sans MS" pitchFamily="66" charset="0"/>
              </a:rPr>
              <a:t> </a:t>
            </a:r>
            <a:r>
              <a:rPr lang="en-US" sz="2400" dirty="0" err="1" smtClean="0">
                <a:latin typeface="Comic Sans MS" pitchFamily="66" charset="0"/>
              </a:rPr>
              <a:t>telah</a:t>
            </a:r>
            <a:r>
              <a:rPr lang="en-US" sz="2400" dirty="0" smtClean="0">
                <a:latin typeface="Comic Sans MS" pitchFamily="66" charset="0"/>
              </a:rPr>
              <a:t> </a:t>
            </a:r>
            <a:r>
              <a:rPr lang="en-US" sz="2400" dirty="0" err="1" smtClean="0">
                <a:latin typeface="Comic Sans MS" pitchFamily="66" charset="0"/>
              </a:rPr>
              <a:t>mengalami</a:t>
            </a:r>
            <a:r>
              <a:rPr lang="en-US" sz="2400" dirty="0" smtClean="0">
                <a:latin typeface="Comic Sans MS" pitchFamily="66" charset="0"/>
              </a:rPr>
              <a:t> </a:t>
            </a:r>
            <a:r>
              <a:rPr lang="en-US" sz="2400" dirty="0" err="1" smtClean="0">
                <a:latin typeface="Comic Sans MS" pitchFamily="66" charset="0"/>
              </a:rPr>
              <a:t>perubahan</a:t>
            </a:r>
            <a:r>
              <a:rPr lang="id-ID" dirty="0" smtClean="0"/>
              <a:t>.</a:t>
            </a:r>
          </a:p>
          <a:p>
            <a:endParaRPr lang="id-ID" dirty="0"/>
          </a:p>
        </p:txBody>
      </p:sp>
      <p:sp>
        <p:nvSpPr>
          <p:cNvPr id="3" name="Rectangle 2"/>
          <p:cNvSpPr/>
          <p:nvPr/>
        </p:nvSpPr>
        <p:spPr>
          <a:xfrm>
            <a:off x="357158" y="0"/>
            <a:ext cx="7429552" cy="707886"/>
          </a:xfrm>
          <a:prstGeom prst="rect">
            <a:avLst/>
          </a:prstGeom>
          <a:noFill/>
        </p:spPr>
        <p:txBody>
          <a:bodyPr wrap="square" lIns="91440" tIns="45720" rIns="91440" bIns="45720">
            <a:spAutoFit/>
          </a:bodyPr>
          <a:lstStyle/>
          <a:p>
            <a:pPr algn="ctr"/>
            <a:r>
              <a:rPr lang="id-ID"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Beberapa Kasus Bea Meterai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14348" y="2000240"/>
          <a:ext cx="757242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0"/>
            <a:ext cx="5857884" cy="707886"/>
          </a:xfrm>
          <a:prstGeom prst="rect">
            <a:avLst/>
          </a:prstGeom>
          <a:noFill/>
        </p:spPr>
        <p:txBody>
          <a:bodyPr wrap="square" lIns="91440" tIns="45720" rIns="91440" bIns="45720">
            <a:spAutoFit/>
          </a:bodyPr>
          <a:lstStyle/>
          <a:p>
            <a:pPr algn="ctr"/>
            <a:r>
              <a:rPr lang="id-ID"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Pengertian Dokumen</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3500430" y="571480"/>
            <a:ext cx="4549643" cy="461665"/>
          </a:xfrm>
          <a:prstGeom prst="rect">
            <a:avLst/>
          </a:prstGeom>
        </p:spPr>
        <p:txBody>
          <a:bodyPr wrap="none">
            <a:spAutoFit/>
          </a:bodyPr>
          <a:lstStyle/>
          <a:p>
            <a:r>
              <a:rPr lang="id-ID" sz="2400" dirty="0" smtClean="0"/>
              <a:t>Pasal 1 ayat (2) UU Bea Meterai </a:t>
            </a:r>
            <a:endParaRPr lang="id-ID" sz="2400" dirty="0"/>
          </a:p>
        </p:txBody>
      </p:sp>
      <p:sp>
        <p:nvSpPr>
          <p:cNvPr id="5" name="TextBox 4"/>
          <p:cNvSpPr txBox="1"/>
          <p:nvPr/>
        </p:nvSpPr>
        <p:spPr>
          <a:xfrm>
            <a:off x="357158" y="928670"/>
            <a:ext cx="8143932" cy="646331"/>
          </a:xfrm>
          <a:prstGeom prst="rect">
            <a:avLst/>
          </a:prstGeom>
          <a:noFill/>
        </p:spPr>
        <p:txBody>
          <a:bodyPr wrap="square" rtlCol="0">
            <a:spAutoFit/>
          </a:bodyPr>
          <a:lstStyle/>
          <a:p>
            <a:r>
              <a:rPr lang="id-ID" i="1" dirty="0" smtClean="0"/>
              <a:t>kertas yang berisikan tulisan yag mengandung arti dan maksud tentang perbuatan, keadaan, atau kenyataan bagi seseorang dan atau pihak-pihak yang berkepentingan</a:t>
            </a:r>
            <a:r>
              <a:rPr lang="id-ID" dirty="0" smtClean="0"/>
              <a:t>. </a:t>
            </a:r>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0"/>
            <a:ext cx="7429552" cy="523220"/>
          </a:xfrm>
          <a:prstGeom prst="rect">
            <a:avLst/>
          </a:prstGeom>
          <a:noFill/>
        </p:spPr>
        <p:txBody>
          <a:bodyPr wrap="square" lIns="91440" tIns="45720" rIns="91440" bIns="45720">
            <a:spAutoFit/>
          </a:bodyPr>
          <a:lstStyle/>
          <a:p>
            <a:r>
              <a:rPr lang="id-ID"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...Beberapa Kasus Bea Meterai</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500034" y="714356"/>
            <a:ext cx="8072494" cy="4524315"/>
          </a:xfrm>
          <a:prstGeom prst="rect">
            <a:avLst/>
          </a:prstGeom>
          <a:noFill/>
        </p:spPr>
        <p:txBody>
          <a:bodyPr wrap="square" rtlCol="0">
            <a:spAutoFit/>
          </a:bodyPr>
          <a:lstStyle/>
          <a:p>
            <a:pPr lvl="0">
              <a:spcAft>
                <a:spcPts val="1200"/>
              </a:spcAft>
            </a:pPr>
            <a:r>
              <a:rPr lang="en-US" sz="2400" b="1" dirty="0" err="1" smtClean="0"/>
              <a:t>Pengalihan</a:t>
            </a:r>
            <a:r>
              <a:rPr lang="en-US" sz="2400" b="1" dirty="0" smtClean="0"/>
              <a:t> Bea </a:t>
            </a:r>
            <a:r>
              <a:rPr lang="en-US" sz="2400" b="1" dirty="0" err="1" smtClean="0"/>
              <a:t>Meterai</a:t>
            </a:r>
            <a:r>
              <a:rPr lang="en-US" sz="2400" b="1" dirty="0" smtClean="0"/>
              <a:t> </a:t>
            </a:r>
            <a:r>
              <a:rPr lang="en-US" sz="2400" b="1" dirty="0" err="1" smtClean="0"/>
              <a:t>Lunas</a:t>
            </a:r>
            <a:r>
              <a:rPr lang="en-US" sz="2400" b="1" dirty="0" smtClean="0"/>
              <a:t> </a:t>
            </a:r>
            <a:r>
              <a:rPr lang="en-US" sz="2400" b="1" dirty="0" err="1" smtClean="0"/>
              <a:t>atas</a:t>
            </a:r>
            <a:r>
              <a:rPr lang="en-US" sz="2400" b="1" dirty="0" smtClean="0"/>
              <a:t> </a:t>
            </a:r>
            <a:r>
              <a:rPr lang="en-US" sz="2400" b="1" dirty="0" err="1" smtClean="0"/>
              <a:t>Surat</a:t>
            </a:r>
            <a:r>
              <a:rPr lang="en-US" sz="2400" b="1" dirty="0" smtClean="0"/>
              <a:t> </a:t>
            </a:r>
            <a:r>
              <a:rPr lang="en-US" sz="2400" b="1" dirty="0" err="1" smtClean="0"/>
              <a:t>Kolektif</a:t>
            </a:r>
            <a:r>
              <a:rPr lang="en-US" sz="2400" b="1" dirty="0" smtClean="0"/>
              <a:t> </a:t>
            </a:r>
            <a:r>
              <a:rPr lang="en-US" sz="2400" b="1" dirty="0" err="1" smtClean="0"/>
              <a:t>Saham</a:t>
            </a:r>
            <a:r>
              <a:rPr lang="en-US" sz="2400" b="1" dirty="0" smtClean="0"/>
              <a:t> </a:t>
            </a:r>
            <a:endParaRPr lang="id-ID" sz="2400" dirty="0" smtClean="0"/>
          </a:p>
          <a:p>
            <a:pPr marL="355600" indent="-355600">
              <a:spcAft>
                <a:spcPts val="1200"/>
              </a:spcAft>
              <a:buFont typeface="Wingdings" pitchFamily="2" charset="2"/>
              <a:buChar char="Ø"/>
            </a:pPr>
            <a:r>
              <a:rPr lang="id-ID" sz="2000" dirty="0" smtClean="0">
                <a:latin typeface="Comic Sans MS" pitchFamily="66" charset="0"/>
              </a:rPr>
              <a:t>P</a:t>
            </a:r>
            <a:r>
              <a:rPr lang="en-US" sz="2000" dirty="0" err="1" smtClean="0">
                <a:latin typeface="Comic Sans MS" pitchFamily="66" charset="0"/>
              </a:rPr>
              <a:t>erubahan</a:t>
            </a:r>
            <a:r>
              <a:rPr lang="en-US" sz="2000" dirty="0" smtClean="0">
                <a:latin typeface="Comic Sans MS" pitchFamily="66" charset="0"/>
              </a:rPr>
              <a:t> </a:t>
            </a:r>
            <a:r>
              <a:rPr lang="en-US" sz="2000" dirty="0" err="1" smtClean="0">
                <a:latin typeface="Comic Sans MS" pitchFamily="66" charset="0"/>
              </a:rPr>
              <a:t>bentuk</a:t>
            </a:r>
            <a:r>
              <a:rPr lang="en-US" sz="2000" dirty="0" smtClean="0">
                <a:latin typeface="Comic Sans MS" pitchFamily="66" charset="0"/>
              </a:rPr>
              <a:t> </a:t>
            </a:r>
            <a:r>
              <a:rPr lang="en-US" sz="2000" dirty="0" err="1" smtClean="0">
                <a:latin typeface="Comic Sans MS" pitchFamily="66" charset="0"/>
              </a:rPr>
              <a:t>sura</a:t>
            </a:r>
            <a:r>
              <a:rPr lang="id-ID" sz="2000" dirty="0" smtClean="0">
                <a:latin typeface="Comic Sans MS" pitchFamily="66" charset="0"/>
              </a:rPr>
              <a:t>t</a:t>
            </a:r>
            <a:r>
              <a:rPr lang="en-US" sz="2000" dirty="0" smtClean="0">
                <a:latin typeface="Comic Sans MS" pitchFamily="66" charset="0"/>
              </a:rPr>
              <a:t> </a:t>
            </a:r>
            <a:r>
              <a:rPr lang="en-US" sz="2000" dirty="0" err="1" smtClean="0">
                <a:latin typeface="Comic Sans MS" pitchFamily="66" charset="0"/>
              </a:rPr>
              <a:t>kolektif</a:t>
            </a:r>
            <a:r>
              <a:rPr lang="en-US" sz="2000" dirty="0" smtClean="0">
                <a:latin typeface="Comic Sans MS" pitchFamily="66" charset="0"/>
              </a:rPr>
              <a:t> </a:t>
            </a:r>
            <a:r>
              <a:rPr lang="en-US" sz="2000" dirty="0" err="1" smtClean="0">
                <a:latin typeface="Comic Sans MS" pitchFamily="66" charset="0"/>
              </a:rPr>
              <a:t>saham</a:t>
            </a:r>
            <a:r>
              <a:rPr lang="en-US" sz="2000" dirty="0" smtClean="0">
                <a:latin typeface="Comic Sans MS" pitchFamily="66" charset="0"/>
              </a:rPr>
              <a:t>, </a:t>
            </a:r>
            <a:r>
              <a:rPr lang="en-US" sz="2000" dirty="0" err="1" smtClean="0">
                <a:latin typeface="Comic Sans MS" pitchFamily="66" charset="0"/>
              </a:rPr>
              <a:t>antara</a:t>
            </a:r>
            <a:r>
              <a:rPr lang="en-US" sz="2000" dirty="0" smtClean="0">
                <a:latin typeface="Comic Sans MS" pitchFamily="66" charset="0"/>
              </a:rPr>
              <a:t> lain </a:t>
            </a:r>
            <a:r>
              <a:rPr lang="en-US" sz="2000" dirty="0" err="1" smtClean="0">
                <a:latin typeface="Comic Sans MS" pitchFamily="66" charset="0"/>
              </a:rPr>
              <a:t>disebabkan</a:t>
            </a:r>
            <a:r>
              <a:rPr lang="en-US" sz="2000" dirty="0" smtClean="0">
                <a:latin typeface="Comic Sans MS" pitchFamily="66" charset="0"/>
              </a:rPr>
              <a:t> </a:t>
            </a:r>
            <a:r>
              <a:rPr lang="en-US" sz="2000" dirty="0" err="1" smtClean="0">
                <a:latin typeface="Comic Sans MS" pitchFamily="66" charset="0"/>
              </a:rPr>
              <a:t>oleh</a:t>
            </a:r>
            <a:r>
              <a:rPr lang="en-US" sz="2000" dirty="0" smtClean="0">
                <a:latin typeface="Comic Sans MS" pitchFamily="66" charset="0"/>
              </a:rPr>
              <a:t> </a:t>
            </a:r>
            <a:r>
              <a:rPr lang="en-US" sz="2000" dirty="0" err="1" smtClean="0">
                <a:latin typeface="Comic Sans MS" pitchFamily="66" charset="0"/>
              </a:rPr>
              <a:t>adanya</a:t>
            </a:r>
            <a:r>
              <a:rPr lang="en-US" sz="2000" dirty="0" smtClean="0">
                <a:latin typeface="Comic Sans MS" pitchFamily="66" charset="0"/>
              </a:rPr>
              <a:t> </a:t>
            </a:r>
            <a:r>
              <a:rPr lang="en-US" sz="2000" dirty="0" err="1" smtClean="0">
                <a:latin typeface="Comic Sans MS" pitchFamily="66" charset="0"/>
              </a:rPr>
              <a:t>perubahan</a:t>
            </a:r>
            <a:r>
              <a:rPr lang="en-US" sz="2000" dirty="0" smtClean="0">
                <a:latin typeface="Comic Sans MS" pitchFamily="66" charset="0"/>
              </a:rPr>
              <a:t> </a:t>
            </a:r>
            <a:r>
              <a:rPr lang="en-US" sz="2000" dirty="0" err="1" smtClean="0">
                <a:latin typeface="Comic Sans MS" pitchFamily="66" charset="0"/>
              </a:rPr>
              <a:t>peraturan</a:t>
            </a:r>
            <a:r>
              <a:rPr lang="en-US" sz="2000" dirty="0" smtClean="0">
                <a:latin typeface="Comic Sans MS" pitchFamily="66" charset="0"/>
              </a:rPr>
              <a:t> yang </a:t>
            </a:r>
            <a:r>
              <a:rPr lang="en-US" sz="2000" dirty="0" err="1" smtClean="0">
                <a:latin typeface="Comic Sans MS" pitchFamily="66" charset="0"/>
              </a:rPr>
              <a:t>ditetapkan</a:t>
            </a:r>
            <a:r>
              <a:rPr lang="en-US" sz="2000" dirty="0" smtClean="0">
                <a:latin typeface="Comic Sans MS" pitchFamily="66" charset="0"/>
              </a:rPr>
              <a:t> </a:t>
            </a:r>
            <a:r>
              <a:rPr lang="en-US" sz="2000" dirty="0" err="1" smtClean="0">
                <a:latin typeface="Comic Sans MS" pitchFamily="66" charset="0"/>
              </a:rPr>
              <a:t>oleh</a:t>
            </a:r>
            <a:r>
              <a:rPr lang="en-US" sz="2000" dirty="0" smtClean="0">
                <a:latin typeface="Comic Sans MS" pitchFamily="66" charset="0"/>
              </a:rPr>
              <a:t> bursa </a:t>
            </a:r>
            <a:r>
              <a:rPr lang="en-US" sz="2000" dirty="0" err="1" smtClean="0">
                <a:latin typeface="Comic Sans MS" pitchFamily="66" charset="0"/>
              </a:rPr>
              <a:t>efek</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adanya</a:t>
            </a:r>
            <a:r>
              <a:rPr lang="en-US" sz="2000" dirty="0" smtClean="0">
                <a:latin typeface="Comic Sans MS" pitchFamily="66" charset="0"/>
              </a:rPr>
              <a:t> </a:t>
            </a:r>
            <a:r>
              <a:rPr lang="en-US" sz="2000" dirty="0" err="1" smtClean="0">
                <a:latin typeface="Comic Sans MS" pitchFamily="66" charset="0"/>
              </a:rPr>
              <a:t>perubahan</a:t>
            </a:r>
            <a:r>
              <a:rPr lang="en-US" sz="2000" dirty="0" smtClean="0">
                <a:latin typeface="Comic Sans MS" pitchFamily="66" charset="0"/>
              </a:rPr>
              <a:t> modal </a:t>
            </a:r>
            <a:r>
              <a:rPr lang="en-US" sz="2000" dirty="0" err="1" smtClean="0">
                <a:latin typeface="Comic Sans MS" pitchFamily="66" charset="0"/>
              </a:rPr>
              <a:t>dasar</a:t>
            </a:r>
            <a:r>
              <a:rPr lang="en-US" sz="2000" dirty="0" smtClean="0">
                <a:latin typeface="Comic Sans MS" pitchFamily="66" charset="0"/>
              </a:rPr>
              <a:t> </a:t>
            </a:r>
            <a:r>
              <a:rPr lang="en-US" sz="2000" dirty="0" err="1" smtClean="0">
                <a:latin typeface="Comic Sans MS" pitchFamily="66" charset="0"/>
              </a:rPr>
              <a:t>dari</a:t>
            </a:r>
            <a:r>
              <a:rPr lang="en-US" sz="2000" dirty="0" smtClean="0">
                <a:latin typeface="Comic Sans MS" pitchFamily="66" charset="0"/>
              </a:rPr>
              <a:t> </a:t>
            </a:r>
            <a:r>
              <a:rPr lang="en-US" sz="2000" dirty="0" err="1" smtClean="0">
                <a:latin typeface="Comic Sans MS" pitchFamily="66" charset="0"/>
              </a:rPr>
              <a:t>daftar</a:t>
            </a:r>
            <a:r>
              <a:rPr lang="en-US" sz="2000" dirty="0" smtClean="0">
                <a:latin typeface="Comic Sans MS" pitchFamily="66" charset="0"/>
              </a:rPr>
              <a:t> </a:t>
            </a:r>
            <a:r>
              <a:rPr lang="en-US" sz="2000" dirty="0" err="1" smtClean="0">
                <a:latin typeface="Comic Sans MS" pitchFamily="66" charset="0"/>
              </a:rPr>
              <a:t>pemegang</a:t>
            </a:r>
            <a:r>
              <a:rPr lang="en-US" sz="2000" dirty="0" smtClean="0">
                <a:latin typeface="Comic Sans MS" pitchFamily="66" charset="0"/>
              </a:rPr>
              <a:t> </a:t>
            </a:r>
            <a:r>
              <a:rPr lang="en-US" sz="2000" dirty="0" err="1" smtClean="0">
                <a:latin typeface="Comic Sans MS" pitchFamily="66" charset="0"/>
              </a:rPr>
              <a:t>saham</a:t>
            </a:r>
            <a:r>
              <a:rPr lang="en-US" sz="2000" dirty="0" smtClean="0">
                <a:latin typeface="Comic Sans MS" pitchFamily="66" charset="0"/>
              </a:rPr>
              <a:t> </a:t>
            </a:r>
            <a:r>
              <a:rPr lang="en-US" sz="2000" dirty="0" err="1" smtClean="0">
                <a:latin typeface="Comic Sans MS" pitchFamily="66" charset="0"/>
              </a:rPr>
              <a:t>perseroan</a:t>
            </a:r>
            <a:r>
              <a:rPr lang="en-US" sz="2000" dirty="0" smtClean="0">
                <a:latin typeface="Comic Sans MS" pitchFamily="66" charset="0"/>
              </a:rPr>
              <a:t>. </a:t>
            </a:r>
            <a:endParaRPr lang="id-ID" sz="2000" dirty="0" smtClean="0">
              <a:latin typeface="Comic Sans MS" pitchFamily="66" charset="0"/>
            </a:endParaRPr>
          </a:p>
          <a:p>
            <a:pPr marL="355600" indent="-355600">
              <a:spcAft>
                <a:spcPts val="1200"/>
              </a:spcAft>
              <a:buFont typeface="Wingdings" pitchFamily="2" charset="2"/>
              <a:buChar char="Ø"/>
            </a:pPr>
            <a:r>
              <a:rPr lang="en-US" sz="2000" dirty="0" smtClean="0">
                <a:latin typeface="Comic Sans MS" pitchFamily="66" charset="0"/>
              </a:rPr>
              <a:t>Hal </a:t>
            </a:r>
            <a:r>
              <a:rPr lang="en-US" sz="2000" dirty="0" err="1" smtClean="0">
                <a:latin typeface="Comic Sans MS" pitchFamily="66" charset="0"/>
              </a:rPr>
              <a:t>ini</a:t>
            </a:r>
            <a:r>
              <a:rPr lang="en-US" sz="2000" dirty="0" smtClean="0">
                <a:latin typeface="Comic Sans MS" pitchFamily="66" charset="0"/>
              </a:rPr>
              <a:t> </a:t>
            </a:r>
            <a:r>
              <a:rPr lang="en-US" sz="2000" dirty="0" err="1" smtClean="0">
                <a:latin typeface="Comic Sans MS" pitchFamily="66" charset="0"/>
              </a:rPr>
              <a:t>berakibat</a:t>
            </a:r>
            <a:r>
              <a:rPr lang="en-US" sz="2000" dirty="0" smtClean="0">
                <a:latin typeface="Comic Sans MS" pitchFamily="66" charset="0"/>
              </a:rPr>
              <a:t> </a:t>
            </a:r>
            <a:r>
              <a:rPr lang="en-US" sz="2000" dirty="0" err="1" smtClean="0">
                <a:latin typeface="Comic Sans MS" pitchFamily="66" charset="0"/>
              </a:rPr>
              <a:t>surat</a:t>
            </a:r>
            <a:r>
              <a:rPr lang="en-US" sz="2000" dirty="0" smtClean="0">
                <a:latin typeface="Comic Sans MS" pitchFamily="66" charset="0"/>
              </a:rPr>
              <a:t> </a:t>
            </a:r>
            <a:r>
              <a:rPr lang="en-US" sz="2000" dirty="0" err="1" smtClean="0">
                <a:latin typeface="Comic Sans MS" pitchFamily="66" charset="0"/>
              </a:rPr>
              <a:t>kolektif</a:t>
            </a:r>
            <a:r>
              <a:rPr lang="en-US" sz="2000" dirty="0" smtClean="0">
                <a:latin typeface="Comic Sans MS" pitchFamily="66" charset="0"/>
              </a:rPr>
              <a:t> </a:t>
            </a:r>
            <a:r>
              <a:rPr lang="en-US" sz="2000" dirty="0" err="1" smtClean="0">
                <a:latin typeface="Comic Sans MS" pitchFamily="66" charset="0"/>
              </a:rPr>
              <a:t>saham</a:t>
            </a:r>
            <a:r>
              <a:rPr lang="en-US" sz="2000" dirty="0" smtClean="0">
                <a:latin typeface="Comic Sans MS" pitchFamily="66" charset="0"/>
              </a:rPr>
              <a:t> yang </a:t>
            </a:r>
            <a:r>
              <a:rPr lang="en-US" sz="2000" dirty="0" err="1" smtClean="0">
                <a:latin typeface="Comic Sans MS" pitchFamily="66" charset="0"/>
              </a:rPr>
              <a:t>telah</a:t>
            </a:r>
            <a:r>
              <a:rPr lang="en-US" sz="2000" dirty="0" smtClean="0">
                <a:latin typeface="Comic Sans MS" pitchFamily="66" charset="0"/>
              </a:rPr>
              <a:t> </a:t>
            </a:r>
            <a:r>
              <a:rPr lang="en-US" sz="2000" dirty="0" err="1" smtClean="0">
                <a:latin typeface="Comic Sans MS" pitchFamily="66" charset="0"/>
              </a:rPr>
              <a:t>diterbitkan</a:t>
            </a:r>
            <a:r>
              <a:rPr lang="en-US" sz="2000" dirty="0" smtClean="0">
                <a:latin typeface="Comic Sans MS" pitchFamily="66" charset="0"/>
              </a:rPr>
              <a:t> </a:t>
            </a:r>
            <a:r>
              <a:rPr lang="en-US" sz="2000" dirty="0" err="1" smtClean="0">
                <a:latin typeface="Comic Sans MS" pitchFamily="66" charset="0"/>
              </a:rPr>
              <a:t>sebelumnya</a:t>
            </a:r>
            <a:r>
              <a:rPr lang="en-US" sz="2000" dirty="0" smtClean="0">
                <a:latin typeface="Comic Sans MS" pitchFamily="66" charset="0"/>
              </a:rPr>
              <a:t> </a:t>
            </a:r>
            <a:r>
              <a:rPr lang="en-US" sz="2000" dirty="0" err="1" smtClean="0">
                <a:latin typeface="Comic Sans MS" pitchFamily="66" charset="0"/>
              </a:rPr>
              <a:t>dinyatakan</a:t>
            </a:r>
            <a:r>
              <a:rPr lang="en-US" sz="2000" dirty="0" smtClean="0">
                <a:latin typeface="Comic Sans MS" pitchFamily="66" charset="0"/>
              </a:rPr>
              <a:t> </a:t>
            </a:r>
            <a:r>
              <a:rPr lang="en-US" sz="2000" dirty="0" err="1" smtClean="0">
                <a:latin typeface="Comic Sans MS" pitchFamily="66" charset="0"/>
              </a:rPr>
              <a:t>tidak</a:t>
            </a:r>
            <a:r>
              <a:rPr lang="en-US" sz="2000" dirty="0" smtClean="0">
                <a:latin typeface="Comic Sans MS" pitchFamily="66" charset="0"/>
              </a:rPr>
              <a:t> </a:t>
            </a:r>
            <a:r>
              <a:rPr lang="en-US" sz="2000" dirty="0" err="1" smtClean="0">
                <a:latin typeface="Comic Sans MS" pitchFamily="66" charset="0"/>
              </a:rPr>
              <a:t>berlaku</a:t>
            </a:r>
            <a:r>
              <a:rPr lang="en-US" sz="2000" dirty="0" smtClean="0">
                <a:latin typeface="Comic Sans MS" pitchFamily="66" charset="0"/>
              </a:rPr>
              <a:t>/</a:t>
            </a:r>
            <a:r>
              <a:rPr lang="en-US" sz="2000" dirty="0" err="1" smtClean="0">
                <a:latin typeface="Comic Sans MS" pitchFamily="66" charset="0"/>
              </a:rPr>
              <a:t>tidak</a:t>
            </a:r>
            <a:r>
              <a:rPr lang="en-US" sz="2000" dirty="0" smtClean="0">
                <a:latin typeface="Comic Sans MS" pitchFamily="66" charset="0"/>
              </a:rPr>
              <a:t> </a:t>
            </a:r>
            <a:r>
              <a:rPr lang="en-US" sz="2000" dirty="0" err="1" smtClean="0">
                <a:latin typeface="Comic Sans MS" pitchFamily="66" charset="0"/>
              </a:rPr>
              <a:t>dapat</a:t>
            </a:r>
            <a:r>
              <a:rPr lang="en-US" sz="2000" dirty="0" smtClean="0">
                <a:latin typeface="Comic Sans MS" pitchFamily="66" charset="0"/>
              </a:rPr>
              <a:t> </a:t>
            </a:r>
            <a:r>
              <a:rPr lang="en-US" sz="2000" dirty="0" err="1" smtClean="0">
                <a:latin typeface="Comic Sans MS" pitchFamily="66" charset="0"/>
              </a:rPr>
              <a:t>dipakai</a:t>
            </a:r>
            <a:r>
              <a:rPr lang="en-US" sz="2000" dirty="0" smtClean="0">
                <a:latin typeface="Comic Sans MS" pitchFamily="66" charset="0"/>
              </a:rPr>
              <a:t> </a:t>
            </a:r>
            <a:r>
              <a:rPr lang="en-US" sz="2000" dirty="0" err="1" smtClean="0">
                <a:latin typeface="Comic Sans MS" pitchFamily="66" charset="0"/>
              </a:rPr>
              <a:t>lagi</a:t>
            </a:r>
            <a:r>
              <a:rPr lang="en-US" sz="2000" dirty="0" smtClean="0">
                <a:latin typeface="Comic Sans MS" pitchFamily="66" charset="0"/>
              </a:rPr>
              <a:t>. </a:t>
            </a:r>
            <a:r>
              <a:rPr lang="en-US" sz="2000" dirty="0" err="1" smtClean="0">
                <a:latin typeface="Comic Sans MS" pitchFamily="66" charset="0"/>
              </a:rPr>
              <a:t>Dalam</a:t>
            </a:r>
            <a:r>
              <a:rPr lang="en-US" sz="2000" dirty="0" smtClean="0">
                <a:latin typeface="Comic Sans MS" pitchFamily="66" charset="0"/>
              </a:rPr>
              <a:t> </a:t>
            </a:r>
            <a:r>
              <a:rPr lang="en-US" sz="2000" dirty="0" err="1" smtClean="0">
                <a:latin typeface="Comic Sans MS" pitchFamily="66" charset="0"/>
              </a:rPr>
              <a:t>kondisi</a:t>
            </a:r>
            <a:r>
              <a:rPr lang="en-US" sz="2000" dirty="0" smtClean="0">
                <a:latin typeface="Comic Sans MS" pitchFamily="66" charset="0"/>
              </a:rPr>
              <a:t> </a:t>
            </a:r>
            <a:r>
              <a:rPr lang="en-US" sz="2000" dirty="0" err="1" smtClean="0">
                <a:latin typeface="Comic Sans MS" pitchFamily="66" charset="0"/>
              </a:rPr>
              <a:t>demikian</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yang </a:t>
            </a:r>
            <a:r>
              <a:rPr lang="en-US" sz="2000" dirty="0" err="1" smtClean="0">
                <a:latin typeface="Comic Sans MS" pitchFamily="66" charset="0"/>
              </a:rPr>
              <a:t>telah</a:t>
            </a:r>
            <a:r>
              <a:rPr lang="en-US" sz="2000" dirty="0" smtClean="0">
                <a:latin typeface="Comic Sans MS" pitchFamily="66" charset="0"/>
              </a:rPr>
              <a:t> </a:t>
            </a:r>
            <a:r>
              <a:rPr lang="en-US" sz="2000" dirty="0" err="1" smtClean="0">
                <a:latin typeface="Comic Sans MS" pitchFamily="66" charset="0"/>
              </a:rPr>
              <a:t>dilunasi</a:t>
            </a:r>
            <a:r>
              <a:rPr lang="en-US" sz="2000" dirty="0" smtClean="0">
                <a:latin typeface="Comic Sans MS" pitchFamily="66" charset="0"/>
              </a:rPr>
              <a:t> </a:t>
            </a:r>
            <a:r>
              <a:rPr lang="en-US" sz="2000" dirty="0" err="1" smtClean="0">
                <a:latin typeface="Comic Sans MS" pitchFamily="66" charset="0"/>
              </a:rPr>
              <a:t>pada</a:t>
            </a:r>
            <a:r>
              <a:rPr lang="en-US" sz="2000" dirty="0" smtClean="0">
                <a:latin typeface="Comic Sans MS" pitchFamily="66" charset="0"/>
              </a:rPr>
              <a:t> </a:t>
            </a:r>
            <a:r>
              <a:rPr lang="en-US" sz="2000" dirty="0" err="1" smtClean="0">
                <a:latin typeface="Comic Sans MS" pitchFamily="66" charset="0"/>
              </a:rPr>
              <a:t>saat</a:t>
            </a:r>
            <a:r>
              <a:rPr lang="en-US" sz="2000" dirty="0" smtClean="0">
                <a:latin typeface="Comic Sans MS" pitchFamily="66" charset="0"/>
              </a:rPr>
              <a:t> </a:t>
            </a:r>
            <a:r>
              <a:rPr lang="en-US" sz="2000" dirty="0" err="1" smtClean="0">
                <a:latin typeface="Comic Sans MS" pitchFamily="66" charset="0"/>
              </a:rPr>
              <a:t>pencetakan</a:t>
            </a:r>
            <a:r>
              <a:rPr lang="en-US" sz="2000" dirty="0" smtClean="0">
                <a:latin typeface="Comic Sans MS" pitchFamily="66" charset="0"/>
              </a:rPr>
              <a:t> </a:t>
            </a:r>
            <a:r>
              <a:rPr lang="en-US" sz="2000" dirty="0" err="1" smtClean="0">
                <a:latin typeface="Comic Sans MS" pitchFamily="66" charset="0"/>
              </a:rPr>
              <a:t>surat</a:t>
            </a:r>
            <a:r>
              <a:rPr lang="en-US" sz="2000" dirty="0" smtClean="0">
                <a:latin typeface="Comic Sans MS" pitchFamily="66" charset="0"/>
              </a:rPr>
              <a:t> </a:t>
            </a:r>
            <a:r>
              <a:rPr lang="en-US" sz="2000" dirty="0" err="1" smtClean="0">
                <a:latin typeface="Comic Sans MS" pitchFamily="66" charset="0"/>
              </a:rPr>
              <a:t>saham</a:t>
            </a:r>
            <a:r>
              <a:rPr lang="en-US" sz="2000" dirty="0" smtClean="0">
                <a:latin typeface="Comic Sans MS" pitchFamily="66" charset="0"/>
              </a:rPr>
              <a:t> yang lama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ternyata</a:t>
            </a:r>
            <a:r>
              <a:rPr lang="en-US" sz="2000" dirty="0" smtClean="0">
                <a:latin typeface="Comic Sans MS" pitchFamily="66" charset="0"/>
              </a:rPr>
              <a:t> </a:t>
            </a:r>
            <a:r>
              <a:rPr lang="en-US" sz="2000" dirty="0" err="1" smtClean="0">
                <a:latin typeface="Comic Sans MS" pitchFamily="66" charset="0"/>
              </a:rPr>
              <a:t>belum</a:t>
            </a:r>
            <a:r>
              <a:rPr lang="en-US" sz="2000" dirty="0" smtClean="0">
                <a:latin typeface="Comic Sans MS" pitchFamily="66" charset="0"/>
              </a:rPr>
              <a:t> </a:t>
            </a:r>
            <a:r>
              <a:rPr lang="en-US" sz="2000" dirty="0" err="1" smtClean="0">
                <a:latin typeface="Comic Sans MS" pitchFamily="66" charset="0"/>
              </a:rPr>
              <a:t>dibeli</a:t>
            </a:r>
            <a:r>
              <a:rPr lang="en-US" sz="2000" dirty="0" smtClean="0">
                <a:latin typeface="Comic Sans MS" pitchFamily="66" charset="0"/>
              </a:rPr>
              <a:t> </a:t>
            </a:r>
            <a:r>
              <a:rPr lang="en-US" sz="2000" dirty="0" err="1" smtClean="0">
                <a:latin typeface="Comic Sans MS" pitchFamily="66" charset="0"/>
              </a:rPr>
              <a:t>oleh</a:t>
            </a:r>
            <a:r>
              <a:rPr lang="en-US" sz="2000" dirty="0" smtClean="0">
                <a:latin typeface="Comic Sans MS" pitchFamily="66" charset="0"/>
              </a:rPr>
              <a:t> </a:t>
            </a:r>
            <a:r>
              <a:rPr lang="en-US" sz="2000" dirty="0" err="1" smtClean="0">
                <a:latin typeface="Comic Sans MS" pitchFamily="66" charset="0"/>
              </a:rPr>
              <a:t>pihak</a:t>
            </a:r>
            <a:r>
              <a:rPr lang="en-US" sz="2000" dirty="0" smtClean="0">
                <a:latin typeface="Comic Sans MS" pitchFamily="66" charset="0"/>
              </a:rPr>
              <a:t> </a:t>
            </a:r>
            <a:r>
              <a:rPr lang="en-US" sz="2000" dirty="0" err="1" smtClean="0">
                <a:latin typeface="Comic Sans MS" pitchFamily="66" charset="0"/>
              </a:rPr>
              <a:t>luar</a:t>
            </a:r>
            <a:r>
              <a:rPr lang="en-US" sz="2000" dirty="0" smtClean="0">
                <a:latin typeface="Comic Sans MS" pitchFamily="66" charset="0"/>
              </a:rPr>
              <a:t> </a:t>
            </a:r>
            <a:r>
              <a:rPr lang="en-US" sz="2000" dirty="0" err="1" smtClean="0">
                <a:latin typeface="Comic Sans MS" pitchFamily="66" charset="0"/>
              </a:rPr>
              <a:t>perusahaan</a:t>
            </a:r>
            <a:r>
              <a:rPr lang="en-US" sz="2000" dirty="0" smtClean="0">
                <a:latin typeface="Comic Sans MS" pitchFamily="66" charset="0"/>
              </a:rPr>
              <a:t> </a:t>
            </a:r>
            <a:r>
              <a:rPr lang="en-US" sz="2000" dirty="0" err="1" smtClean="0">
                <a:latin typeface="Comic Sans MS" pitchFamily="66" charset="0"/>
              </a:rPr>
              <a:t>dapat</a:t>
            </a:r>
            <a:r>
              <a:rPr lang="en-US" sz="2000" dirty="0" smtClean="0">
                <a:latin typeface="Comic Sans MS" pitchFamily="66" charset="0"/>
              </a:rPr>
              <a:t> </a:t>
            </a:r>
            <a:r>
              <a:rPr lang="en-US" sz="2000" dirty="0" err="1" smtClean="0">
                <a:solidFill>
                  <a:srgbClr val="FF0000"/>
                </a:solidFill>
                <a:latin typeface="Comic Sans MS" pitchFamily="66" charset="0"/>
              </a:rPr>
              <a:t>dialihkan</a:t>
            </a:r>
            <a:r>
              <a:rPr lang="en-US" sz="2000" dirty="0" smtClean="0">
                <a:solidFill>
                  <a:srgbClr val="FF0000"/>
                </a:solidFill>
                <a:latin typeface="Comic Sans MS" pitchFamily="66" charset="0"/>
              </a:rPr>
              <a:t> </a:t>
            </a:r>
            <a:r>
              <a:rPr lang="en-US" sz="2000" dirty="0" err="1" smtClean="0">
                <a:solidFill>
                  <a:srgbClr val="FF0000"/>
                </a:solidFill>
                <a:latin typeface="Comic Sans MS" pitchFamily="66" charset="0"/>
              </a:rPr>
              <a:t>pada</a:t>
            </a:r>
            <a:r>
              <a:rPr lang="en-US" sz="2000" dirty="0" smtClean="0">
                <a:solidFill>
                  <a:srgbClr val="FF0000"/>
                </a:solidFill>
                <a:latin typeface="Comic Sans MS" pitchFamily="66" charset="0"/>
              </a:rPr>
              <a:t> </a:t>
            </a:r>
            <a:r>
              <a:rPr lang="en-US" sz="2000" dirty="0" err="1" smtClean="0">
                <a:solidFill>
                  <a:srgbClr val="FF0000"/>
                </a:solidFill>
                <a:latin typeface="Comic Sans MS" pitchFamily="66" charset="0"/>
              </a:rPr>
              <a:t>pencetakan</a:t>
            </a:r>
            <a:r>
              <a:rPr lang="en-US" sz="2000" dirty="0" smtClean="0">
                <a:solidFill>
                  <a:srgbClr val="FF0000"/>
                </a:solidFill>
                <a:latin typeface="Comic Sans MS" pitchFamily="66" charset="0"/>
              </a:rPr>
              <a:t> </a:t>
            </a:r>
            <a:r>
              <a:rPr lang="en-US" sz="2000" dirty="0" err="1" smtClean="0">
                <a:solidFill>
                  <a:srgbClr val="FF0000"/>
                </a:solidFill>
                <a:latin typeface="Comic Sans MS" pitchFamily="66" charset="0"/>
              </a:rPr>
              <a:t>bilyet</a:t>
            </a:r>
            <a:r>
              <a:rPr lang="en-US" sz="2000" dirty="0" smtClean="0">
                <a:solidFill>
                  <a:srgbClr val="FF0000"/>
                </a:solidFill>
                <a:latin typeface="Comic Sans MS" pitchFamily="66" charset="0"/>
              </a:rPr>
              <a:t> </a:t>
            </a:r>
            <a:r>
              <a:rPr lang="en-US" sz="2000" dirty="0" err="1" smtClean="0">
                <a:solidFill>
                  <a:srgbClr val="FF0000"/>
                </a:solidFill>
                <a:latin typeface="Comic Sans MS" pitchFamily="66" charset="0"/>
              </a:rPr>
              <a:t>giro</a:t>
            </a:r>
            <a:r>
              <a:rPr lang="en-US" sz="2000" dirty="0" smtClean="0">
                <a:latin typeface="Comic Sans MS" pitchFamily="66" charset="0"/>
              </a:rPr>
              <a:t> yang </a:t>
            </a:r>
            <a:r>
              <a:rPr lang="en-US" sz="2000" dirty="0" err="1" smtClean="0">
                <a:latin typeface="Comic Sans MS" pitchFamily="66" charset="0"/>
              </a:rPr>
              <a:t>baru</a:t>
            </a:r>
            <a:r>
              <a:rPr lang="en-US" sz="2000" dirty="0" smtClean="0">
                <a:latin typeface="Comic Sans MS" pitchFamily="66" charset="0"/>
              </a:rPr>
              <a:t> </a:t>
            </a:r>
            <a:r>
              <a:rPr lang="en-US" sz="2000" dirty="0" err="1" smtClean="0">
                <a:latin typeface="Comic Sans MS" pitchFamily="66" charset="0"/>
              </a:rPr>
              <a:t>milik</a:t>
            </a:r>
            <a:r>
              <a:rPr lang="en-US" sz="2000" dirty="0" smtClean="0">
                <a:latin typeface="Comic Sans MS" pitchFamily="66" charset="0"/>
              </a:rPr>
              <a:t> </a:t>
            </a:r>
            <a:r>
              <a:rPr lang="en-US" sz="2000" dirty="0" err="1" smtClean="0">
                <a:latin typeface="Comic Sans MS" pitchFamily="66" charset="0"/>
              </a:rPr>
              <a:t>perusahaan</a:t>
            </a:r>
            <a:r>
              <a:rPr lang="en-US" sz="2000" dirty="0" smtClean="0">
                <a:latin typeface="Comic Sans MS" pitchFamily="66" charset="0"/>
              </a:rPr>
              <a:t> yang </a:t>
            </a:r>
            <a:r>
              <a:rPr lang="en-US" sz="2000" dirty="0" err="1" smtClean="0">
                <a:latin typeface="Comic Sans MS" pitchFamily="66" charset="0"/>
              </a:rPr>
              <a:t>menerbitkan</a:t>
            </a:r>
            <a:r>
              <a:rPr lang="en-US" sz="2000" dirty="0" smtClean="0">
                <a:latin typeface="Comic Sans MS" pitchFamily="66" charset="0"/>
              </a:rPr>
              <a:t> </a:t>
            </a:r>
            <a:r>
              <a:rPr lang="en-US" sz="2000" dirty="0" err="1" smtClean="0">
                <a:latin typeface="Comic Sans MS" pitchFamily="66" charset="0"/>
              </a:rPr>
              <a:t>saham</a:t>
            </a:r>
            <a:r>
              <a:rPr lang="en-US" sz="2000" dirty="0" smtClean="0">
                <a:latin typeface="Comic Sans MS" pitchFamily="66" charset="0"/>
              </a:rPr>
              <a:t> </a:t>
            </a:r>
            <a:r>
              <a:rPr lang="en-US" sz="2000" dirty="0" err="1" smtClean="0">
                <a:latin typeface="Comic Sans MS" pitchFamily="66" charset="0"/>
              </a:rPr>
              <a:t>dimaksud</a:t>
            </a:r>
            <a:r>
              <a:rPr lang="en-US" sz="2000" dirty="0" smtClean="0">
                <a:latin typeface="Comic Sans MS" pitchFamily="66" charset="0"/>
              </a:rPr>
              <a:t>. </a:t>
            </a:r>
            <a:endParaRPr lang="id-ID"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428604"/>
            <a:ext cx="7786742" cy="5401479"/>
          </a:xfrm>
          <a:prstGeom prst="rect">
            <a:avLst/>
          </a:prstGeom>
          <a:noFill/>
        </p:spPr>
        <p:txBody>
          <a:bodyPr wrap="square" rtlCol="0">
            <a:spAutoFit/>
          </a:bodyPr>
          <a:lstStyle/>
          <a:p>
            <a:pPr lvl="0"/>
            <a:r>
              <a:rPr lang="en-US" sz="3600" b="1" dirty="0" smtClean="0"/>
              <a:t>Bea </a:t>
            </a:r>
            <a:r>
              <a:rPr lang="en-US" sz="3600" b="1" dirty="0" err="1" smtClean="0"/>
              <a:t>Meterai</a:t>
            </a:r>
            <a:r>
              <a:rPr lang="en-US" sz="3600" b="1" dirty="0" smtClean="0"/>
              <a:t> </a:t>
            </a:r>
            <a:r>
              <a:rPr lang="en-US" sz="3600" b="1" dirty="0" err="1" smtClean="0"/>
              <a:t>atas</a:t>
            </a:r>
            <a:r>
              <a:rPr lang="en-US" sz="3600" b="1" dirty="0" smtClean="0"/>
              <a:t> </a:t>
            </a:r>
            <a:r>
              <a:rPr lang="en-US" sz="3600" b="1" dirty="0" err="1" smtClean="0"/>
              <a:t>Kartu</a:t>
            </a:r>
            <a:r>
              <a:rPr lang="en-US" sz="3600" b="1" dirty="0" smtClean="0"/>
              <a:t> </a:t>
            </a:r>
            <a:r>
              <a:rPr lang="en-US" sz="3600" b="1" dirty="0" err="1" smtClean="0"/>
              <a:t>Kredit</a:t>
            </a:r>
            <a:r>
              <a:rPr lang="en-US" sz="3600" b="1" dirty="0" smtClean="0"/>
              <a:t> </a:t>
            </a:r>
            <a:endParaRPr lang="id-ID" sz="3600" b="1" dirty="0" smtClean="0"/>
          </a:p>
          <a:p>
            <a:pPr lvl="0"/>
            <a:endParaRPr lang="id-ID" sz="3600" dirty="0" smtClean="0"/>
          </a:p>
          <a:p>
            <a:pPr marL="355600" indent="-355600">
              <a:spcAft>
                <a:spcPts val="600"/>
              </a:spcAft>
              <a:buBlip>
                <a:blip r:embed="rId2"/>
              </a:buBlip>
            </a:pPr>
            <a:r>
              <a:rPr lang="id-ID" sz="2000" dirty="0" smtClean="0">
                <a:latin typeface="+mj-lt"/>
              </a:rPr>
              <a:t>T</a:t>
            </a:r>
            <a:r>
              <a:rPr lang="en-US" sz="2000" dirty="0" err="1" smtClean="0">
                <a:latin typeface="+mj-lt"/>
              </a:rPr>
              <a:t>anda</a:t>
            </a:r>
            <a:r>
              <a:rPr lang="en-US" sz="2000" dirty="0" smtClean="0">
                <a:latin typeface="+mj-lt"/>
              </a:rPr>
              <a:t> </a:t>
            </a:r>
            <a:r>
              <a:rPr lang="en-US" sz="2000" dirty="0" err="1" smtClean="0">
                <a:latin typeface="+mj-lt"/>
              </a:rPr>
              <a:t>terima</a:t>
            </a:r>
            <a:r>
              <a:rPr lang="en-US" sz="2000" dirty="0" smtClean="0">
                <a:latin typeface="+mj-lt"/>
              </a:rPr>
              <a:t> </a:t>
            </a:r>
            <a:r>
              <a:rPr lang="en-US" sz="2000" dirty="0" err="1" smtClean="0">
                <a:latin typeface="+mj-lt"/>
              </a:rPr>
              <a:t>pembayaran</a:t>
            </a:r>
            <a:r>
              <a:rPr lang="en-US" sz="2000" dirty="0" smtClean="0">
                <a:latin typeface="+mj-lt"/>
              </a:rPr>
              <a:t> </a:t>
            </a:r>
            <a:r>
              <a:rPr lang="en-US" sz="2000" dirty="0" err="1" smtClean="0">
                <a:latin typeface="+mj-lt"/>
              </a:rPr>
              <a:t>tagihan</a:t>
            </a:r>
            <a:r>
              <a:rPr lang="en-US" sz="2000" dirty="0" smtClean="0">
                <a:latin typeface="+mj-lt"/>
              </a:rPr>
              <a:t> </a:t>
            </a:r>
            <a:r>
              <a:rPr lang="en-US" sz="2000" i="1" dirty="0" smtClean="0">
                <a:latin typeface="+mj-lt"/>
              </a:rPr>
              <a:t>(billing statement) </a:t>
            </a:r>
            <a:r>
              <a:rPr lang="en-US" sz="2000" dirty="0" err="1" smtClean="0">
                <a:latin typeface="+mj-lt"/>
              </a:rPr>
              <a:t>kartu</a:t>
            </a:r>
            <a:r>
              <a:rPr lang="en-US" sz="2000" dirty="0" smtClean="0">
                <a:latin typeface="+mj-lt"/>
              </a:rPr>
              <a:t> </a:t>
            </a:r>
            <a:r>
              <a:rPr lang="en-US" sz="2000" dirty="0" err="1" smtClean="0">
                <a:latin typeface="+mj-lt"/>
              </a:rPr>
              <a:t>kredit</a:t>
            </a:r>
            <a:r>
              <a:rPr lang="id-ID" sz="2000" dirty="0" smtClean="0">
                <a:latin typeface="+mj-lt"/>
              </a:rPr>
              <a:t> </a:t>
            </a:r>
            <a:r>
              <a:rPr lang="en-US" sz="2000" dirty="0" err="1" smtClean="0">
                <a:latin typeface="+mj-lt"/>
              </a:rPr>
              <a:t>berfungsi</a:t>
            </a:r>
            <a:r>
              <a:rPr lang="en-US" sz="2000" dirty="0" smtClean="0">
                <a:latin typeface="+mj-lt"/>
              </a:rPr>
              <a:t> </a:t>
            </a:r>
            <a:r>
              <a:rPr lang="en-US" sz="2000" dirty="0" err="1" smtClean="0">
                <a:latin typeface="+mj-lt"/>
              </a:rPr>
              <a:t>sebagai</a:t>
            </a:r>
            <a:r>
              <a:rPr lang="en-US" sz="2000" dirty="0" smtClean="0">
                <a:latin typeface="+mj-lt"/>
              </a:rPr>
              <a:t> </a:t>
            </a:r>
            <a:r>
              <a:rPr lang="en-US" sz="2000" dirty="0" err="1" smtClean="0">
                <a:latin typeface="+mj-lt"/>
              </a:rPr>
              <a:t>bukti</a:t>
            </a:r>
            <a:r>
              <a:rPr lang="en-US" sz="2000" dirty="0" smtClean="0">
                <a:latin typeface="+mj-lt"/>
              </a:rPr>
              <a:t> </a:t>
            </a:r>
            <a:r>
              <a:rPr lang="en-US" sz="2000" dirty="0" err="1" smtClean="0">
                <a:latin typeface="+mj-lt"/>
              </a:rPr>
              <a:t>penerimaan</a:t>
            </a:r>
            <a:r>
              <a:rPr lang="en-US" sz="2000" dirty="0" smtClean="0">
                <a:latin typeface="+mj-lt"/>
              </a:rPr>
              <a:t> </a:t>
            </a:r>
            <a:r>
              <a:rPr lang="en-US" sz="2000" dirty="0" err="1" smtClean="0">
                <a:latin typeface="+mj-lt"/>
              </a:rPr>
              <a:t>uang</a:t>
            </a:r>
            <a:r>
              <a:rPr lang="en-US" sz="2000" dirty="0" smtClean="0">
                <a:latin typeface="+mj-lt"/>
              </a:rPr>
              <a:t> </a:t>
            </a:r>
            <a:r>
              <a:rPr lang="id-ID" sz="2000" dirty="0" smtClean="0">
                <a:latin typeface="+mj-lt"/>
              </a:rPr>
              <a:t> dan </a:t>
            </a:r>
            <a:r>
              <a:rPr lang="en-US" sz="2000" dirty="0" err="1" smtClean="0">
                <a:latin typeface="+mj-lt"/>
              </a:rPr>
              <a:t>sebagai</a:t>
            </a:r>
            <a:r>
              <a:rPr lang="en-US" sz="2000" dirty="0" smtClean="0">
                <a:latin typeface="+mj-lt"/>
              </a:rPr>
              <a:t> </a:t>
            </a:r>
            <a:r>
              <a:rPr lang="en-US" sz="2000" dirty="0" err="1" smtClean="0">
                <a:latin typeface="+mj-lt"/>
              </a:rPr>
              <a:t>dokumen</a:t>
            </a:r>
            <a:r>
              <a:rPr lang="en-US" sz="2000" dirty="0" smtClean="0">
                <a:latin typeface="+mj-lt"/>
              </a:rPr>
              <a:t> yang </a:t>
            </a:r>
            <a:r>
              <a:rPr lang="en-US" sz="2000" dirty="0" err="1" smtClean="0">
                <a:latin typeface="+mj-lt"/>
              </a:rPr>
              <a:t>berbentuk</a:t>
            </a:r>
            <a:r>
              <a:rPr lang="en-US" sz="2000" dirty="0" smtClean="0">
                <a:latin typeface="+mj-lt"/>
              </a:rPr>
              <a:t> </a:t>
            </a:r>
            <a:r>
              <a:rPr lang="en-US" sz="2000" dirty="0" err="1" smtClean="0">
                <a:latin typeface="+mj-lt"/>
              </a:rPr>
              <a:t>surat</a:t>
            </a:r>
            <a:r>
              <a:rPr lang="en-US" sz="2000" dirty="0" smtClean="0">
                <a:latin typeface="+mj-lt"/>
              </a:rPr>
              <a:t> yang </a:t>
            </a:r>
            <a:r>
              <a:rPr lang="en-US" sz="2000" dirty="0" err="1" smtClean="0">
                <a:latin typeface="+mj-lt"/>
              </a:rPr>
              <a:t>berisi</a:t>
            </a:r>
            <a:r>
              <a:rPr lang="en-US" sz="2000" dirty="0" smtClean="0">
                <a:latin typeface="+mj-lt"/>
              </a:rPr>
              <a:t> </a:t>
            </a:r>
            <a:r>
              <a:rPr lang="en-US" sz="2000" dirty="0" err="1" smtClean="0">
                <a:latin typeface="+mj-lt"/>
              </a:rPr>
              <a:t>pengakuan</a:t>
            </a:r>
            <a:r>
              <a:rPr lang="en-US" sz="2000" dirty="0" smtClean="0">
                <a:latin typeface="+mj-lt"/>
              </a:rPr>
              <a:t> </a:t>
            </a:r>
            <a:r>
              <a:rPr lang="en-US" sz="2000" dirty="0" err="1" smtClean="0">
                <a:latin typeface="+mj-lt"/>
              </a:rPr>
              <a:t>bahwa</a:t>
            </a:r>
            <a:r>
              <a:rPr lang="en-US" sz="2000" dirty="0" smtClean="0">
                <a:latin typeface="+mj-lt"/>
              </a:rPr>
              <a:t> </a:t>
            </a:r>
            <a:r>
              <a:rPr lang="en-US" sz="2000" dirty="0" err="1" smtClean="0">
                <a:latin typeface="+mj-lt"/>
              </a:rPr>
              <a:t>utang</a:t>
            </a:r>
            <a:r>
              <a:rPr lang="en-US" sz="2000" dirty="0" smtClean="0">
                <a:latin typeface="+mj-lt"/>
              </a:rPr>
              <a:t> </a:t>
            </a:r>
            <a:r>
              <a:rPr lang="en-US" sz="2000" dirty="0" err="1" smtClean="0">
                <a:latin typeface="+mj-lt"/>
              </a:rPr>
              <a:t>uang</a:t>
            </a:r>
            <a:r>
              <a:rPr lang="en-US" sz="2000" dirty="0" smtClean="0">
                <a:latin typeface="+mj-lt"/>
              </a:rPr>
              <a:t> </a:t>
            </a:r>
            <a:r>
              <a:rPr lang="en-US" sz="2000" dirty="0" err="1" smtClean="0">
                <a:latin typeface="+mj-lt"/>
              </a:rPr>
              <a:t>seluruhnya</a:t>
            </a:r>
            <a:r>
              <a:rPr lang="en-US" sz="2000" dirty="0" smtClean="0">
                <a:latin typeface="+mj-lt"/>
              </a:rPr>
              <a:t> </a:t>
            </a:r>
            <a:r>
              <a:rPr lang="en-US" sz="2000" dirty="0" err="1" smtClean="0">
                <a:latin typeface="+mj-lt"/>
              </a:rPr>
              <a:t>atau</a:t>
            </a:r>
            <a:r>
              <a:rPr lang="en-US" sz="2000" dirty="0" smtClean="0">
                <a:latin typeface="+mj-lt"/>
              </a:rPr>
              <a:t> </a:t>
            </a:r>
            <a:r>
              <a:rPr lang="en-US" sz="2000" dirty="0" err="1" smtClean="0">
                <a:latin typeface="+mj-lt"/>
              </a:rPr>
              <a:t>sebagiannya</a:t>
            </a:r>
            <a:r>
              <a:rPr lang="en-US" sz="2000" dirty="0" smtClean="0">
                <a:latin typeface="+mj-lt"/>
              </a:rPr>
              <a:t> </a:t>
            </a:r>
            <a:r>
              <a:rPr lang="en-US" sz="2000" dirty="0" err="1" smtClean="0">
                <a:latin typeface="+mj-lt"/>
              </a:rPr>
              <a:t>telah</a:t>
            </a:r>
            <a:r>
              <a:rPr lang="en-US" sz="2000" dirty="0" smtClean="0">
                <a:latin typeface="+mj-lt"/>
              </a:rPr>
              <a:t> </a:t>
            </a:r>
            <a:r>
              <a:rPr lang="en-US" sz="2000" dirty="0" err="1" smtClean="0">
                <a:latin typeface="+mj-lt"/>
              </a:rPr>
              <a:t>dilunasi</a:t>
            </a:r>
            <a:r>
              <a:rPr lang="en-US" sz="2000" dirty="0" smtClean="0">
                <a:latin typeface="+mj-lt"/>
              </a:rPr>
              <a:t> </a:t>
            </a:r>
            <a:r>
              <a:rPr lang="en-US" sz="2000" dirty="0" err="1" smtClean="0">
                <a:latin typeface="+mj-lt"/>
              </a:rPr>
              <a:t>atau</a:t>
            </a:r>
            <a:r>
              <a:rPr lang="en-US" sz="2000" dirty="0" smtClean="0">
                <a:latin typeface="+mj-lt"/>
              </a:rPr>
              <a:t> </a:t>
            </a:r>
            <a:r>
              <a:rPr lang="en-US" sz="2000" dirty="0" err="1" smtClean="0">
                <a:latin typeface="+mj-lt"/>
              </a:rPr>
              <a:t>diperhitungkan</a:t>
            </a:r>
            <a:r>
              <a:rPr lang="en-US" sz="2000" dirty="0" smtClean="0">
                <a:latin typeface="+mj-lt"/>
              </a:rPr>
              <a:t>. </a:t>
            </a:r>
            <a:endParaRPr lang="id-ID" sz="2000" dirty="0" smtClean="0">
              <a:latin typeface="+mj-lt"/>
            </a:endParaRPr>
          </a:p>
          <a:p>
            <a:pPr marL="355600" indent="-355600">
              <a:spcAft>
                <a:spcPts val="600"/>
              </a:spcAft>
              <a:buBlip>
                <a:blip r:embed="rId2"/>
              </a:buBlip>
            </a:pPr>
            <a:r>
              <a:rPr lang="en-US" sz="2000" dirty="0" err="1" smtClean="0">
                <a:latin typeface="+mj-lt"/>
              </a:rPr>
              <a:t>Pelunasan</a:t>
            </a:r>
            <a:r>
              <a:rPr lang="en-US" sz="2000" dirty="0" smtClean="0">
                <a:latin typeface="+mj-lt"/>
              </a:rPr>
              <a:t> </a:t>
            </a:r>
            <a:r>
              <a:rPr lang="en-US" sz="2000" dirty="0" err="1" smtClean="0">
                <a:latin typeface="+mj-lt"/>
              </a:rPr>
              <a:t>bea</a:t>
            </a:r>
            <a:r>
              <a:rPr lang="en-US" sz="2000" dirty="0" smtClean="0">
                <a:latin typeface="+mj-lt"/>
              </a:rPr>
              <a:t> </a:t>
            </a:r>
            <a:r>
              <a:rPr lang="en-US" sz="2000" dirty="0" err="1" smtClean="0">
                <a:latin typeface="+mj-lt"/>
              </a:rPr>
              <a:t>meterai</a:t>
            </a:r>
            <a:r>
              <a:rPr lang="id-ID" sz="2000" dirty="0" smtClean="0">
                <a:latin typeface="+mj-lt"/>
              </a:rPr>
              <a:t>nya </a:t>
            </a:r>
            <a:r>
              <a:rPr lang="en-US" sz="2000" dirty="0" err="1" smtClean="0">
                <a:latin typeface="+mj-lt"/>
              </a:rPr>
              <a:t>dapat</a:t>
            </a:r>
            <a:r>
              <a:rPr lang="en-US" sz="2000" dirty="0" smtClean="0">
                <a:latin typeface="+mj-lt"/>
              </a:rPr>
              <a:t> </a:t>
            </a:r>
            <a:r>
              <a:rPr lang="en-US" sz="2000" dirty="0" err="1" smtClean="0">
                <a:latin typeface="+mj-lt"/>
              </a:rPr>
              <a:t>dilakukan</a:t>
            </a:r>
            <a:r>
              <a:rPr lang="en-US" sz="2000" dirty="0" smtClean="0">
                <a:latin typeface="+mj-lt"/>
              </a:rPr>
              <a:t> </a:t>
            </a:r>
            <a:r>
              <a:rPr lang="en-US" sz="2000" dirty="0" err="1" smtClean="0">
                <a:latin typeface="+mj-lt"/>
              </a:rPr>
              <a:t>dengan</a:t>
            </a:r>
            <a:r>
              <a:rPr lang="en-US" sz="2000" dirty="0" smtClean="0">
                <a:latin typeface="+mj-lt"/>
              </a:rPr>
              <a:t> </a:t>
            </a:r>
            <a:r>
              <a:rPr lang="en-US" sz="2000" dirty="0" err="1" smtClean="0">
                <a:latin typeface="+mj-lt"/>
              </a:rPr>
              <a:t>sistem</a:t>
            </a:r>
            <a:r>
              <a:rPr lang="en-US" sz="2000" dirty="0" smtClean="0">
                <a:latin typeface="+mj-lt"/>
              </a:rPr>
              <a:t> </a:t>
            </a:r>
            <a:r>
              <a:rPr lang="en-US" sz="2000" dirty="0" err="1" smtClean="0">
                <a:latin typeface="+mj-lt"/>
              </a:rPr>
              <a:t>komputerisasi</a:t>
            </a:r>
            <a:r>
              <a:rPr lang="en-US" sz="2000" dirty="0" smtClean="0">
                <a:latin typeface="+mj-lt"/>
              </a:rPr>
              <a:t> </a:t>
            </a:r>
            <a:r>
              <a:rPr lang="en-US" sz="2000" dirty="0" err="1" smtClean="0">
                <a:latin typeface="+mj-lt"/>
              </a:rPr>
              <a:t>ataupun</a:t>
            </a:r>
            <a:r>
              <a:rPr lang="en-US" sz="2000" dirty="0" smtClean="0">
                <a:latin typeface="+mj-lt"/>
              </a:rPr>
              <a:t> </a:t>
            </a:r>
            <a:r>
              <a:rPr lang="en-US" sz="2000" dirty="0" err="1" smtClean="0">
                <a:latin typeface="+mj-lt"/>
              </a:rPr>
              <a:t>dengan</a:t>
            </a:r>
            <a:r>
              <a:rPr lang="en-US" sz="2000" dirty="0" smtClean="0">
                <a:latin typeface="+mj-lt"/>
              </a:rPr>
              <a:t> </a:t>
            </a:r>
            <a:r>
              <a:rPr lang="en-US" sz="2000" dirty="0" err="1" smtClean="0">
                <a:latin typeface="+mj-lt"/>
              </a:rPr>
              <a:t>menggunakan</a:t>
            </a:r>
            <a:r>
              <a:rPr lang="en-US" sz="2000" dirty="0" smtClean="0">
                <a:latin typeface="+mj-lt"/>
              </a:rPr>
              <a:t> </a:t>
            </a:r>
            <a:r>
              <a:rPr lang="en-US" sz="2000" dirty="0" err="1" smtClean="0">
                <a:latin typeface="+mj-lt"/>
              </a:rPr>
              <a:t>meterai</a:t>
            </a:r>
            <a:r>
              <a:rPr lang="en-US" sz="2000" dirty="0" smtClean="0">
                <a:latin typeface="+mj-lt"/>
              </a:rPr>
              <a:t> temple.</a:t>
            </a:r>
            <a:endParaRPr lang="id-ID" sz="2000" dirty="0" smtClean="0">
              <a:latin typeface="+mj-lt"/>
            </a:endParaRPr>
          </a:p>
          <a:p>
            <a:pPr marL="355600" indent="-355600">
              <a:spcAft>
                <a:spcPts val="600"/>
              </a:spcAft>
              <a:buBlip>
                <a:blip r:embed="rId2"/>
              </a:buBlip>
            </a:pPr>
            <a:r>
              <a:rPr lang="en-US" sz="2000" dirty="0" err="1" smtClean="0">
                <a:latin typeface="+mj-lt"/>
              </a:rPr>
              <a:t>Nilai</a:t>
            </a:r>
            <a:r>
              <a:rPr lang="en-US" sz="2000" dirty="0" smtClean="0">
                <a:latin typeface="+mj-lt"/>
              </a:rPr>
              <a:t> </a:t>
            </a:r>
            <a:r>
              <a:rPr lang="en-US" sz="2000" dirty="0" err="1" smtClean="0">
                <a:latin typeface="+mj-lt"/>
              </a:rPr>
              <a:t>dalam</a:t>
            </a:r>
            <a:r>
              <a:rPr lang="en-US" sz="2000" dirty="0" smtClean="0">
                <a:latin typeface="+mj-lt"/>
              </a:rPr>
              <a:t> </a:t>
            </a:r>
            <a:r>
              <a:rPr lang="en-US" sz="2000" dirty="0" err="1" smtClean="0">
                <a:latin typeface="+mj-lt"/>
              </a:rPr>
              <a:t>tagihan</a:t>
            </a:r>
            <a:r>
              <a:rPr lang="en-US" sz="2000" dirty="0" smtClean="0">
                <a:latin typeface="+mj-lt"/>
              </a:rPr>
              <a:t> </a:t>
            </a:r>
            <a:r>
              <a:rPr lang="en-US" sz="2000" dirty="0" err="1" smtClean="0">
                <a:latin typeface="+mj-lt"/>
              </a:rPr>
              <a:t>kartu</a:t>
            </a:r>
            <a:r>
              <a:rPr lang="en-US" sz="2000" dirty="0" smtClean="0">
                <a:latin typeface="+mj-lt"/>
              </a:rPr>
              <a:t> </a:t>
            </a:r>
            <a:r>
              <a:rPr lang="en-US" sz="2000" dirty="0" err="1" smtClean="0">
                <a:latin typeface="+mj-lt"/>
              </a:rPr>
              <a:t>kredit</a:t>
            </a:r>
            <a:r>
              <a:rPr lang="en-US" sz="2000" dirty="0" smtClean="0">
                <a:latin typeface="+mj-lt"/>
              </a:rPr>
              <a:t> yang </a:t>
            </a:r>
            <a:r>
              <a:rPr lang="en-US" sz="2000" dirty="0" err="1" smtClean="0">
                <a:latin typeface="+mj-lt"/>
              </a:rPr>
              <a:t>dipergunakan</a:t>
            </a:r>
            <a:r>
              <a:rPr lang="en-US" sz="2000" dirty="0" smtClean="0">
                <a:latin typeface="+mj-lt"/>
              </a:rPr>
              <a:t> </a:t>
            </a:r>
            <a:r>
              <a:rPr lang="en-US" sz="2000" dirty="0" err="1" smtClean="0">
                <a:latin typeface="+mj-lt"/>
              </a:rPr>
              <a:t>sebagai</a:t>
            </a:r>
            <a:r>
              <a:rPr lang="en-US" sz="2000" dirty="0" smtClean="0">
                <a:latin typeface="+mj-lt"/>
              </a:rPr>
              <a:t> </a:t>
            </a:r>
            <a:r>
              <a:rPr lang="en-US" sz="2000" dirty="0" err="1" smtClean="0">
                <a:latin typeface="+mj-lt"/>
              </a:rPr>
              <a:t>harga</a:t>
            </a:r>
            <a:r>
              <a:rPr lang="en-US" sz="2000" dirty="0" smtClean="0">
                <a:latin typeface="+mj-lt"/>
              </a:rPr>
              <a:t> nominal yang </a:t>
            </a:r>
            <a:r>
              <a:rPr lang="en-US" sz="2000" dirty="0" err="1" smtClean="0">
                <a:latin typeface="+mj-lt"/>
              </a:rPr>
              <a:t>dikenakan</a:t>
            </a:r>
            <a:r>
              <a:rPr lang="en-US" sz="2000" dirty="0" smtClean="0">
                <a:latin typeface="+mj-lt"/>
              </a:rPr>
              <a:t> </a:t>
            </a:r>
            <a:r>
              <a:rPr lang="en-US" sz="2000" dirty="0" err="1" smtClean="0">
                <a:latin typeface="+mj-lt"/>
              </a:rPr>
              <a:t>bea</a:t>
            </a:r>
            <a:r>
              <a:rPr lang="en-US" sz="2000" dirty="0" smtClean="0">
                <a:latin typeface="+mj-lt"/>
              </a:rPr>
              <a:t> </a:t>
            </a:r>
            <a:r>
              <a:rPr lang="en-US" sz="2000" dirty="0" err="1" smtClean="0">
                <a:latin typeface="+mj-lt"/>
              </a:rPr>
              <a:t>meterai</a:t>
            </a:r>
            <a:r>
              <a:rPr lang="en-US" sz="2000" dirty="0" smtClean="0">
                <a:latin typeface="+mj-lt"/>
              </a:rPr>
              <a:t> </a:t>
            </a:r>
            <a:r>
              <a:rPr lang="en-US" sz="2000" dirty="0" err="1" smtClean="0">
                <a:latin typeface="+mj-lt"/>
              </a:rPr>
              <a:t>adalah</a:t>
            </a:r>
            <a:r>
              <a:rPr lang="en-US" sz="2000" dirty="0" smtClean="0">
                <a:latin typeface="+mj-lt"/>
              </a:rPr>
              <a:t> </a:t>
            </a:r>
            <a:r>
              <a:rPr lang="en-US" sz="2000" dirty="0" err="1" smtClean="0">
                <a:latin typeface="+mj-lt"/>
              </a:rPr>
              <a:t>nilai</a:t>
            </a:r>
            <a:r>
              <a:rPr lang="en-US" sz="2000" dirty="0" smtClean="0">
                <a:latin typeface="+mj-lt"/>
              </a:rPr>
              <a:t> </a:t>
            </a:r>
            <a:r>
              <a:rPr lang="en-US" sz="2000" dirty="0" err="1" smtClean="0">
                <a:latin typeface="+mj-lt"/>
              </a:rPr>
              <a:t>pembayaran</a:t>
            </a:r>
            <a:r>
              <a:rPr lang="en-US" sz="2000" dirty="0" smtClean="0">
                <a:latin typeface="+mj-lt"/>
              </a:rPr>
              <a:t> yang </a:t>
            </a:r>
            <a:r>
              <a:rPr lang="en-US" sz="2000" dirty="0" err="1" smtClean="0">
                <a:latin typeface="+mj-lt"/>
              </a:rPr>
              <a:t>dilakukan</a:t>
            </a:r>
            <a:r>
              <a:rPr lang="en-US" sz="2000" dirty="0" smtClean="0">
                <a:latin typeface="+mj-lt"/>
              </a:rPr>
              <a:t> </a:t>
            </a:r>
            <a:r>
              <a:rPr lang="en-US" sz="2000" dirty="0" err="1" smtClean="0">
                <a:latin typeface="+mj-lt"/>
              </a:rPr>
              <a:t>oleh</a:t>
            </a:r>
            <a:r>
              <a:rPr lang="en-US" sz="2000" dirty="0" smtClean="0">
                <a:latin typeface="+mj-lt"/>
              </a:rPr>
              <a:t> </a:t>
            </a:r>
            <a:r>
              <a:rPr lang="en-US" sz="2000" dirty="0" err="1" smtClean="0">
                <a:latin typeface="+mj-lt"/>
              </a:rPr>
              <a:t>pemegang</a:t>
            </a:r>
            <a:r>
              <a:rPr lang="en-US" sz="2000" dirty="0" smtClean="0">
                <a:latin typeface="+mj-lt"/>
              </a:rPr>
              <a:t> </a:t>
            </a:r>
            <a:r>
              <a:rPr lang="en-US" sz="2000" dirty="0" err="1" smtClean="0">
                <a:latin typeface="+mj-lt"/>
              </a:rPr>
              <a:t>kartu</a:t>
            </a:r>
            <a:r>
              <a:rPr lang="en-US" sz="2000" dirty="0" smtClean="0">
                <a:latin typeface="+mj-lt"/>
              </a:rPr>
              <a:t> </a:t>
            </a:r>
            <a:r>
              <a:rPr lang="en-US" sz="2000" dirty="0" err="1" smtClean="0">
                <a:latin typeface="+mj-lt"/>
              </a:rPr>
              <a:t>kredit</a:t>
            </a:r>
            <a:r>
              <a:rPr lang="en-US" sz="2000" dirty="0" smtClean="0">
                <a:latin typeface="+mj-lt"/>
              </a:rPr>
              <a:t> </a:t>
            </a:r>
            <a:r>
              <a:rPr lang="en-US" sz="2000" dirty="0" err="1" smtClean="0">
                <a:latin typeface="+mj-lt"/>
              </a:rPr>
              <a:t>dalam</a:t>
            </a:r>
            <a:r>
              <a:rPr lang="en-US" sz="2000" dirty="0" smtClean="0">
                <a:latin typeface="+mj-lt"/>
              </a:rPr>
              <a:t> </a:t>
            </a:r>
            <a:r>
              <a:rPr lang="en-US" sz="2000" dirty="0" err="1" smtClean="0">
                <a:latin typeface="+mj-lt"/>
              </a:rPr>
              <a:t>satu</a:t>
            </a:r>
            <a:r>
              <a:rPr lang="en-US" sz="2000" dirty="0" smtClean="0">
                <a:latin typeface="+mj-lt"/>
              </a:rPr>
              <a:t> </a:t>
            </a:r>
            <a:r>
              <a:rPr lang="en-US" sz="2000" dirty="0" err="1" smtClean="0">
                <a:latin typeface="+mj-lt"/>
              </a:rPr>
              <a:t>periode</a:t>
            </a:r>
            <a:r>
              <a:rPr lang="id-ID" sz="2000" dirty="0" smtClean="0">
                <a:latin typeface="+mj-lt"/>
              </a:rPr>
              <a:t>. </a:t>
            </a:r>
          </a:p>
          <a:p>
            <a:endParaRPr lang="id-ID" dirty="0"/>
          </a:p>
        </p:txBody>
      </p:sp>
      <p:sp>
        <p:nvSpPr>
          <p:cNvPr id="3" name="Rectangle 2"/>
          <p:cNvSpPr/>
          <p:nvPr/>
        </p:nvSpPr>
        <p:spPr>
          <a:xfrm>
            <a:off x="357158" y="0"/>
            <a:ext cx="7429552" cy="523220"/>
          </a:xfrm>
          <a:prstGeom prst="rect">
            <a:avLst/>
          </a:prstGeom>
          <a:noFill/>
        </p:spPr>
        <p:txBody>
          <a:bodyPr wrap="square" lIns="91440" tIns="45720" rIns="91440" bIns="45720">
            <a:spAutoFit/>
          </a:bodyPr>
          <a:lstStyle/>
          <a:p>
            <a:r>
              <a:rPr lang="id-ID"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...Beberapa Kasus Bea Meterai</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785794"/>
            <a:ext cx="7715304"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spcAft>
                <a:spcPts val="1200"/>
              </a:spcAft>
            </a:pPr>
            <a:r>
              <a:rPr lang="en-US" sz="3600" b="1" dirty="0" err="1" smtClean="0"/>
              <a:t>Intensifikasi</a:t>
            </a:r>
            <a:r>
              <a:rPr lang="en-US" sz="3600" b="1" dirty="0" smtClean="0"/>
              <a:t> Bea </a:t>
            </a:r>
            <a:r>
              <a:rPr lang="en-US" sz="3600" b="1" dirty="0" err="1" smtClean="0"/>
              <a:t>Meterai</a:t>
            </a:r>
            <a:endParaRPr lang="id-ID" sz="3600" dirty="0" smtClean="0"/>
          </a:p>
          <a:p>
            <a:pPr marL="355600" indent="-355600">
              <a:spcAft>
                <a:spcPts val="1200"/>
              </a:spcAft>
            </a:pPr>
            <a:r>
              <a:rPr lang="id-ID" sz="2000" dirty="0" smtClean="0">
                <a:latin typeface="Comic Sans MS" pitchFamily="66" charset="0"/>
              </a:rPr>
              <a:t>U</a:t>
            </a:r>
            <a:r>
              <a:rPr lang="en-US" sz="2000" dirty="0" err="1" smtClean="0">
                <a:latin typeface="Comic Sans MS" pitchFamily="66" charset="0"/>
              </a:rPr>
              <a:t>paya</a:t>
            </a:r>
            <a:r>
              <a:rPr lang="en-US" sz="2000" dirty="0" smtClean="0">
                <a:latin typeface="Comic Sans MS" pitchFamily="66" charset="0"/>
              </a:rPr>
              <a:t> </a:t>
            </a:r>
            <a:r>
              <a:rPr lang="en-US" sz="2000" dirty="0" err="1" smtClean="0">
                <a:latin typeface="Comic Sans MS" pitchFamily="66" charset="0"/>
              </a:rPr>
              <a:t>intensifikasi</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a:t>
            </a:r>
            <a:r>
              <a:rPr lang="en-US" sz="2000" dirty="0" err="1" smtClean="0">
                <a:latin typeface="Comic Sans MS" pitchFamily="66" charset="0"/>
              </a:rPr>
              <a:t>atas</a:t>
            </a:r>
            <a:r>
              <a:rPr lang="en-US" sz="2000" dirty="0" smtClean="0">
                <a:latin typeface="Comic Sans MS" pitchFamily="66" charset="0"/>
              </a:rPr>
              <a:t> </a:t>
            </a:r>
            <a:r>
              <a:rPr lang="en-US" sz="2000" dirty="0" err="1" smtClean="0">
                <a:latin typeface="Comic Sans MS" pitchFamily="66" charset="0"/>
              </a:rPr>
              <a:t>dokumen</a:t>
            </a:r>
            <a:r>
              <a:rPr lang="en-US" sz="2000" dirty="0" smtClean="0">
                <a:latin typeface="Comic Sans MS" pitchFamily="66" charset="0"/>
              </a:rPr>
              <a:t> yang </a:t>
            </a:r>
            <a:r>
              <a:rPr lang="en-US" sz="2000" dirty="0" err="1" smtClean="0">
                <a:latin typeface="Comic Sans MS" pitchFamily="66" charset="0"/>
              </a:rPr>
              <a:t>menjadi</a:t>
            </a:r>
            <a:r>
              <a:rPr lang="en-US" sz="2000" dirty="0" smtClean="0">
                <a:latin typeface="Comic Sans MS" pitchFamily="66" charset="0"/>
              </a:rPr>
              <a:t> </a:t>
            </a:r>
            <a:r>
              <a:rPr lang="en-US" sz="2000" dirty="0" err="1" smtClean="0">
                <a:latin typeface="Comic Sans MS" pitchFamily="66" charset="0"/>
              </a:rPr>
              <a:t>objek</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yang </a:t>
            </a:r>
            <a:r>
              <a:rPr lang="en-US" sz="2000" dirty="0" err="1" smtClean="0">
                <a:latin typeface="Comic Sans MS" pitchFamily="66" charset="0"/>
              </a:rPr>
              <a:t>dibuat</a:t>
            </a:r>
            <a:r>
              <a:rPr lang="en-US" sz="2000" dirty="0" smtClean="0">
                <a:latin typeface="Comic Sans MS" pitchFamily="66" charset="0"/>
              </a:rPr>
              <a:t> </a:t>
            </a:r>
            <a:r>
              <a:rPr lang="en-US" sz="2000" dirty="0" err="1" smtClean="0">
                <a:latin typeface="Comic Sans MS" pitchFamily="66" charset="0"/>
              </a:rPr>
              <a:t>oleh</a:t>
            </a:r>
            <a:r>
              <a:rPr lang="en-US" sz="2000" dirty="0" smtClean="0">
                <a:latin typeface="Comic Sans MS" pitchFamily="66" charset="0"/>
              </a:rPr>
              <a:t> </a:t>
            </a:r>
            <a:r>
              <a:rPr lang="en-US" sz="2000" dirty="0" err="1" smtClean="0">
                <a:latin typeface="Comic Sans MS" pitchFamily="66" charset="0"/>
              </a:rPr>
              <a:t>institusi</a:t>
            </a:r>
            <a:r>
              <a:rPr lang="en-US" sz="2000" dirty="0" smtClean="0">
                <a:latin typeface="Comic Sans MS" pitchFamily="66" charset="0"/>
              </a:rPr>
              <a:t> </a:t>
            </a:r>
            <a:r>
              <a:rPr lang="en-US" sz="2000" dirty="0" err="1" smtClean="0">
                <a:latin typeface="Comic Sans MS" pitchFamily="66" charset="0"/>
              </a:rPr>
              <a:t>tertentu</a:t>
            </a:r>
            <a:r>
              <a:rPr lang="en-US" sz="2000" dirty="0" smtClean="0">
                <a:latin typeface="Comic Sans MS" pitchFamily="66" charset="0"/>
              </a:rPr>
              <a:t>. </a:t>
            </a:r>
            <a:endParaRPr lang="id-ID" sz="2000" dirty="0" smtClean="0">
              <a:latin typeface="Comic Sans MS" pitchFamily="66" charset="0"/>
            </a:endParaRPr>
          </a:p>
          <a:p>
            <a:pPr marL="355600" lvl="0" indent="-355600">
              <a:spcAft>
                <a:spcPts val="1200"/>
              </a:spcAft>
              <a:buBlip>
                <a:blip r:embed="rId2"/>
              </a:buBlip>
            </a:pPr>
            <a:r>
              <a:rPr lang="en-US" sz="2000" dirty="0" err="1" smtClean="0">
                <a:latin typeface="Comic Sans MS" pitchFamily="66" charset="0"/>
              </a:rPr>
              <a:t>Menghimbau</a:t>
            </a:r>
            <a:r>
              <a:rPr lang="en-US" sz="2000" dirty="0" smtClean="0">
                <a:latin typeface="Comic Sans MS" pitchFamily="66" charset="0"/>
              </a:rPr>
              <a:t> </a:t>
            </a:r>
            <a:r>
              <a:rPr lang="en-US" sz="2000" dirty="0" err="1" smtClean="0">
                <a:latin typeface="Comic Sans MS" pitchFamily="66" charset="0"/>
              </a:rPr>
              <a:t>kepada</a:t>
            </a:r>
            <a:r>
              <a:rPr lang="en-US" sz="2000" dirty="0" smtClean="0">
                <a:latin typeface="Comic Sans MS" pitchFamily="66" charset="0"/>
              </a:rPr>
              <a:t> </a:t>
            </a:r>
            <a:r>
              <a:rPr lang="en-US" sz="2000" dirty="0" err="1" smtClean="0">
                <a:latin typeface="Comic Sans MS" pitchFamily="66" charset="0"/>
              </a:rPr>
              <a:t>penerbit</a:t>
            </a:r>
            <a:r>
              <a:rPr lang="en-US" sz="2000" dirty="0" smtClean="0">
                <a:latin typeface="Comic Sans MS" pitchFamily="66" charset="0"/>
              </a:rPr>
              <a:t> </a:t>
            </a:r>
            <a:r>
              <a:rPr lang="en-US" sz="2000" dirty="0" err="1" smtClean="0">
                <a:latin typeface="Comic Sans MS" pitchFamily="66" charset="0"/>
              </a:rPr>
              <a:t>dokumen</a:t>
            </a:r>
            <a:r>
              <a:rPr lang="en-US" sz="2000" dirty="0" smtClean="0">
                <a:latin typeface="Comic Sans MS" pitchFamily="66" charset="0"/>
              </a:rPr>
              <a:t> </a:t>
            </a:r>
            <a:r>
              <a:rPr lang="en-US" sz="2000" dirty="0" err="1" smtClean="0">
                <a:latin typeface="Comic Sans MS" pitchFamily="66" charset="0"/>
              </a:rPr>
              <a:t>untuk</a:t>
            </a:r>
            <a:r>
              <a:rPr lang="en-US" sz="2000" dirty="0" smtClean="0">
                <a:latin typeface="Comic Sans MS" pitchFamily="66" charset="0"/>
              </a:rPr>
              <a:t> </a:t>
            </a:r>
            <a:r>
              <a:rPr lang="en-US" sz="2000" dirty="0" err="1" smtClean="0">
                <a:latin typeface="Comic Sans MS" pitchFamily="66" charset="0"/>
              </a:rPr>
              <a:t>segera</a:t>
            </a:r>
            <a:r>
              <a:rPr lang="en-US" sz="2000" dirty="0" smtClean="0">
                <a:latin typeface="Comic Sans MS" pitchFamily="66" charset="0"/>
              </a:rPr>
              <a:t> </a:t>
            </a:r>
            <a:r>
              <a:rPr lang="en-US" sz="2000" dirty="0" err="1" smtClean="0">
                <a:latin typeface="Comic Sans MS" pitchFamily="66" charset="0"/>
              </a:rPr>
              <a:t>mengenakan</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a:t>
            </a:r>
            <a:r>
              <a:rPr lang="en-US" sz="2000" dirty="0" err="1" smtClean="0">
                <a:latin typeface="Comic Sans MS" pitchFamily="66" charset="0"/>
              </a:rPr>
              <a:t>atas</a:t>
            </a:r>
            <a:r>
              <a:rPr lang="en-US" sz="2000" dirty="0" smtClean="0">
                <a:latin typeface="Comic Sans MS" pitchFamily="66" charset="0"/>
              </a:rPr>
              <a:t> </a:t>
            </a:r>
            <a:r>
              <a:rPr lang="en-US" sz="2000" dirty="0" err="1" smtClean="0">
                <a:latin typeface="Comic Sans MS" pitchFamily="66" charset="0"/>
              </a:rPr>
              <a:t>dokumen</a:t>
            </a:r>
            <a:r>
              <a:rPr lang="en-US" sz="2000" dirty="0" smtClean="0">
                <a:latin typeface="Comic Sans MS" pitchFamily="66" charset="0"/>
              </a:rPr>
              <a:t> yang </a:t>
            </a:r>
            <a:r>
              <a:rPr lang="en-US" sz="2000" dirty="0" err="1" smtClean="0">
                <a:latin typeface="Comic Sans MS" pitchFamily="66" charset="0"/>
              </a:rPr>
              <a:t>diterbitkan</a:t>
            </a:r>
            <a:r>
              <a:rPr lang="en-US" sz="2000" dirty="0" smtClean="0">
                <a:latin typeface="Comic Sans MS" pitchFamily="66" charset="0"/>
              </a:rPr>
              <a:t>; </a:t>
            </a:r>
            <a:endParaRPr lang="id-ID" sz="2000" dirty="0" smtClean="0">
              <a:latin typeface="Comic Sans MS" pitchFamily="66" charset="0"/>
            </a:endParaRPr>
          </a:p>
          <a:p>
            <a:pPr marL="355600" lvl="0" indent="-355600">
              <a:spcAft>
                <a:spcPts val="1200"/>
              </a:spcAft>
              <a:buBlip>
                <a:blip r:embed="rId2"/>
              </a:buBlip>
            </a:pPr>
            <a:r>
              <a:rPr lang="en-US" sz="2000" dirty="0" err="1" smtClean="0">
                <a:latin typeface="Comic Sans MS" pitchFamily="66" charset="0"/>
              </a:rPr>
              <a:t>Memberitahukan</a:t>
            </a:r>
            <a:r>
              <a:rPr lang="en-US" sz="2000" dirty="0" smtClean="0">
                <a:latin typeface="Comic Sans MS" pitchFamily="66" charset="0"/>
              </a:rPr>
              <a:t> </a:t>
            </a:r>
            <a:r>
              <a:rPr lang="en-US" sz="2000" dirty="0" err="1" smtClean="0">
                <a:latin typeface="Comic Sans MS" pitchFamily="66" charset="0"/>
              </a:rPr>
              <a:t>kepada</a:t>
            </a:r>
            <a:r>
              <a:rPr lang="en-US" sz="2000" dirty="0" smtClean="0">
                <a:latin typeface="Comic Sans MS" pitchFamily="66" charset="0"/>
              </a:rPr>
              <a:t> </a:t>
            </a:r>
            <a:r>
              <a:rPr lang="en-US" sz="2000" dirty="0" err="1" smtClean="0">
                <a:latin typeface="Comic Sans MS" pitchFamily="66" charset="0"/>
              </a:rPr>
              <a:t>penerbit</a:t>
            </a:r>
            <a:r>
              <a:rPr lang="en-US" sz="2000" dirty="0" smtClean="0">
                <a:latin typeface="Comic Sans MS" pitchFamily="66" charset="0"/>
              </a:rPr>
              <a:t> </a:t>
            </a:r>
            <a:r>
              <a:rPr lang="en-US" sz="2000" dirty="0" err="1" smtClean="0">
                <a:latin typeface="Comic Sans MS" pitchFamily="66" charset="0"/>
              </a:rPr>
              <a:t>dokumen</a:t>
            </a:r>
            <a:r>
              <a:rPr lang="en-US" sz="2000" dirty="0" smtClean="0">
                <a:latin typeface="Comic Sans MS" pitchFamily="66" charset="0"/>
              </a:rPr>
              <a:t> </a:t>
            </a:r>
            <a:r>
              <a:rPr lang="en-US" sz="2000" dirty="0" err="1" smtClean="0">
                <a:latin typeface="Comic Sans MS" pitchFamily="66" charset="0"/>
              </a:rPr>
              <a:t>bahwa</a:t>
            </a:r>
            <a:r>
              <a:rPr lang="en-US" sz="2000" dirty="0" smtClean="0">
                <a:latin typeface="Comic Sans MS" pitchFamily="66" charset="0"/>
              </a:rPr>
              <a:t> </a:t>
            </a:r>
            <a:r>
              <a:rPr lang="en-US" sz="2000" dirty="0" err="1" smtClean="0">
                <a:latin typeface="Comic Sans MS" pitchFamily="66" charset="0"/>
              </a:rPr>
              <a:t>pemenuhan</a:t>
            </a:r>
            <a:r>
              <a:rPr lang="en-US" sz="2000" dirty="0" smtClean="0">
                <a:latin typeface="Comic Sans MS" pitchFamily="66" charset="0"/>
              </a:rPr>
              <a:t> </a:t>
            </a:r>
            <a:r>
              <a:rPr lang="en-US" sz="2000" dirty="0" err="1" smtClean="0">
                <a:latin typeface="Comic Sans MS" pitchFamily="66" charset="0"/>
              </a:rPr>
              <a:t>kewajiban</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a:t>
            </a:r>
            <a:r>
              <a:rPr lang="en-US" sz="2000" dirty="0" err="1" smtClean="0">
                <a:latin typeface="Comic Sans MS" pitchFamily="66" charset="0"/>
              </a:rPr>
              <a:t>atas</a:t>
            </a:r>
            <a:r>
              <a:rPr lang="en-US" sz="2000" dirty="0" smtClean="0">
                <a:latin typeface="Comic Sans MS" pitchFamily="66" charset="0"/>
              </a:rPr>
              <a:t> </a:t>
            </a:r>
            <a:r>
              <a:rPr lang="en-US" sz="2000" dirty="0" err="1" smtClean="0">
                <a:latin typeface="Comic Sans MS" pitchFamily="66" charset="0"/>
              </a:rPr>
              <a:t>dokumen</a:t>
            </a:r>
            <a:r>
              <a:rPr lang="en-US" sz="2000" dirty="0" smtClean="0">
                <a:latin typeface="Comic Sans MS" pitchFamily="66" charset="0"/>
              </a:rPr>
              <a:t> yang </a:t>
            </a:r>
            <a:r>
              <a:rPr lang="en-US" sz="2000" dirty="0" err="1" smtClean="0">
                <a:latin typeface="Comic Sans MS" pitchFamily="66" charset="0"/>
              </a:rPr>
              <a:t>diterbitkan</a:t>
            </a:r>
            <a:r>
              <a:rPr lang="en-US" sz="2000" dirty="0" smtClean="0">
                <a:latin typeface="Comic Sans MS" pitchFamily="66" charset="0"/>
              </a:rPr>
              <a:t> </a:t>
            </a:r>
            <a:r>
              <a:rPr lang="en-US" sz="2000" dirty="0" err="1" smtClean="0">
                <a:latin typeface="Comic Sans MS" pitchFamily="66" charset="0"/>
              </a:rPr>
              <a:t>dapat</a:t>
            </a:r>
            <a:r>
              <a:rPr lang="en-US" sz="2000" dirty="0" smtClean="0">
                <a:latin typeface="Comic Sans MS" pitchFamily="66" charset="0"/>
              </a:rPr>
              <a:t> </a:t>
            </a:r>
            <a:r>
              <a:rPr lang="en-US" sz="2000" dirty="0" err="1" smtClean="0">
                <a:latin typeface="Comic Sans MS" pitchFamily="66" charset="0"/>
              </a:rPr>
              <a:t>dilakukan</a:t>
            </a:r>
            <a:r>
              <a:rPr lang="en-US" sz="2000" dirty="0" smtClean="0">
                <a:latin typeface="Comic Sans MS" pitchFamily="66" charset="0"/>
              </a:rPr>
              <a:t> </a:t>
            </a:r>
            <a:r>
              <a:rPr lang="en-US" sz="2000" dirty="0" err="1" smtClean="0">
                <a:latin typeface="Comic Sans MS" pitchFamily="66" charset="0"/>
              </a:rPr>
              <a:t>dengan</a:t>
            </a:r>
            <a:r>
              <a:rPr lang="en-US" sz="2000" dirty="0" smtClean="0">
                <a:latin typeface="Comic Sans MS" pitchFamily="66" charset="0"/>
              </a:rPr>
              <a:t> </a:t>
            </a:r>
            <a:r>
              <a:rPr lang="en-US" sz="2000" dirty="0" err="1" smtClean="0">
                <a:latin typeface="Comic Sans MS" pitchFamily="66" charset="0"/>
              </a:rPr>
              <a:t>cara</a:t>
            </a:r>
            <a:r>
              <a:rPr lang="en-US" sz="2000" dirty="0" smtClean="0">
                <a:latin typeface="Comic Sans MS" pitchFamily="66" charset="0"/>
              </a:rPr>
              <a:t> </a:t>
            </a:r>
            <a:r>
              <a:rPr lang="en-US" sz="2000" dirty="0" err="1" smtClean="0">
                <a:latin typeface="Comic Sans MS" pitchFamily="66" charset="0"/>
              </a:rPr>
              <a:t>pembubuhan</a:t>
            </a:r>
            <a:r>
              <a:rPr lang="en-US" sz="2000" dirty="0" smtClean="0">
                <a:latin typeface="Comic Sans MS" pitchFamily="66" charset="0"/>
              </a:rPr>
              <a:t> </a:t>
            </a:r>
            <a:r>
              <a:rPr lang="en-US" sz="2000" dirty="0" err="1" smtClean="0">
                <a:latin typeface="Comic Sans MS" pitchFamily="66" charset="0"/>
              </a:rPr>
              <a:t>tanda</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a:t>
            </a:r>
            <a:r>
              <a:rPr lang="en-US" sz="2000" dirty="0" err="1" smtClean="0">
                <a:latin typeface="Comic Sans MS" pitchFamily="66" charset="0"/>
              </a:rPr>
              <a:t>lunas</a:t>
            </a:r>
            <a:r>
              <a:rPr lang="en-US" sz="2000" dirty="0" smtClean="0">
                <a:latin typeface="Comic Sans MS" pitchFamily="66" charset="0"/>
              </a:rPr>
              <a:t> </a:t>
            </a:r>
            <a:r>
              <a:rPr lang="en-US" sz="2000" dirty="0" err="1" smtClean="0">
                <a:latin typeface="Comic Sans MS" pitchFamily="66" charset="0"/>
              </a:rPr>
              <a:t>dengan</a:t>
            </a:r>
            <a:r>
              <a:rPr lang="en-US" sz="2000" dirty="0" smtClean="0">
                <a:latin typeface="Comic Sans MS" pitchFamily="66" charset="0"/>
              </a:rPr>
              <a:t> </a:t>
            </a:r>
            <a:r>
              <a:rPr lang="en-US" sz="2000" dirty="0" err="1" smtClean="0">
                <a:latin typeface="Comic Sans MS" pitchFamily="66" charset="0"/>
              </a:rPr>
              <a:t>sistem</a:t>
            </a:r>
            <a:r>
              <a:rPr lang="en-US" sz="2000" dirty="0" smtClean="0">
                <a:latin typeface="Comic Sans MS" pitchFamily="66" charset="0"/>
              </a:rPr>
              <a:t> </a:t>
            </a:r>
            <a:r>
              <a:rPr lang="en-US" sz="2000" dirty="0" err="1" smtClean="0">
                <a:latin typeface="Comic Sans MS" pitchFamily="66" charset="0"/>
              </a:rPr>
              <a:t>kamputerisasi</a:t>
            </a:r>
            <a:r>
              <a:rPr lang="en-US" sz="2000" dirty="0" smtClean="0">
                <a:latin typeface="Comic Sans MS" pitchFamily="66" charset="0"/>
              </a:rPr>
              <a:t>; </a:t>
            </a:r>
            <a:endParaRPr lang="id-ID" sz="2000" dirty="0" smtClean="0">
              <a:latin typeface="Comic Sans MS" pitchFamily="66" charset="0"/>
            </a:endParaRPr>
          </a:p>
          <a:p>
            <a:pPr marL="355600" indent="-355600">
              <a:spcAft>
                <a:spcPts val="1200"/>
              </a:spcAft>
              <a:buBlip>
                <a:blip r:embed="rId2"/>
              </a:buBlip>
            </a:pPr>
            <a:r>
              <a:rPr lang="en-US" sz="2000" dirty="0" err="1" smtClean="0">
                <a:latin typeface="Comic Sans MS" pitchFamily="66" charset="0"/>
              </a:rPr>
              <a:t>Bilamana</a:t>
            </a:r>
            <a:r>
              <a:rPr lang="en-US" sz="2000" dirty="0" smtClean="0">
                <a:latin typeface="Comic Sans MS" pitchFamily="66" charset="0"/>
              </a:rPr>
              <a:t> </a:t>
            </a:r>
            <a:r>
              <a:rPr lang="en-US" sz="2000" dirty="0" err="1" smtClean="0">
                <a:latin typeface="Comic Sans MS" pitchFamily="66" charset="0"/>
              </a:rPr>
              <a:t>dalam</a:t>
            </a:r>
            <a:r>
              <a:rPr lang="en-US" sz="2000" dirty="0" smtClean="0">
                <a:latin typeface="Comic Sans MS" pitchFamily="66" charset="0"/>
              </a:rPr>
              <a:t> </a:t>
            </a:r>
            <a:r>
              <a:rPr lang="en-US" sz="2000" dirty="0" err="1" smtClean="0">
                <a:latin typeface="Comic Sans MS" pitchFamily="66" charset="0"/>
              </a:rPr>
              <a:t>pemeriksaan</a:t>
            </a:r>
            <a:r>
              <a:rPr lang="en-US" sz="2000" dirty="0" smtClean="0">
                <a:latin typeface="Comic Sans MS" pitchFamily="66" charset="0"/>
              </a:rPr>
              <a:t> </a:t>
            </a:r>
            <a:r>
              <a:rPr lang="en-US" sz="2000" dirty="0" err="1" smtClean="0">
                <a:latin typeface="Comic Sans MS" pitchFamily="66" charset="0"/>
              </a:rPr>
              <a:t>pajak</a:t>
            </a:r>
            <a:r>
              <a:rPr lang="en-US" sz="2000" dirty="0" smtClean="0">
                <a:latin typeface="Comic Sans MS" pitchFamily="66" charset="0"/>
              </a:rPr>
              <a:t> </a:t>
            </a:r>
            <a:r>
              <a:rPr lang="en-US" sz="2000" dirty="0" err="1" smtClean="0">
                <a:latin typeface="Comic Sans MS" pitchFamily="66" charset="0"/>
              </a:rPr>
              <a:t>ditemukan</a:t>
            </a:r>
            <a:r>
              <a:rPr lang="en-US" sz="2000" dirty="0" smtClean="0">
                <a:latin typeface="Comic Sans MS" pitchFamily="66" charset="0"/>
              </a:rPr>
              <a:t> </a:t>
            </a:r>
            <a:r>
              <a:rPr lang="en-US" sz="2000" dirty="0" err="1" smtClean="0">
                <a:latin typeface="Comic Sans MS" pitchFamily="66" charset="0"/>
              </a:rPr>
              <a:t>dokumen</a:t>
            </a:r>
            <a:r>
              <a:rPr lang="en-US" sz="2000" dirty="0" smtClean="0">
                <a:latin typeface="Comic Sans MS" pitchFamily="66" charset="0"/>
              </a:rPr>
              <a:t> yang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meterainya</a:t>
            </a:r>
            <a:r>
              <a:rPr lang="en-US" sz="2000" dirty="0" smtClean="0">
                <a:latin typeface="Comic Sans MS" pitchFamily="66" charset="0"/>
              </a:rPr>
              <a:t> </a:t>
            </a:r>
            <a:r>
              <a:rPr lang="en-US" sz="2000" dirty="0" err="1" smtClean="0">
                <a:latin typeface="Comic Sans MS" pitchFamily="66" charset="0"/>
              </a:rPr>
              <a:t>tidak</a:t>
            </a:r>
            <a:r>
              <a:rPr lang="en-US" sz="2000" dirty="0" smtClean="0">
                <a:latin typeface="Comic Sans MS" pitchFamily="66" charset="0"/>
              </a:rPr>
              <a:t> </a:t>
            </a:r>
            <a:r>
              <a:rPr lang="en-US" sz="2000" dirty="0" err="1" smtClean="0">
                <a:latin typeface="Comic Sans MS" pitchFamily="66" charset="0"/>
              </a:rPr>
              <a:t>atau</a:t>
            </a:r>
            <a:r>
              <a:rPr lang="en-US" sz="2000" dirty="0" smtClean="0">
                <a:latin typeface="Comic Sans MS" pitchFamily="66" charset="0"/>
              </a:rPr>
              <a:t> </a:t>
            </a:r>
            <a:r>
              <a:rPr lang="en-US" sz="2000" dirty="0" err="1" smtClean="0">
                <a:latin typeface="Comic Sans MS" pitchFamily="66" charset="0"/>
              </a:rPr>
              <a:t>kurang</a:t>
            </a:r>
            <a:r>
              <a:rPr lang="en-US" sz="2000" dirty="0" smtClean="0">
                <a:latin typeface="Comic Sans MS" pitchFamily="66" charset="0"/>
              </a:rPr>
              <a:t> </a:t>
            </a:r>
            <a:r>
              <a:rPr lang="en-US" sz="2000" dirty="0" err="1" smtClean="0">
                <a:latin typeface="Comic Sans MS" pitchFamily="66" charset="0"/>
              </a:rPr>
              <a:t>dilunasi</a:t>
            </a:r>
            <a:r>
              <a:rPr lang="en-US" sz="2000" dirty="0" smtClean="0">
                <a:latin typeface="Comic Sans MS" pitchFamily="66" charset="0"/>
              </a:rPr>
              <a:t> </a:t>
            </a:r>
            <a:r>
              <a:rPr lang="en-US" sz="2000" dirty="0" err="1" smtClean="0">
                <a:latin typeface="Comic Sans MS" pitchFamily="66" charset="0"/>
              </a:rPr>
              <a:t>sebagaimana</a:t>
            </a:r>
            <a:r>
              <a:rPr lang="en-US" sz="2000" dirty="0" smtClean="0">
                <a:latin typeface="Comic Sans MS" pitchFamily="66" charset="0"/>
              </a:rPr>
              <a:t> </a:t>
            </a:r>
            <a:r>
              <a:rPr lang="en-US" sz="2000" dirty="0" err="1" smtClean="0">
                <a:latin typeface="Comic Sans MS" pitchFamily="66" charset="0"/>
              </a:rPr>
              <a:t>mestinya</a:t>
            </a:r>
            <a:r>
              <a:rPr lang="en-US" sz="2000" dirty="0" smtClean="0">
                <a:latin typeface="Comic Sans MS" pitchFamily="66" charset="0"/>
              </a:rPr>
              <a:t>, </a:t>
            </a:r>
            <a:r>
              <a:rPr lang="en-US" sz="2000" dirty="0" err="1" smtClean="0">
                <a:latin typeface="Comic Sans MS" pitchFamily="66" charset="0"/>
              </a:rPr>
              <a:t>atas</a:t>
            </a:r>
            <a:r>
              <a:rPr lang="en-US" sz="2000" dirty="0" smtClean="0">
                <a:latin typeface="Comic Sans MS" pitchFamily="66" charset="0"/>
              </a:rPr>
              <a:t> </a:t>
            </a:r>
            <a:r>
              <a:rPr lang="en-US" sz="2000" dirty="0" err="1" smtClean="0">
                <a:latin typeface="Comic Sans MS" pitchFamily="66" charset="0"/>
              </a:rPr>
              <a:t>dokumen</a:t>
            </a:r>
            <a:r>
              <a:rPr lang="en-US" sz="2000" dirty="0" smtClean="0">
                <a:latin typeface="Comic Sans MS" pitchFamily="66" charset="0"/>
              </a:rPr>
              <a:t> </a:t>
            </a:r>
            <a:r>
              <a:rPr lang="en-US" sz="2000" dirty="0" err="1" smtClean="0">
                <a:latin typeface="Comic Sans MS" pitchFamily="66" charset="0"/>
              </a:rPr>
              <a:t>tersebut</a:t>
            </a:r>
            <a:r>
              <a:rPr lang="en-US" sz="2000" dirty="0" smtClean="0">
                <a:latin typeface="Comic Sans MS" pitchFamily="66" charset="0"/>
              </a:rPr>
              <a:t> </a:t>
            </a:r>
            <a:r>
              <a:rPr lang="en-US" sz="2000" dirty="0" err="1" smtClean="0">
                <a:latin typeface="Comic Sans MS" pitchFamily="66" charset="0"/>
              </a:rPr>
              <a:t>wajib</a:t>
            </a:r>
            <a:r>
              <a:rPr lang="en-US" sz="2000" dirty="0" smtClean="0">
                <a:latin typeface="Comic Sans MS" pitchFamily="66" charset="0"/>
              </a:rPr>
              <a:t> </a:t>
            </a:r>
            <a:r>
              <a:rPr lang="en-US" sz="2000" dirty="0" err="1" smtClean="0">
                <a:latin typeface="Comic Sans MS" pitchFamily="66" charset="0"/>
              </a:rPr>
              <a:t>dikenakan</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a:t>
            </a:r>
            <a:r>
              <a:rPr lang="en-US" sz="2000" dirty="0" err="1" smtClean="0">
                <a:latin typeface="Comic Sans MS" pitchFamily="66" charset="0"/>
              </a:rPr>
              <a:t>dengan</a:t>
            </a:r>
            <a:r>
              <a:rPr lang="en-US" sz="2000" dirty="0" smtClean="0">
                <a:latin typeface="Comic Sans MS" pitchFamily="66" charset="0"/>
              </a:rPr>
              <a:t> </a:t>
            </a:r>
            <a:r>
              <a:rPr lang="en-US" sz="2000" dirty="0" err="1" smtClean="0">
                <a:latin typeface="Comic Sans MS" pitchFamily="66" charset="0"/>
              </a:rPr>
              <a:t>ditambah</a:t>
            </a:r>
            <a:r>
              <a:rPr lang="en-US" sz="2000" dirty="0" smtClean="0">
                <a:latin typeface="Comic Sans MS" pitchFamily="66" charset="0"/>
              </a:rPr>
              <a:t> </a:t>
            </a:r>
            <a:r>
              <a:rPr lang="en-US" sz="2000" dirty="0" err="1" smtClean="0">
                <a:latin typeface="Comic Sans MS" pitchFamily="66" charset="0"/>
              </a:rPr>
              <a:t>denda</a:t>
            </a:r>
            <a:r>
              <a:rPr lang="en-US" sz="2000" dirty="0" smtClean="0">
                <a:latin typeface="Comic Sans MS" pitchFamily="66" charset="0"/>
              </a:rPr>
              <a:t> </a:t>
            </a:r>
            <a:r>
              <a:rPr lang="en-US" sz="2000" dirty="0" err="1" smtClean="0">
                <a:latin typeface="Comic Sans MS" pitchFamily="66" charset="0"/>
              </a:rPr>
              <a:t>administrasi</a:t>
            </a:r>
            <a:r>
              <a:rPr lang="en-US" sz="2000" dirty="0" smtClean="0">
                <a:latin typeface="Comic Sans MS" pitchFamily="66" charset="0"/>
              </a:rPr>
              <a:t> </a:t>
            </a:r>
            <a:r>
              <a:rPr lang="en-US" sz="2000" dirty="0" err="1" smtClean="0">
                <a:latin typeface="Comic Sans MS" pitchFamily="66" charset="0"/>
              </a:rPr>
              <a:t>sebesar</a:t>
            </a:r>
            <a:r>
              <a:rPr lang="en-US" sz="2000" dirty="0" smtClean="0">
                <a:latin typeface="Comic Sans MS" pitchFamily="66" charset="0"/>
              </a:rPr>
              <a:t> 200 % </a:t>
            </a:r>
            <a:r>
              <a:rPr lang="en-US" sz="2000" dirty="0" err="1" smtClean="0">
                <a:latin typeface="Comic Sans MS" pitchFamily="66" charset="0"/>
              </a:rPr>
              <a:t>dari</a:t>
            </a:r>
            <a:r>
              <a:rPr lang="en-US" sz="2000" dirty="0" smtClean="0">
                <a:latin typeface="Comic Sans MS" pitchFamily="66" charset="0"/>
              </a:rPr>
              <a:t> </a:t>
            </a:r>
            <a:r>
              <a:rPr lang="en-US" sz="2000" dirty="0" err="1" smtClean="0">
                <a:latin typeface="Comic Sans MS" pitchFamily="66" charset="0"/>
              </a:rPr>
              <a:t>bea</a:t>
            </a:r>
            <a:r>
              <a:rPr lang="en-US" sz="2000" dirty="0" smtClean="0">
                <a:latin typeface="Comic Sans MS" pitchFamily="66" charset="0"/>
              </a:rPr>
              <a:t> </a:t>
            </a:r>
            <a:r>
              <a:rPr lang="en-US" sz="2000" dirty="0" err="1" smtClean="0">
                <a:latin typeface="Comic Sans MS" pitchFamily="66" charset="0"/>
              </a:rPr>
              <a:t>meterai</a:t>
            </a:r>
            <a:r>
              <a:rPr lang="en-US" sz="2000" dirty="0" smtClean="0">
                <a:latin typeface="Comic Sans MS" pitchFamily="66" charset="0"/>
              </a:rPr>
              <a:t> yang </a:t>
            </a:r>
            <a:r>
              <a:rPr lang="en-US" sz="2000" dirty="0" err="1" smtClean="0">
                <a:latin typeface="Comic Sans MS" pitchFamily="66" charset="0"/>
              </a:rPr>
              <a:t>tidak</a:t>
            </a:r>
            <a:r>
              <a:rPr lang="en-US" sz="2000" dirty="0" smtClean="0">
                <a:latin typeface="Comic Sans MS" pitchFamily="66" charset="0"/>
              </a:rPr>
              <a:t> </a:t>
            </a:r>
            <a:r>
              <a:rPr lang="en-US" sz="2000" dirty="0" err="1" smtClean="0">
                <a:latin typeface="Comic Sans MS" pitchFamily="66" charset="0"/>
              </a:rPr>
              <a:t>atau</a:t>
            </a:r>
            <a:r>
              <a:rPr lang="en-US" sz="2000" dirty="0" smtClean="0">
                <a:latin typeface="Comic Sans MS" pitchFamily="66" charset="0"/>
              </a:rPr>
              <a:t> </a:t>
            </a:r>
            <a:r>
              <a:rPr lang="en-US" sz="2000" dirty="0" err="1" smtClean="0">
                <a:latin typeface="Comic Sans MS" pitchFamily="66" charset="0"/>
              </a:rPr>
              <a:t>kurang</a:t>
            </a:r>
            <a:r>
              <a:rPr lang="en-US" sz="2000" dirty="0" smtClean="0">
                <a:latin typeface="Comic Sans MS" pitchFamily="66" charset="0"/>
              </a:rPr>
              <a:t> </a:t>
            </a:r>
            <a:r>
              <a:rPr lang="en-US" sz="2000" dirty="0" err="1" smtClean="0">
                <a:latin typeface="Comic Sans MS" pitchFamily="66" charset="0"/>
              </a:rPr>
              <a:t>dibayar</a:t>
            </a:r>
            <a:r>
              <a:rPr lang="en-US" sz="2000" dirty="0" smtClean="0">
                <a:latin typeface="Comic Sans MS" pitchFamily="66" charset="0"/>
              </a:rPr>
              <a:t> </a:t>
            </a:r>
            <a:r>
              <a:rPr lang="en-US" sz="2000" dirty="0" err="1" smtClean="0">
                <a:latin typeface="Comic Sans MS" pitchFamily="66" charset="0"/>
              </a:rPr>
              <a:t>dengan</a:t>
            </a:r>
            <a:r>
              <a:rPr lang="en-US" sz="2000" dirty="0" smtClean="0">
                <a:latin typeface="Comic Sans MS" pitchFamily="66" charset="0"/>
              </a:rPr>
              <a:t> </a:t>
            </a:r>
            <a:r>
              <a:rPr lang="en-US" sz="2000" dirty="0" err="1" smtClean="0">
                <a:latin typeface="Comic Sans MS" pitchFamily="66" charset="0"/>
              </a:rPr>
              <a:t>cara</a:t>
            </a:r>
            <a:r>
              <a:rPr lang="en-US" sz="2000" dirty="0" smtClean="0">
                <a:latin typeface="Comic Sans MS" pitchFamily="66" charset="0"/>
              </a:rPr>
              <a:t> </a:t>
            </a:r>
            <a:r>
              <a:rPr lang="en-US" sz="2000" dirty="0" err="1" smtClean="0">
                <a:latin typeface="Comic Sans MS" pitchFamily="66" charset="0"/>
              </a:rPr>
              <a:t>pemeteraian</a:t>
            </a:r>
            <a:r>
              <a:rPr lang="en-US" sz="2000" dirty="0" smtClean="0">
                <a:latin typeface="Comic Sans MS" pitchFamily="66" charset="0"/>
              </a:rPr>
              <a:t> </a:t>
            </a:r>
            <a:r>
              <a:rPr lang="en-US" sz="2000" dirty="0" err="1" smtClean="0">
                <a:latin typeface="Comic Sans MS" pitchFamily="66" charset="0"/>
              </a:rPr>
              <a:t>kemudian</a:t>
            </a:r>
            <a:endParaRPr lang="id-ID"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0"/>
            <a:ext cx="4344459" cy="707886"/>
          </a:xfrm>
          <a:prstGeom prst="rect">
            <a:avLst/>
          </a:prstGeom>
          <a:noFill/>
          <a:effectLst>
            <a:outerShdw blurRad="50800" dist="38100" dir="10800000" algn="t" rotWithShape="0">
              <a:prstClr val="black">
                <a:alpha val="40000"/>
              </a:prstClr>
            </a:outerShdw>
          </a:effectLst>
        </p:spPr>
        <p:txBody>
          <a:bodyPr wrap="none" lIns="91440" tIns="45720" rIns="91440" bIns="45720">
            <a:spAutoFit/>
          </a:bodyPr>
          <a:lstStyle/>
          <a:p>
            <a:pPr algn="ctr"/>
            <a:r>
              <a:rPr lang="id-ID" sz="4000" b="0" cap="none" spc="0" dirty="0" smtClean="0">
                <a:ln w="18415" cmpd="sng">
                  <a:solidFill>
                    <a:srgbClr val="FFFFFF"/>
                  </a:solidFill>
                  <a:prstDash val="solid"/>
                </a:ln>
                <a:blipFill>
                  <a:blip r:embed="rId2"/>
                  <a:tile tx="0" ty="0" sx="100000" sy="100000" flip="none" algn="tl"/>
                </a:blipFill>
                <a:effectLst>
                  <a:outerShdw blurRad="63500" dir="3600000" algn="tl" rotWithShape="0">
                    <a:srgbClr val="000000">
                      <a:alpha val="70000"/>
                    </a:srgbClr>
                  </a:outerShdw>
                </a:effectLst>
              </a:rPr>
              <a:t>Objek Bea Meterai</a:t>
            </a:r>
            <a:endParaRPr lang="en-US" sz="4000" b="0" cap="none" spc="0" dirty="0">
              <a:ln w="18415" cmpd="sng">
                <a:solidFill>
                  <a:srgbClr val="FFFFFF"/>
                </a:solidFill>
                <a:prstDash val="solid"/>
              </a:ln>
              <a:blipFill>
                <a:blip r:embed="rId2"/>
                <a:tile tx="0" ty="0" sx="100000" sy="100000" flip="none" algn="tl"/>
              </a:blipFill>
              <a:effectLst>
                <a:outerShdw blurRad="63500" dir="3600000" algn="tl" rotWithShape="0">
                  <a:srgbClr val="000000">
                    <a:alpha val="70000"/>
                  </a:srgbClr>
                </a:outerShdw>
              </a:effectLst>
            </a:endParaRPr>
          </a:p>
        </p:txBody>
      </p:sp>
      <p:sp>
        <p:nvSpPr>
          <p:cNvPr id="5" name="TextBox 4"/>
          <p:cNvSpPr txBox="1"/>
          <p:nvPr/>
        </p:nvSpPr>
        <p:spPr>
          <a:xfrm>
            <a:off x="357158" y="1071546"/>
            <a:ext cx="8215370" cy="4985980"/>
          </a:xfrm>
          <a:prstGeom prst="rect">
            <a:avLst/>
          </a:prstGeom>
          <a:noFill/>
        </p:spPr>
        <p:txBody>
          <a:bodyPr wrap="square" rtlCol="0">
            <a:spAutoFit/>
          </a:bodyPr>
          <a:lstStyle/>
          <a:p>
            <a:pPr marL="342900" lvl="0" indent="-342900" algn="just">
              <a:buAutoNum type="alphaLcPeriod"/>
            </a:pPr>
            <a:r>
              <a:rPr lang="id-ID" sz="2000" dirty="0" smtClean="0">
                <a:latin typeface="Comic Sans MS" pitchFamily="66" charset="0"/>
              </a:rPr>
              <a:t>Surat perjanjian dan surat-surat  lainnya yang dibuat dengan tujuan untuk digunakan sebagai alat pembuktian mengenai perbuatan, kenyataan, atau keadaan yang bersifat perdata. </a:t>
            </a:r>
          </a:p>
          <a:p>
            <a:pPr marL="342900" lvl="0" indent="-342900" algn="just">
              <a:buAutoNum type="alphaLcPeriod"/>
            </a:pPr>
            <a:r>
              <a:rPr lang="id-ID" sz="2000" dirty="0" smtClean="0">
                <a:latin typeface="Comic Sans MS" pitchFamily="66" charset="0"/>
              </a:rPr>
              <a:t> Akta-akta notaris termasuk salinannya. </a:t>
            </a:r>
          </a:p>
          <a:p>
            <a:pPr marL="342900" lvl="0" indent="-342900" algn="just">
              <a:buAutoNum type="alphaLcPeriod"/>
            </a:pPr>
            <a:r>
              <a:rPr lang="id-ID" sz="2000" dirty="0" smtClean="0">
                <a:latin typeface="Comic Sans MS" pitchFamily="66" charset="0"/>
              </a:rPr>
              <a:t> Akta-akta yang dibuat oleh Pejabat Pembuat Akta Tanah (PPAT) termasuk rangkapannya. </a:t>
            </a:r>
          </a:p>
          <a:p>
            <a:pPr marL="342900" lvl="0" indent="-342900" algn="just">
              <a:buAutoNum type="alphaLcPeriod"/>
            </a:pPr>
            <a:r>
              <a:rPr lang="id-ID" sz="2000" dirty="0" smtClean="0">
                <a:latin typeface="Comic Sans MS" pitchFamily="66" charset="0"/>
              </a:rPr>
              <a:t>Surat yang memuat jumlah Uang, yaitu;</a:t>
            </a:r>
          </a:p>
          <a:p>
            <a:pPr marL="531813" lvl="1" indent="-258763" algn="just">
              <a:buFont typeface="Wingdings" pitchFamily="2" charset="2"/>
              <a:buChar char="q"/>
            </a:pPr>
            <a:r>
              <a:rPr lang="id-ID" sz="2000" dirty="0" smtClean="0">
                <a:latin typeface="Comic Sans MS" pitchFamily="66" charset="0"/>
              </a:rPr>
              <a:t>Yang menyebutkan penerimaan uang;</a:t>
            </a:r>
          </a:p>
          <a:p>
            <a:pPr marL="531813" lvl="1" indent="-258763" algn="just">
              <a:buFont typeface="Wingdings" pitchFamily="2" charset="2"/>
              <a:buChar char="q"/>
            </a:pPr>
            <a:r>
              <a:rPr lang="id-ID" sz="2000" dirty="0" smtClean="0">
                <a:latin typeface="Comic Sans MS" pitchFamily="66" charset="0"/>
              </a:rPr>
              <a:t>Yang menyatakan pembukuan uang atau penyimpanan uang dalam rekening di bank; </a:t>
            </a:r>
          </a:p>
          <a:p>
            <a:pPr marL="531813" lvl="1" indent="-258763" algn="just">
              <a:buFont typeface="Wingdings" pitchFamily="2" charset="2"/>
              <a:buChar char="q"/>
            </a:pPr>
            <a:r>
              <a:rPr lang="id-ID" sz="2000" dirty="0" smtClean="0">
                <a:latin typeface="Comic Sans MS" pitchFamily="66" charset="0"/>
              </a:rPr>
              <a:t>Yang berisi pemberitahuan saldo rekening di bank; dan </a:t>
            </a:r>
          </a:p>
          <a:p>
            <a:pPr marL="531813" lvl="1" indent="-258763" algn="just">
              <a:buFont typeface="Wingdings" pitchFamily="2" charset="2"/>
              <a:buChar char="q"/>
            </a:pPr>
            <a:r>
              <a:rPr lang="id-ID" sz="2000" dirty="0" smtClean="0">
                <a:latin typeface="Comic Sans MS" pitchFamily="66" charset="0"/>
              </a:rPr>
              <a:t>Yang berisi pengakuan bahwa utang uang seluruhnya atau sebagiannya telah dilunasi atau diperhitungkan. </a:t>
            </a:r>
          </a:p>
          <a:p>
            <a:pPr marL="158750" indent="-342900" algn="just">
              <a:buAutoNum type="alphaLcPeriod" startAt="5"/>
            </a:pPr>
            <a:r>
              <a:rPr lang="en-US" sz="2000" dirty="0" err="1" smtClean="0">
                <a:latin typeface="Comic Sans MS" pitchFamily="66" charset="0"/>
              </a:rPr>
              <a:t>Surat</a:t>
            </a:r>
            <a:r>
              <a:rPr lang="en-US" sz="2000" dirty="0" smtClean="0">
                <a:latin typeface="Comic Sans MS" pitchFamily="66" charset="0"/>
              </a:rPr>
              <a:t> </a:t>
            </a:r>
            <a:r>
              <a:rPr lang="en-US" sz="2000" dirty="0" err="1" smtClean="0">
                <a:latin typeface="Comic Sans MS" pitchFamily="66" charset="0"/>
              </a:rPr>
              <a:t>berharga</a:t>
            </a:r>
            <a:r>
              <a:rPr lang="en-US" sz="2000" dirty="0" smtClean="0">
                <a:latin typeface="Comic Sans MS" pitchFamily="66" charset="0"/>
              </a:rPr>
              <a:t> </a:t>
            </a:r>
            <a:r>
              <a:rPr lang="en-US" sz="2000" dirty="0" err="1" smtClean="0">
                <a:latin typeface="Comic Sans MS" pitchFamily="66" charset="0"/>
              </a:rPr>
              <a:t>seperti</a:t>
            </a:r>
            <a:r>
              <a:rPr lang="en-US" sz="2000" dirty="0" smtClean="0">
                <a:latin typeface="Comic Sans MS" pitchFamily="66" charset="0"/>
              </a:rPr>
              <a:t> </a:t>
            </a:r>
            <a:r>
              <a:rPr lang="en-US" sz="2000" dirty="0" err="1" smtClean="0">
                <a:latin typeface="Comic Sans MS" pitchFamily="66" charset="0"/>
              </a:rPr>
              <a:t>wesel</a:t>
            </a:r>
            <a:r>
              <a:rPr lang="en-US" sz="2000" dirty="0" smtClean="0">
                <a:latin typeface="Comic Sans MS" pitchFamily="66" charset="0"/>
              </a:rPr>
              <a:t>, </a:t>
            </a:r>
            <a:r>
              <a:rPr lang="en-US" sz="2000" dirty="0" err="1" smtClean="0">
                <a:latin typeface="Comic Sans MS" pitchFamily="66" charset="0"/>
              </a:rPr>
              <a:t>promes</a:t>
            </a:r>
            <a:r>
              <a:rPr lang="en-US" sz="2000" dirty="0" smtClean="0">
                <a:latin typeface="Comic Sans MS" pitchFamily="66" charset="0"/>
              </a:rPr>
              <a:t>, </a:t>
            </a:r>
            <a:r>
              <a:rPr lang="en-US" sz="2000" dirty="0" err="1" smtClean="0">
                <a:latin typeface="Comic Sans MS" pitchFamily="66" charset="0"/>
              </a:rPr>
              <a:t>aksep</a:t>
            </a:r>
            <a:r>
              <a:rPr lang="en-US" sz="2000" dirty="0" smtClean="0">
                <a:latin typeface="Comic Sans MS" pitchFamily="66" charset="0"/>
              </a:rPr>
              <a:t> ,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cek</a:t>
            </a:r>
            <a:r>
              <a:rPr lang="en-US" sz="2000" dirty="0" smtClean="0">
                <a:latin typeface="Comic Sans MS" pitchFamily="66" charset="0"/>
              </a:rPr>
              <a:t>. </a:t>
            </a:r>
            <a:endParaRPr lang="id-ID" sz="2000" dirty="0" smtClean="0">
              <a:latin typeface="Comic Sans MS" pitchFamily="66" charset="0"/>
            </a:endParaRPr>
          </a:p>
          <a:p>
            <a:pPr marL="158750" indent="-342900" algn="just">
              <a:buAutoNum type="alphaLcPeriod" startAt="5"/>
            </a:pPr>
            <a:r>
              <a:rPr lang="id-ID" sz="2000" dirty="0" smtClean="0">
                <a:latin typeface="Comic Sans MS" pitchFamily="66" charset="0"/>
              </a:rPr>
              <a:t> Efek dalam nama dan bentuk apapun </a:t>
            </a:r>
          </a:p>
          <a:p>
            <a:pPr algn="just"/>
            <a:endParaRPr lang="id-ID" dirty="0"/>
          </a:p>
        </p:txBody>
      </p:sp>
      <p:sp>
        <p:nvSpPr>
          <p:cNvPr id="4" name="TextBox 3"/>
          <p:cNvSpPr txBox="1"/>
          <p:nvPr/>
        </p:nvSpPr>
        <p:spPr>
          <a:xfrm>
            <a:off x="357158" y="714356"/>
            <a:ext cx="1357322" cy="369332"/>
          </a:xfrm>
          <a:prstGeom prst="rect">
            <a:avLst/>
          </a:prstGeom>
          <a:noFill/>
        </p:spPr>
        <p:txBody>
          <a:bodyPr wrap="square" rtlCol="0">
            <a:spAutoFit/>
          </a:bodyPr>
          <a:lstStyle/>
          <a:p>
            <a:r>
              <a:rPr lang="id-ID" dirty="0" smtClean="0"/>
              <a:t>Pasal 2</a:t>
            </a:r>
            <a:endParaRPr lang="id-ID"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71481"/>
            <a:ext cx="8429684" cy="6586418"/>
          </a:xfrm>
          <a:prstGeom prst="rect">
            <a:avLst/>
          </a:prstGeom>
          <a:noFill/>
        </p:spPr>
        <p:txBody>
          <a:bodyPr wrap="square" rtlCol="0">
            <a:spAutoFit/>
          </a:bodyPr>
          <a:lstStyle/>
          <a:p>
            <a:r>
              <a:rPr lang="id-ID" sz="2400" dirty="0" smtClean="0"/>
              <a:t>Pasal 4  : tidak dikenakan bea meterai atas dokumen, a.l. : </a:t>
            </a:r>
          </a:p>
          <a:p>
            <a:pPr marL="457200" lvl="0" indent="-457200">
              <a:spcAft>
                <a:spcPts val="600"/>
              </a:spcAft>
              <a:buFont typeface="+mj-lt"/>
              <a:buAutoNum type="alphaLcPeriod"/>
            </a:pPr>
            <a:r>
              <a:rPr lang="id-ID" sz="2400" dirty="0" smtClean="0"/>
              <a:t>dokumen yang berupa : (1)</a:t>
            </a:r>
            <a:r>
              <a:rPr lang="id-ID" sz="2400" i="1" dirty="0" smtClean="0"/>
              <a:t>surat penyimpanan barang; (2) Konosemen; (3) surat  angkutan penumpang dan barang; (4) keterangan pemindahan yang dituliskan di atas dokumen sebagaimana  dimaksud dalam angka (1), (2), dan (3); (5) bukti untuk pengiriman dan penerimaan barang; (6) surat pengiriman barang untuk dijual atas tanggungan pengirim; (7) surat-surat lainnya yang dapat disamakan dengan surat-surat sebagaimana dimaksud dalam angka 1)- 6).</a:t>
            </a:r>
          </a:p>
          <a:p>
            <a:pPr marL="457200" lvl="0" indent="-457200">
              <a:spcAft>
                <a:spcPts val="600"/>
              </a:spcAft>
              <a:buFont typeface="+mj-lt"/>
              <a:buAutoNum type="alphaLcPeriod"/>
            </a:pPr>
            <a:r>
              <a:rPr lang="id-ID" sz="2400" dirty="0" smtClean="0"/>
              <a:t>segala bentuk Ijazah;</a:t>
            </a:r>
          </a:p>
          <a:p>
            <a:pPr marL="457200" lvl="0" indent="-457200">
              <a:spcAft>
                <a:spcPts val="600"/>
              </a:spcAft>
              <a:buFont typeface="+mj-lt"/>
              <a:buAutoNum type="alphaLcPeriod"/>
            </a:pPr>
            <a:r>
              <a:rPr lang="id-ID" sz="2400" dirty="0" smtClean="0"/>
              <a:t>tanda terima gaji, uang tunggu, pensiun, uang tunjangan, dan pembayaran lainnya yang ada kaitannya dengan hubungan kerja serta surat-surat yang diserahkan untuk mendapatkan pembayaran itu;</a:t>
            </a:r>
          </a:p>
          <a:p>
            <a:pPr marL="457200" lvl="0" indent="-457200">
              <a:spcAft>
                <a:spcPts val="600"/>
              </a:spcAft>
              <a:buFont typeface="+mj-lt"/>
              <a:buAutoNum type="alphaLcPeriod"/>
            </a:pPr>
            <a:r>
              <a:rPr lang="id-ID" sz="2400" dirty="0" smtClean="0"/>
              <a:t>tanda bukti penerimaan uang Negara dari kas Negara, Kas Pemerintah  daerah, dan bank;</a:t>
            </a:r>
          </a:p>
          <a:p>
            <a:pPr marL="273050" lvl="0" indent="-273050"/>
            <a:endParaRPr lang="id-ID" dirty="0"/>
          </a:p>
        </p:txBody>
      </p:sp>
      <p:sp>
        <p:nvSpPr>
          <p:cNvPr id="3" name="Rectangle 2"/>
          <p:cNvSpPr/>
          <p:nvPr/>
        </p:nvSpPr>
        <p:spPr>
          <a:xfrm>
            <a:off x="0" y="0"/>
            <a:ext cx="6783118" cy="584775"/>
          </a:xfrm>
          <a:prstGeom prst="rect">
            <a:avLst/>
          </a:prstGeom>
          <a:noFill/>
        </p:spPr>
        <p:txBody>
          <a:bodyPr wrap="square" lIns="91440" tIns="45720" rIns="91440" bIns="45720">
            <a:spAutoFit/>
          </a:bodyPr>
          <a:lstStyle/>
          <a:p>
            <a:pPr algn="ctr"/>
            <a:r>
              <a:rPr lang="id-ID"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Bukan Objek Bea meterai</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928670"/>
            <a:ext cx="8072494" cy="5539978"/>
          </a:xfrm>
          <a:prstGeom prst="rect">
            <a:avLst/>
          </a:prstGeom>
          <a:noFill/>
        </p:spPr>
        <p:txBody>
          <a:bodyPr wrap="square" rtlCol="0">
            <a:spAutoFit/>
          </a:bodyPr>
          <a:lstStyle/>
          <a:p>
            <a:pPr marL="457200" lvl="0" indent="-457200"/>
            <a:r>
              <a:rPr lang="id-ID" sz="2400" dirty="0" smtClean="0"/>
              <a:t> </a:t>
            </a:r>
          </a:p>
          <a:p>
            <a:pPr marL="457200" lvl="0" indent="-457200">
              <a:buFont typeface="+mj-lt"/>
              <a:buAutoNum type="alphaLcPeriod" startAt="5"/>
            </a:pPr>
            <a:r>
              <a:rPr lang="id-ID" sz="2400" dirty="0" smtClean="0"/>
              <a:t>kuitansi untuk semua jenis pajak dan untuk penerimaan lainnya yang dapat disamakan dengan itu dari Kas Negara, Kas Pemerintahan Daerah dan bank;</a:t>
            </a:r>
          </a:p>
          <a:p>
            <a:pPr marL="457200" lvl="0" indent="-457200">
              <a:buFont typeface="+mj-lt"/>
              <a:buAutoNum type="alphaLcPeriod" startAt="5"/>
            </a:pPr>
            <a:r>
              <a:rPr lang="id-ID" sz="2400" dirty="0" smtClean="0"/>
              <a:t>tanda penerimaan uang yang dibuat untuk keperluan intern organisasi;</a:t>
            </a:r>
          </a:p>
          <a:p>
            <a:pPr marL="457200" lvl="0" indent="-457200">
              <a:buFont typeface="+mj-lt"/>
              <a:buAutoNum type="alphaLcPeriod" startAt="5"/>
            </a:pPr>
            <a:r>
              <a:rPr lang="id-ID" sz="2400" dirty="0" smtClean="0"/>
              <a:t>dokumen yang menyebutkan tabungan, pembayaran uang tabungan kepada penabung oleh bank, koperasi, dan badan-badan lainnya yang bergerak di bidang tersebut;</a:t>
            </a:r>
          </a:p>
          <a:p>
            <a:pPr marL="457200" lvl="0" indent="-457200">
              <a:buFont typeface="+mj-lt"/>
              <a:buAutoNum type="alphaLcPeriod" startAt="5"/>
            </a:pPr>
            <a:r>
              <a:rPr lang="id-ID" sz="2400" dirty="0" smtClean="0"/>
              <a:t>surat gadai yang diberikan oleh Perusahaan Jawatan Pegadaian;</a:t>
            </a:r>
          </a:p>
          <a:p>
            <a:pPr marL="457200" lvl="0" indent="-457200">
              <a:buFont typeface="+mj-lt"/>
              <a:buAutoNum type="alphaLcPeriod" startAt="5"/>
            </a:pPr>
            <a:r>
              <a:rPr lang="id-ID" sz="2400" dirty="0" smtClean="0"/>
              <a:t>tanda pembagian keuntungan atau bunga dari efek, dengan nama dan dalam bentuk apapun.</a:t>
            </a:r>
          </a:p>
          <a:p>
            <a:endParaRPr lang="id-ID" dirty="0"/>
          </a:p>
        </p:txBody>
      </p:sp>
      <p:sp>
        <p:nvSpPr>
          <p:cNvPr id="3" name="Rectangle 2"/>
          <p:cNvSpPr/>
          <p:nvPr/>
        </p:nvSpPr>
        <p:spPr>
          <a:xfrm>
            <a:off x="0" y="0"/>
            <a:ext cx="6783118" cy="523220"/>
          </a:xfrm>
          <a:prstGeom prst="rect">
            <a:avLst/>
          </a:prstGeom>
          <a:noFill/>
        </p:spPr>
        <p:txBody>
          <a:bodyPr wrap="square" lIns="91440" tIns="45720" rIns="91440" bIns="45720">
            <a:spAutoFit/>
          </a:bodyPr>
          <a:lstStyle/>
          <a:p>
            <a:r>
              <a:rPr lang="id-ID"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Bukan Objek Bea meterai...</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39650" cy="646331"/>
          </a:xfrm>
          <a:prstGeom prst="rect">
            <a:avLst/>
          </a:prstGeom>
          <a:noFill/>
        </p:spPr>
        <p:txBody>
          <a:bodyPr wrap="none" lIns="91440" tIns="45720" rIns="91440" bIns="45720">
            <a:spAutoFit/>
          </a:bodyPr>
          <a:lstStyle/>
          <a:p>
            <a:pPr algn="ctr"/>
            <a:r>
              <a:rPr lang="id-ID"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Subjek Bea Meterai</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285720" y="785794"/>
            <a:ext cx="8572560" cy="6063198"/>
          </a:xfrm>
          <a:prstGeom prst="rect">
            <a:avLst/>
          </a:prstGeom>
          <a:noFill/>
        </p:spPr>
        <p:txBody>
          <a:bodyPr wrap="square" rtlCol="0">
            <a:spAutoFit/>
          </a:bodyPr>
          <a:lstStyle/>
          <a:p>
            <a:pPr>
              <a:spcAft>
                <a:spcPts val="1200"/>
              </a:spcAft>
            </a:pPr>
            <a:r>
              <a:rPr lang="id-ID" sz="2000" dirty="0" smtClean="0"/>
              <a:t>Pasal 6 UU BM : Bea Meterai terhutang oleh pihak yang menerima atau pihak yang mendapat manfaat dari dokumen, kecuali pihak atau pihak-pihak yang bersangkutan menentukan lain.</a:t>
            </a:r>
          </a:p>
          <a:p>
            <a:pPr marL="342900" indent="-342900">
              <a:spcAft>
                <a:spcPts val="1200"/>
              </a:spcAft>
              <a:buAutoNum type="alphaLcPeriod"/>
            </a:pPr>
            <a:r>
              <a:rPr lang="id-ID" sz="2400" dirty="0" smtClean="0"/>
              <a:t>Dalam hal dokumen dibuat sepihak, misalnya kuitansi, Bea Meterai terhutang oleh penerima kuitansi.</a:t>
            </a:r>
          </a:p>
          <a:p>
            <a:pPr marL="342900" indent="-342900">
              <a:spcAft>
                <a:spcPts val="1200"/>
              </a:spcAft>
              <a:buAutoNum type="alphaLcPeriod"/>
            </a:pPr>
            <a:r>
              <a:rPr lang="id-ID" sz="2400" dirty="0" smtClean="0"/>
              <a:t>Dalam hal dokumen dibuat oleh 2 (dua) pihak atau lebih, misalnya surat perjanjian di bawah tangan, maka masing-masing pihak terhutang Bea Meterai atas dokumen yang diterimanya.</a:t>
            </a:r>
          </a:p>
          <a:p>
            <a:pPr marL="342900" indent="-342900">
              <a:spcAft>
                <a:spcPts val="1200"/>
              </a:spcAft>
              <a:buAutoNum type="alphaLcPeriod"/>
            </a:pPr>
            <a:r>
              <a:rPr lang="id-ID" sz="2400" dirty="0" smtClean="0"/>
              <a:t>Jika surat perjanjian dibuat dengan Akta Notaris, maka Bea Meterai yang terhutang baik atas asli sahih yang disimpan oleh Notaris maupun salinannya yang diperuntukkan pihak-pihak yang bersangkutan terhutang oleh pihak-pihak yang mendapat manfaat dari dokumen tersebut</a:t>
            </a:r>
          </a:p>
          <a:p>
            <a:endParaRPr lang="id-ID"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54490" cy="646331"/>
          </a:xfrm>
          <a:prstGeom prst="rect">
            <a:avLst/>
          </a:prstGeom>
          <a:noFill/>
        </p:spPr>
        <p:txBody>
          <a:bodyPr wrap="square" lIns="91440" tIns="45720" rIns="91440" bIns="45720">
            <a:spAutoFit/>
          </a:bodyPr>
          <a:lstStyle/>
          <a:p>
            <a:pPr algn="ctr"/>
            <a:r>
              <a:rPr lang="id-I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Saat Terutang Bea Meterai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500034" y="928670"/>
            <a:ext cx="8072494" cy="4678204"/>
          </a:xfrm>
          <a:prstGeom prst="rect">
            <a:avLst/>
          </a:prstGeom>
          <a:noFill/>
        </p:spPr>
        <p:txBody>
          <a:bodyPr wrap="square" rtlCol="0">
            <a:spAutoFit/>
          </a:bodyPr>
          <a:lstStyle/>
          <a:p>
            <a:r>
              <a:rPr lang="id-ID" sz="2800" dirty="0" smtClean="0">
                <a:latin typeface="Arial Narrow" pitchFamily="34" charset="0"/>
              </a:rPr>
              <a:t>Pasal 5 UU Bea Meterai :</a:t>
            </a:r>
          </a:p>
          <a:p>
            <a:pPr marL="342900" lvl="0" indent="-342900">
              <a:buAutoNum type="alphaLcPeriod"/>
            </a:pPr>
            <a:r>
              <a:rPr lang="id-ID" sz="2800" dirty="0" smtClean="0">
                <a:latin typeface="Arial Narrow" pitchFamily="34" charset="0"/>
              </a:rPr>
              <a:t>Dokumen yang dibuat oleh satu pihak, adalah pada saat dokumen itu diserahkan;</a:t>
            </a:r>
          </a:p>
          <a:p>
            <a:pPr marL="342900" lvl="0" indent="-342900">
              <a:buAutoNum type="alphaLcPeriod"/>
            </a:pPr>
            <a:r>
              <a:rPr lang="id-ID" sz="2800" dirty="0" smtClean="0">
                <a:latin typeface="Arial Narrow" pitchFamily="34" charset="0"/>
              </a:rPr>
              <a:t>Dokumen yang dibuat oleh lebih dari salah satu pihak, adalah pada saat selesainya dokumen dibuat, yang ditutup dengan pembubuhan tanda tangan dari yang bersangkutan.</a:t>
            </a:r>
          </a:p>
          <a:p>
            <a:pPr marL="342900" lvl="0" indent="-342900">
              <a:buAutoNum type="alphaLcPeriod"/>
            </a:pPr>
            <a:r>
              <a:rPr lang="id-ID" sz="2800" dirty="0" smtClean="0">
                <a:latin typeface="Arial Narrow" pitchFamily="34" charset="0"/>
              </a:rPr>
              <a:t>Dokumen yang dibuat di luar negeri adalah pada saat digunakan di Indonesia.</a:t>
            </a:r>
          </a:p>
          <a:p>
            <a:r>
              <a:rPr lang="id-ID" sz="2800" dirty="0" smtClean="0">
                <a:latin typeface="Arial Narrow" pitchFamily="34" charset="0"/>
              </a:rPr>
              <a:t> </a:t>
            </a:r>
          </a:p>
          <a:p>
            <a:endParaRPr lang="id-ID"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1698</TotalTime>
  <Words>3387</Words>
  <Application>Microsoft Office PowerPoint</Application>
  <PresentationFormat>On-screen Show (4:3)</PresentationFormat>
  <Paragraphs>293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Hasanuddin Tatang</dc:creator>
  <cp:lastModifiedBy>Djoko Luknanto</cp:lastModifiedBy>
  <cp:revision>188</cp:revision>
  <dcterms:created xsi:type="dcterms:W3CDTF">2009-02-08T03:50:55Z</dcterms:created>
  <dcterms:modified xsi:type="dcterms:W3CDTF">2010-08-19T09:17:53Z</dcterms:modified>
</cp:coreProperties>
</file>