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8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257" r:id="rId4"/>
    <p:sldId id="272" r:id="rId5"/>
    <p:sldId id="274" r:id="rId6"/>
    <p:sldId id="275" r:id="rId7"/>
    <p:sldId id="282" r:id="rId8"/>
    <p:sldId id="284" r:id="rId9"/>
    <p:sldId id="300" r:id="rId10"/>
    <p:sldId id="304" r:id="rId11"/>
    <p:sldId id="301" r:id="rId12"/>
    <p:sldId id="295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54" autoAdjust="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Gambar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Placeholder Teks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Gambar Slide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Placeholder Teks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laceholder Tangga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Placeholder Foo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ceholder Nomor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ceholder Tangga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Placeholder Foo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ceholder Nomor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ngga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Placeholder Foo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ceholder Nomor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4CD68"/>
            </a:gs>
            <a:gs pos="100000">
              <a:srgbClr val="0B6E3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1196975"/>
            <a:ext cx="10943167" cy="2246136"/>
          </a:xfrm>
        </p:spPr>
        <p:txBody>
          <a:bodyPr/>
          <a:lstStyle/>
          <a:p>
            <a:r>
              <a:rPr lang="id-ID" sz="2400" b="1" i="1" dirty="0">
                <a:solidFill>
                  <a:schemeClr val="tx1"/>
                </a:solidFill>
              </a:rPr>
              <a:t>PRELIMINARY STUDY</a:t>
            </a:r>
            <a:r>
              <a:rPr lang="id-ID" sz="2400" b="1" dirty="0">
                <a:solidFill>
                  <a:schemeClr val="tx1"/>
                </a:solidFill>
              </a:rPr>
              <a:t> POTENSI REPLIKASI PENGELOLAAN LAHAN RAWA OLEH PERUSAHAAN BERAS TOPI KOKI DI DIR OGAN KERAMASAN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id-ID" sz="2400" b="1" dirty="0">
                <a:solidFill>
                  <a:schemeClr val="tx1"/>
                </a:solidFill>
              </a:rPr>
              <a:t>SUMATERA SELATAN</a:t>
            </a:r>
            <a:br>
              <a:rPr lang="en-US" sz="2400" dirty="0">
                <a:solidFill>
                  <a:schemeClr val="tx1"/>
                </a:solidFill>
              </a:rPr>
            </a:br>
            <a:endParaRPr lang="id-ID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355" y="4014259"/>
            <a:ext cx="10949517" cy="1752600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By: Tim </a:t>
            </a:r>
            <a:r>
              <a:rPr lang="en-US" b="1" i="1" dirty="0" err="1">
                <a:solidFill>
                  <a:schemeClr val="tx1"/>
                </a:solidFill>
              </a:rPr>
              <a:t>Peneliti</a:t>
            </a:r>
            <a:r>
              <a:rPr lang="en-US" b="1" i="1" dirty="0">
                <a:solidFill>
                  <a:schemeClr val="tx1"/>
                </a:solidFill>
              </a:rPr>
              <a:t> KMC-</a:t>
            </a:r>
            <a:r>
              <a:rPr lang="en-US" b="1" i="1" dirty="0" err="1">
                <a:solidFill>
                  <a:schemeClr val="tx1"/>
                </a:solidFill>
              </a:rPr>
              <a:t>Bappenas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">
        <p:wedge/>
      </p:transition>
    </mc:Choice>
    <mc:Fallback xmlns="">
      <p:transition advTm="1018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231C-10CE-4833-8562-12BAE04D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0" y="-8283"/>
            <a:ext cx="10972800" cy="582613"/>
          </a:xfrm>
        </p:spPr>
        <p:txBody>
          <a:bodyPr/>
          <a:lstStyle/>
          <a:p>
            <a:r>
              <a:rPr lang="en-US" sz="2400" dirty="0"/>
              <a:t>Lesson Learnt (Plus Minus)</a:t>
            </a:r>
            <a:endParaRPr lang="ar-IQ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6562-39AB-4DA8-B647-730E030E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1C6552-9981-45B3-AE0A-82A44A6E6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99372"/>
              </p:ext>
            </p:extLst>
          </p:nvPr>
        </p:nvGraphicFramePr>
        <p:xfrm>
          <a:off x="304795" y="460375"/>
          <a:ext cx="11529395" cy="61922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2349">
                  <a:extLst>
                    <a:ext uri="{9D8B030D-6E8A-4147-A177-3AD203B41FA5}">
                      <a16:colId xmlns:a16="http://schemas.microsoft.com/office/drawing/2014/main" val="2989705079"/>
                    </a:ext>
                  </a:extLst>
                </a:gridCol>
                <a:gridCol w="2882349">
                  <a:extLst>
                    <a:ext uri="{9D8B030D-6E8A-4147-A177-3AD203B41FA5}">
                      <a16:colId xmlns:a16="http://schemas.microsoft.com/office/drawing/2014/main" val="2780990564"/>
                    </a:ext>
                  </a:extLst>
                </a:gridCol>
                <a:gridCol w="3311006">
                  <a:extLst>
                    <a:ext uri="{9D8B030D-6E8A-4147-A177-3AD203B41FA5}">
                      <a16:colId xmlns:a16="http://schemas.microsoft.com/office/drawing/2014/main" val="3950197322"/>
                    </a:ext>
                  </a:extLst>
                </a:gridCol>
                <a:gridCol w="2453691">
                  <a:extLst>
                    <a:ext uri="{9D8B030D-6E8A-4147-A177-3AD203B41FA5}">
                      <a16:colId xmlns:a16="http://schemas.microsoft.com/office/drawing/2014/main" val="3280100064"/>
                    </a:ext>
                  </a:extLst>
                </a:gridCol>
              </a:tblGrid>
              <a:tr h="4406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Petani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Mandiri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/>
                        <a:t>Pemerintah-Petani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Topi Koki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03333"/>
                  </a:ext>
                </a:extLst>
              </a:tr>
              <a:tr h="2798773"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Skala 1 </a:t>
                      </a:r>
                      <a:r>
                        <a:rPr lang="en-US" sz="1400" dirty="0" err="1"/>
                        <a:t>hektar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manajemen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kurang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, di </a:t>
                      </a:r>
                      <a:r>
                        <a:rPr lang="en-US" sz="1400" dirty="0" err="1"/>
                        <a:t>lakukan</a:t>
                      </a:r>
                      <a:r>
                        <a:rPr lang="en-US" sz="1400" dirty="0"/>
                        <a:t> oleh </a:t>
                      </a:r>
                      <a:r>
                        <a:rPr lang="en-US" sz="1400" dirty="0" err="1"/>
                        <a:t>kelurahan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skill yang </a:t>
                      </a:r>
                      <a:r>
                        <a:rPr lang="en-US" sz="1400" dirty="0" err="1"/>
                        <a:t>terbatas</a:t>
                      </a: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Skala 50 ha </a:t>
                      </a:r>
                      <a:r>
                        <a:rPr lang="en-US" sz="1400" dirty="0" err="1"/>
                        <a:t>cukup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mirip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perusahaan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400" dirty="0" err="1"/>
                        <a:t>Cukup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: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Manajemen</a:t>
                      </a:r>
                      <a:r>
                        <a:rPr lang="en-US" sz="1400" dirty="0"/>
                        <a:t> d </a:t>
                      </a:r>
                      <a:r>
                        <a:rPr lang="en-US" sz="1400" dirty="0" err="1"/>
                        <a:t>lakukan</a:t>
                      </a:r>
                      <a:r>
                        <a:rPr lang="en-US" sz="1400" dirty="0"/>
                        <a:t> oleh </a:t>
                      </a:r>
                      <a:r>
                        <a:rPr lang="en-US" sz="1400" dirty="0" err="1"/>
                        <a:t>kelompok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tani</a:t>
                      </a: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Belum </a:t>
                      </a:r>
                      <a:r>
                        <a:rPr lang="en-US" sz="1400" dirty="0" err="1"/>
                        <a:t>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petugas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khusus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lapangan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bekerja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secara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periodik</a:t>
                      </a:r>
                      <a:endParaRPr lang="en-US" sz="1400" dirty="0"/>
                    </a:p>
                    <a:p>
                      <a:pPr algn="just" rtl="0"/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r>
                        <a:rPr lang="en-US" sz="1400" dirty="0" err="1"/>
                        <a:t>Manajemen</a:t>
                      </a:r>
                      <a:r>
                        <a:rPr lang="en-US" sz="1400" dirty="0"/>
                        <a:t> sangat </a:t>
                      </a:r>
                      <a:r>
                        <a:rPr lang="en-US" sz="1400" dirty="0" err="1"/>
                        <a:t>efektif</a:t>
                      </a:r>
                      <a:r>
                        <a:rPr lang="en-US" sz="1400" dirty="0"/>
                        <a:t>: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Terdapat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spesialisasi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tugas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terstruktur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pegawai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manajerial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maupun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lapangan</a:t>
                      </a: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Terdapat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petugas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khusus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mulai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pembagian</a:t>
                      </a:r>
                      <a:r>
                        <a:rPr lang="en-US" sz="1400" dirty="0"/>
                        <a:t> air, OP, operator </a:t>
                      </a:r>
                      <a:r>
                        <a:rPr lang="en-US" sz="1400" dirty="0" err="1"/>
                        <a:t>pompa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dst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Memungkinjan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jadwal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tanam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dilakukan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secara</a:t>
                      </a:r>
                      <a:r>
                        <a:rPr lang="en-US" sz="1400" dirty="0"/>
                        <a:t> periodic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setiap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lahan</a:t>
                      </a:r>
                      <a:r>
                        <a:rPr lang="en-US" sz="1400" dirty="0"/>
                        <a:t> yang di </a:t>
                      </a:r>
                      <a:r>
                        <a:rPr lang="en-US" sz="1400" dirty="0" err="1"/>
                        <a:t>bagi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Manajemen</a:t>
                      </a:r>
                      <a:r>
                        <a:rPr lang="en-US" sz="1400" dirty="0"/>
                        <a:t> Polder</a:t>
                      </a:r>
                      <a:endParaRPr lang="ar-IQ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71554"/>
                  </a:ext>
                </a:extLst>
              </a:tr>
              <a:tr h="2952834">
                <a:tc>
                  <a:txBody>
                    <a:bodyPr/>
                    <a:lstStyle/>
                    <a:p>
                      <a:pPr algn="r" rtl="0"/>
                      <a:endParaRPr lang="en-US" sz="1400" dirty="0"/>
                    </a:p>
                    <a:p>
                      <a:pPr algn="just" rtl="0"/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Communy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 Based System: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 help retaliation 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value 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Reciprocitif</a:t>
                      </a:r>
                      <a:endParaRPr lang="en-US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</a:rPr>
                        <a:t>Interpersonal</a:t>
                      </a:r>
                      <a:endParaRPr lang="ar-IQ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endParaRPr lang="en-US" sz="1400" dirty="0"/>
                    </a:p>
                    <a:p>
                      <a:pPr algn="just" rtl="0"/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Network G-</a:t>
                      </a:r>
                      <a:r>
                        <a:rPr lang="en-US" sz="1400" b="1" dirty="0" err="1">
                          <a:solidFill>
                            <a:srgbClr val="00B050"/>
                          </a:solidFill>
                        </a:rPr>
                        <a:t>Masy</a:t>
                      </a:r>
                      <a:r>
                        <a:rPr lang="en-US" sz="1400" b="1" dirty="0"/>
                        <a:t>: 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Multiple stakeholder, 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Terdapat</a:t>
                      </a:r>
                      <a:r>
                        <a:rPr lang="en-US" sz="1400" dirty="0"/>
                        <a:t> Social Cost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Keberhasilan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tergantung</a:t>
                      </a:r>
                      <a:r>
                        <a:rPr lang="en-US" sz="1400" dirty="0"/>
                        <a:t> pada </a:t>
                      </a:r>
                      <a:r>
                        <a:rPr lang="en-US" sz="1400" dirty="0" err="1"/>
                        <a:t>karakter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interaksi</a:t>
                      </a:r>
                      <a:r>
                        <a:rPr lang="en-US" sz="1400" dirty="0"/>
                        <a:t>, interplay </a:t>
                      </a:r>
                      <a:r>
                        <a:rPr lang="en-US" sz="1400" dirty="0" err="1"/>
                        <a:t>antar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aktror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koordinasi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negosiasi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arbitrase</a:t>
                      </a:r>
                      <a:endParaRPr lang="en-US" sz="1400" dirty="0"/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Equal: “Partner”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endParaRPr lang="en-US" sz="1400" dirty="0"/>
                    </a:p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Market Based System</a:t>
                      </a:r>
                      <a:r>
                        <a:rPr lang="en-US" sz="1400" b="1" dirty="0"/>
                        <a:t>: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Efektif-effisien</a:t>
                      </a:r>
                      <a:r>
                        <a:rPr lang="en-US" sz="1400" dirty="0"/>
                        <a:t>;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Komersial-Transaksional</a:t>
                      </a:r>
                      <a:r>
                        <a:rPr lang="en-US" sz="1400" dirty="0"/>
                        <a:t>,</a:t>
                      </a:r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Self Interest</a:t>
                      </a:r>
                    </a:p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/>
                        <a:t>Jumlah</a:t>
                      </a:r>
                      <a:r>
                        <a:rPr lang="en-US" sz="1400" dirty="0"/>
                        <a:t> minim (</a:t>
                      </a:r>
                      <a:r>
                        <a:rPr lang="en-US" sz="1400" dirty="0" err="1"/>
                        <a:t>perusahaan</a:t>
                      </a:r>
                      <a:r>
                        <a:rPr lang="en-US" sz="1400" dirty="0"/>
                        <a:t>). </a:t>
                      </a:r>
                      <a:r>
                        <a:rPr lang="en-US" sz="1400" dirty="0" err="1"/>
                        <a:t>Petani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sebelumnya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pemilik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lahan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hanya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menjadi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buruh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penghasil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kecil</a:t>
                      </a:r>
                      <a:endParaRPr lang="en-US" sz="1400" dirty="0"/>
                    </a:p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r>
                        <a:rPr lang="en-US" sz="1400" dirty="0" err="1"/>
                        <a:t>Asimetrik</a:t>
                      </a:r>
                      <a:r>
                        <a:rPr lang="en-US" sz="1400" dirty="0"/>
                        <a:t>: “</a:t>
                      </a:r>
                      <a:r>
                        <a:rPr lang="en-US" sz="1400" dirty="0" err="1"/>
                        <a:t>Pemilik</a:t>
                      </a:r>
                      <a:r>
                        <a:rPr lang="en-US" sz="1400" dirty="0"/>
                        <a:t> Modal-</a:t>
                      </a:r>
                      <a:r>
                        <a:rPr lang="en-US" sz="1400" dirty="0" err="1"/>
                        <a:t>Buruh</a:t>
                      </a:r>
                      <a:r>
                        <a:rPr lang="en-US" sz="1400" dirty="0"/>
                        <a:t>”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Kelembagaan</a:t>
                      </a:r>
                      <a:r>
                        <a:rPr lang="en-US" sz="1400" dirty="0"/>
                        <a:t>:</a:t>
                      </a:r>
                      <a:endParaRPr lang="ar-EG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err="1"/>
                        <a:t>Karakter</a:t>
                      </a:r>
                      <a:r>
                        <a:rPr lang="en-US" sz="1400" dirty="0"/>
                        <a:t> Lembaga</a:t>
                      </a:r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/>
                        <a:t>Beneficiaries</a:t>
                      </a:r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err="1"/>
                        <a:t>Relasi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Petani</a:t>
                      </a:r>
                      <a:endParaRPr lang="en-US" sz="1400" dirty="0"/>
                    </a:p>
                    <a:p>
                      <a:pPr rtl="1"/>
                      <a:endParaRPr lang="ar-IQ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38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7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C6B5-D4C7-4062-9EB8-D01685C6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REPLIKASI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0BED-42F6-4F4A-A97B-669861925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Prastarat</a:t>
            </a:r>
            <a:r>
              <a:rPr lang="en-US" dirty="0"/>
              <a:t> </a:t>
            </a:r>
            <a:r>
              <a:rPr lang="en-US" dirty="0" err="1"/>
              <a:t>Replikasi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Harapan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Masyarakat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(SDM, Dana, </a:t>
            </a:r>
            <a:r>
              <a:rPr lang="en-US" dirty="0">
                <a:solidFill>
                  <a:srgbClr val="00B050"/>
                </a:solidFill>
              </a:rPr>
              <a:t>Lembaga, </a:t>
            </a:r>
            <a:r>
              <a:rPr lang="en-US" dirty="0" err="1">
                <a:solidFill>
                  <a:srgbClr val="00B050"/>
                </a:solidFill>
              </a:rPr>
              <a:t>etc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Nilai </a:t>
            </a:r>
            <a:r>
              <a:rPr lang="en-US" dirty="0" err="1"/>
              <a:t>Lokal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Unik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562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REKOMENDASI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r</a:t>
            </a:r>
            <a:r>
              <a:rPr lang="id-ID" sz="2400" dirty="0"/>
              <a:t>eplikasi sistem polder pada rawa lebak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lebak</a:t>
            </a:r>
            <a:r>
              <a:rPr lang="id-ID" sz="2400" dirty="0"/>
              <a:t> dangkal </a:t>
            </a:r>
            <a:r>
              <a:rPr lang="en-US" sz="2400" dirty="0" err="1"/>
              <a:t>dan</a:t>
            </a:r>
            <a:r>
              <a:rPr lang="id-ID" sz="2400" dirty="0"/>
              <a:t>  Lebak Tengahan (genangan air 50-100 cm)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meningkatan</a:t>
            </a:r>
            <a:r>
              <a:rPr lang="en-US" sz="2400" dirty="0"/>
              <a:t> </a:t>
            </a:r>
            <a:r>
              <a:rPr lang="en-US" sz="2400" dirty="0" err="1"/>
              <a:t>produktivitas</a:t>
            </a:r>
            <a:r>
              <a:rPr lang="en-US" sz="2400" dirty="0"/>
              <a:t> </a:t>
            </a:r>
            <a:r>
              <a:rPr lang="en-US" sz="2400" dirty="0" err="1"/>
              <a:t>padi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/>
              <a:t>Replikasi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DIR </a:t>
            </a:r>
            <a:r>
              <a:rPr lang="en-US" sz="2400" dirty="0" err="1"/>
              <a:t>kewenangan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, </a:t>
            </a:r>
            <a:r>
              <a:rPr lang="en-US" sz="2400" dirty="0" err="1"/>
              <a:t>terutama</a:t>
            </a:r>
            <a:r>
              <a:rPr lang="en-US" sz="2400" dirty="0"/>
              <a:t> yang </a:t>
            </a:r>
            <a:r>
              <a:rPr lang="en-US" sz="2400" dirty="0" err="1"/>
              <a:t>berlokasi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yang </a:t>
            </a:r>
            <a:r>
              <a:rPr lang="en-US" sz="2400" dirty="0" err="1"/>
              <a:t>berdekatan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 Hal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proses </a:t>
            </a:r>
            <a:r>
              <a:rPr lang="en-US" sz="2400" dirty="0" err="1"/>
              <a:t>replikasi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memicu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aglomerasi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tani</a:t>
            </a:r>
            <a:r>
              <a:rPr lang="en-US" sz="24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kelembagaan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DIR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rawa</a:t>
            </a:r>
            <a:r>
              <a:rPr lang="en-US" sz="2400" dirty="0"/>
              <a:t> </a:t>
            </a:r>
            <a:r>
              <a:rPr lang="en-US" sz="2400" dirty="0" err="1"/>
              <a:t>lebak</a:t>
            </a:r>
            <a:r>
              <a:rPr lang="en-US" sz="2400" dirty="0"/>
              <a:t> </a:t>
            </a:r>
            <a:r>
              <a:rPr lang="en-US" sz="2400" dirty="0" err="1"/>
              <a:t>kewenangan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. Hal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P3A/</a:t>
            </a:r>
            <a:r>
              <a:rPr lang="en-US" sz="2400" dirty="0" err="1"/>
              <a:t>Poktan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p</a:t>
            </a:r>
            <a:r>
              <a:rPr lang="id-ID" sz="2400" dirty="0"/>
              <a:t>embinaan dan pendampingan yang intensif </a:t>
            </a:r>
            <a:r>
              <a:rPr lang="en-US" sz="2400" dirty="0" err="1"/>
              <a:t>serta</a:t>
            </a:r>
            <a:r>
              <a:rPr lang="id-ID" sz="2400" dirty="0"/>
              <a:t> terpadu dari instansi terkait</a:t>
            </a:r>
            <a:r>
              <a:rPr lang="en-US" sz="2400" dirty="0"/>
              <a:t>.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menggarap</a:t>
            </a:r>
            <a:r>
              <a:rPr lang="en-US" sz="2400" dirty="0"/>
              <a:t> </a:t>
            </a:r>
            <a:r>
              <a:rPr lang="en-US" sz="2400" dirty="0" err="1"/>
              <a:t>lahan</a:t>
            </a:r>
            <a:r>
              <a:rPr lang="en-US" sz="2400" dirty="0"/>
              <a:t> </a:t>
            </a:r>
            <a:r>
              <a:rPr lang="en-US" sz="2400" dirty="0" err="1"/>
              <a:t>sawah</a:t>
            </a:r>
            <a:r>
              <a:rPr lang="en-US" sz="2400" dirty="0"/>
              <a:t> </a:t>
            </a:r>
            <a:r>
              <a:rPr lang="en-US" sz="2400" dirty="0" err="1"/>
              <a:t>rawa</a:t>
            </a:r>
            <a:r>
              <a:rPr lang="en-US" sz="2400" dirty="0"/>
              <a:t> </a:t>
            </a:r>
            <a:r>
              <a:rPr lang="en-US" sz="2400" dirty="0" err="1"/>
              <a:t>lebak</a:t>
            </a:r>
            <a:r>
              <a:rPr lang="en-US" sz="2400" dirty="0"/>
              <a:t> yang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8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</a:t>
            </a:r>
            <a:r>
              <a:rPr lang="en-US" sz="2400" dirty="0" err="1"/>
              <a:t>petani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swasta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rawa</a:t>
            </a:r>
            <a:r>
              <a:rPr lang="en-US" sz="2400" dirty="0"/>
              <a:t> </a:t>
            </a:r>
            <a:r>
              <a:rPr lang="en-US" sz="2400" dirty="0" err="1"/>
              <a:t>lebak</a:t>
            </a:r>
            <a:r>
              <a:rPr lang="en-US" sz="2400" dirty="0"/>
              <a:t>.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spesialisasi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petani</a:t>
            </a:r>
            <a:r>
              <a:rPr lang="en-US" sz="2400" dirty="0"/>
              <a:t> focus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tani</a:t>
            </a:r>
            <a:r>
              <a:rPr lang="en-US" sz="2400" dirty="0"/>
              <a:t>.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penyediaan</a:t>
            </a:r>
            <a:r>
              <a:rPr lang="en-US" sz="2400" dirty="0"/>
              <a:t> modal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pembinaan</a:t>
            </a:r>
            <a:r>
              <a:rPr lang="en-US" sz="2400" dirty="0"/>
              <a:t>. </a:t>
            </a:r>
            <a:r>
              <a:rPr lang="en-US" sz="2400" dirty="0" err="1"/>
              <a:t>Swasta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tani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transparan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pembagian</a:t>
            </a:r>
            <a:r>
              <a:rPr lang="en-US" sz="2400" dirty="0"/>
              <a:t> profit </a:t>
            </a:r>
            <a:r>
              <a:rPr lang="en-US" sz="2400" dirty="0" err="1"/>
              <a:t>dan</a:t>
            </a:r>
            <a:r>
              <a:rPr lang="en-US" sz="2400" dirty="0"/>
              <a:t> lost </a:t>
            </a:r>
            <a:r>
              <a:rPr lang="en-US" sz="2400" dirty="0" err="1"/>
              <a:t>secara</a:t>
            </a:r>
            <a:r>
              <a:rPr lang="en-US" sz="2400" dirty="0"/>
              <a:t> fair.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swasta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koperasi</a:t>
            </a:r>
            <a:r>
              <a:rPr lang="en-US" sz="2400" dirty="0"/>
              <a:t>.</a:t>
            </a:r>
          </a:p>
          <a:p>
            <a:pPr marL="514350" indent="-514350" algn="just">
              <a:buFont typeface="+mj-lt"/>
              <a:buAutoNum type="arabicPeriod" startAt="4"/>
            </a:pPr>
            <a:endParaRPr lang="en-US" sz="2400" dirty="0"/>
          </a:p>
          <a:p>
            <a:pPr marL="514350" indent="-514350" algn="just">
              <a:buFont typeface="+mj-lt"/>
              <a:buAutoNum type="arabicPeriod" startAt="4"/>
            </a:pP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korporasi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engagement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Hal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CSR </a:t>
            </a:r>
            <a:r>
              <a:rPr lang="en-US" sz="2400" dirty="0" err="1"/>
              <a:t>maupun</a:t>
            </a:r>
            <a:r>
              <a:rPr lang="en-US" sz="2400" dirty="0"/>
              <a:t> program-program social lain yang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tereksklusi</a:t>
            </a:r>
            <a:endParaRPr lang="en-US" sz="2400" dirty="0"/>
          </a:p>
          <a:p>
            <a:pPr marL="514350" indent="-514350" algn="just">
              <a:buFont typeface="+mj-lt"/>
              <a:buAutoNum type="arabicPeriod" startAt="4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183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39EA-FC9A-4D4F-97DC-BB237EE0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ar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1F4AE-E3D8-4583-AD5E-D4B9D215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Gambaran </a:t>
            </a:r>
            <a:r>
              <a:rPr lang="en-US" dirty="0" err="1"/>
              <a:t>Umum</a:t>
            </a:r>
            <a:r>
              <a:rPr lang="en-US" dirty="0"/>
              <a:t> Lokasi</a:t>
            </a:r>
          </a:p>
          <a:p>
            <a:r>
              <a:rPr lang="en-US" dirty="0"/>
              <a:t>Review </a:t>
            </a:r>
            <a:r>
              <a:rPr lang="en-US" dirty="0" err="1"/>
              <a:t>singkat</a:t>
            </a:r>
            <a:r>
              <a:rPr lang="en-US" dirty="0"/>
              <a:t> system polder</a:t>
            </a:r>
          </a:p>
          <a:p>
            <a:r>
              <a:rPr lang="en-US" dirty="0" err="1"/>
              <a:t>Kelebihan</a:t>
            </a:r>
            <a:r>
              <a:rPr lang="en-US" dirty="0"/>
              <a:t> </a:t>
            </a:r>
          </a:p>
          <a:p>
            <a:r>
              <a:rPr lang="en-US" dirty="0" err="1"/>
              <a:t>Leassont</a:t>
            </a:r>
            <a:r>
              <a:rPr lang="en-US" dirty="0"/>
              <a:t> Learn</a:t>
            </a:r>
          </a:p>
          <a:p>
            <a:r>
              <a:rPr lang="en-US" dirty="0" err="1"/>
              <a:t>Replikasi</a:t>
            </a:r>
            <a:endParaRPr lang="en-US" dirty="0"/>
          </a:p>
          <a:p>
            <a:r>
              <a:rPr lang="en-US" dirty="0"/>
              <a:t>Kesimpulan dan </a:t>
            </a:r>
            <a:r>
              <a:rPr lang="en-US" dirty="0" err="1"/>
              <a:t>Rekomendasi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9911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800" b="1" dirty="0"/>
              <a:t>Background</a:t>
            </a:r>
            <a:endParaRPr lang="id-ID" altLang="en-US" sz="4800" b="1" dirty="0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/>
              <a:t>Dalam</a:t>
            </a:r>
            <a:r>
              <a:rPr lang="es-ES" sz="2400" dirty="0"/>
              <a:t> </a:t>
            </a:r>
            <a:r>
              <a:rPr lang="es-ES" sz="2400" dirty="0" err="1"/>
              <a:t>rangka</a:t>
            </a:r>
            <a:r>
              <a:rPr lang="es-ES" sz="2400" dirty="0"/>
              <a:t> </a:t>
            </a:r>
            <a:r>
              <a:rPr lang="es-ES" sz="2400" dirty="0" err="1"/>
              <a:t>mewujudkan</a:t>
            </a:r>
            <a:r>
              <a:rPr lang="es-ES" sz="2400" dirty="0"/>
              <a:t> </a:t>
            </a:r>
            <a:r>
              <a:rPr lang="es-ES" sz="2400" dirty="0" err="1"/>
              <a:t>ketahanan</a:t>
            </a:r>
            <a:r>
              <a:rPr lang="es-ES" sz="2400" dirty="0"/>
              <a:t> pangan </a:t>
            </a:r>
            <a:r>
              <a:rPr lang="es-ES" sz="2400" dirty="0" err="1"/>
              <a:t>nasional</a:t>
            </a:r>
            <a:r>
              <a:rPr lang="es-ES" sz="2400" dirty="0"/>
              <a:t>, </a:t>
            </a:r>
            <a:r>
              <a:rPr lang="es-ES" sz="2400" dirty="0" err="1"/>
              <a:t>pemerintah</a:t>
            </a:r>
            <a:r>
              <a:rPr lang="es-ES" sz="2400" dirty="0"/>
              <a:t> </a:t>
            </a:r>
            <a:r>
              <a:rPr lang="es-ES" sz="2400" dirty="0" err="1"/>
              <a:t>telah</a:t>
            </a:r>
            <a:r>
              <a:rPr lang="es-ES" sz="2400" dirty="0"/>
              <a:t> </a:t>
            </a:r>
            <a:r>
              <a:rPr lang="es-ES" sz="2400" dirty="0" err="1"/>
              <a:t>melakukan</a:t>
            </a:r>
            <a:r>
              <a:rPr lang="es-ES" sz="2400" dirty="0"/>
              <a:t> </a:t>
            </a:r>
            <a:r>
              <a:rPr lang="es-ES" sz="2400" dirty="0" err="1"/>
              <a:t>berbagai</a:t>
            </a:r>
            <a:r>
              <a:rPr lang="es-ES" sz="2400" dirty="0"/>
              <a:t> </a:t>
            </a:r>
            <a:r>
              <a:rPr lang="es-ES" sz="2400" dirty="0" err="1"/>
              <a:t>upaya</a:t>
            </a:r>
            <a:r>
              <a:rPr lang="es-ES" sz="2400" dirty="0"/>
              <a:t> </a:t>
            </a:r>
            <a:r>
              <a:rPr lang="es-ES" sz="2400" dirty="0" err="1"/>
              <a:t>salah</a:t>
            </a:r>
            <a:r>
              <a:rPr lang="es-ES" sz="2400" dirty="0"/>
              <a:t> </a:t>
            </a:r>
            <a:r>
              <a:rPr lang="es-ES" sz="2400" dirty="0" err="1"/>
              <a:t>satunya</a:t>
            </a:r>
            <a:r>
              <a:rPr lang="es-ES" sz="2400" dirty="0"/>
              <a:t> </a:t>
            </a:r>
            <a:r>
              <a:rPr lang="es-ES" sz="2400" dirty="0" err="1"/>
              <a:t>melalui</a:t>
            </a:r>
            <a:r>
              <a:rPr lang="es-ES" sz="2400" dirty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s-ES" sz="2400" dirty="0" err="1"/>
              <a:t>lahan</a:t>
            </a:r>
            <a:r>
              <a:rPr lang="es-ES" sz="2400" dirty="0"/>
              <a:t> </a:t>
            </a:r>
            <a:r>
              <a:rPr lang="es-ES" sz="2400" dirty="0" err="1"/>
              <a:t>rawa</a:t>
            </a:r>
            <a:r>
              <a:rPr lang="es-ES" sz="2400" dirty="0"/>
              <a:t> </a:t>
            </a:r>
            <a:r>
              <a:rPr lang="es-ES" sz="2400" dirty="0" err="1"/>
              <a:t>untuk</a:t>
            </a:r>
            <a:r>
              <a:rPr lang="es-ES" sz="2400" dirty="0"/>
              <a:t> </a:t>
            </a:r>
            <a:r>
              <a:rPr lang="es-ES" sz="2400" dirty="0" err="1"/>
              <a:t>peningkatan</a:t>
            </a:r>
            <a:r>
              <a:rPr lang="es-ES" sz="2400" dirty="0"/>
              <a:t> </a:t>
            </a:r>
            <a:r>
              <a:rPr lang="es-ES" sz="2400" dirty="0" err="1"/>
              <a:t>produktivitas</a:t>
            </a:r>
            <a:r>
              <a:rPr lang="es-ES" sz="2400" dirty="0"/>
              <a:t> </a:t>
            </a:r>
            <a:r>
              <a:rPr lang="es-ES" sz="2400" dirty="0" err="1"/>
              <a:t>pertanian</a:t>
            </a:r>
            <a:r>
              <a:rPr lang="es-ES" sz="2400" dirty="0"/>
              <a:t> </a:t>
            </a:r>
            <a:r>
              <a:rPr lang="es-ES" sz="2400" dirty="0" err="1"/>
              <a:t>baik</a:t>
            </a:r>
            <a:r>
              <a:rPr lang="es-ES" sz="2400" dirty="0"/>
              <a:t> </a:t>
            </a:r>
            <a:r>
              <a:rPr lang="es-ES" sz="2400" dirty="0" err="1"/>
              <a:t>padi</a:t>
            </a:r>
            <a:r>
              <a:rPr lang="es-ES" sz="2400" dirty="0"/>
              <a:t> </a:t>
            </a:r>
            <a:r>
              <a:rPr lang="es-ES" sz="2400" dirty="0" err="1"/>
              <a:t>maupun</a:t>
            </a:r>
            <a:r>
              <a:rPr lang="es-ES" sz="2400" dirty="0"/>
              <a:t> </a:t>
            </a:r>
            <a:r>
              <a:rPr lang="es-ES" sz="2400" dirty="0" err="1"/>
              <a:t>tanaman</a:t>
            </a:r>
            <a:r>
              <a:rPr lang="es-ES" sz="2400" dirty="0"/>
              <a:t> non </a:t>
            </a:r>
            <a:r>
              <a:rPr lang="es-ES" sz="2400" dirty="0" err="1"/>
              <a:t>padi</a:t>
            </a:r>
            <a:endParaRPr lang="es-ES" sz="2400" dirty="0"/>
          </a:p>
          <a:p>
            <a:r>
              <a:rPr lang="es-ES" sz="2400" dirty="0" err="1"/>
              <a:t>Pengembangan</a:t>
            </a:r>
            <a:r>
              <a:rPr lang="es-ES" sz="2400" dirty="0"/>
              <a:t> dan </a:t>
            </a:r>
            <a:r>
              <a:rPr lang="es-ES" sz="2400" dirty="0" err="1"/>
              <a:t>pengelolaan</a:t>
            </a:r>
            <a:r>
              <a:rPr lang="es-ES" sz="2400" dirty="0"/>
              <a:t> </a:t>
            </a:r>
            <a:r>
              <a:rPr lang="es-ES" sz="2400" dirty="0" err="1"/>
              <a:t>rawa</a:t>
            </a:r>
            <a:r>
              <a:rPr lang="es-ES" sz="2400" dirty="0"/>
              <a:t>  </a:t>
            </a:r>
            <a:r>
              <a:rPr lang="es-ES" sz="2400" dirty="0" err="1"/>
              <a:t>perlu</a:t>
            </a:r>
            <a:r>
              <a:rPr lang="es-ES" sz="2400" dirty="0"/>
              <a:t> </a:t>
            </a:r>
            <a:r>
              <a:rPr lang="es-ES" sz="2400" dirty="0" err="1"/>
              <a:t>mendapatkan</a:t>
            </a:r>
            <a:r>
              <a:rPr lang="es-ES" sz="2400" dirty="0"/>
              <a:t> </a:t>
            </a:r>
            <a:r>
              <a:rPr lang="es-ES" sz="2400" dirty="0" err="1"/>
              <a:t>perhatian</a:t>
            </a:r>
            <a:r>
              <a:rPr lang="es-ES" sz="2400" dirty="0"/>
              <a:t> secara </a:t>
            </a:r>
            <a:r>
              <a:rPr lang="es-ES" sz="2400" dirty="0" err="1"/>
              <a:t>holistik</a:t>
            </a:r>
            <a:r>
              <a:rPr lang="es-ES" sz="2400" dirty="0"/>
              <a:t> dan </a:t>
            </a:r>
            <a:r>
              <a:rPr lang="es-ES" sz="2400" dirty="0" err="1"/>
              <a:t>terintegrasi</a:t>
            </a:r>
            <a:r>
              <a:rPr lang="es-ES" sz="2400" dirty="0"/>
              <a:t> </a:t>
            </a:r>
            <a:r>
              <a:rPr lang="es-ES" sz="2400" dirty="0" err="1"/>
              <a:t>antar</a:t>
            </a:r>
            <a:r>
              <a:rPr lang="es-ES" sz="2400" dirty="0"/>
              <a:t> </a:t>
            </a:r>
            <a:r>
              <a:rPr lang="es-ES" sz="2400" dirty="0" err="1"/>
              <a:t>seluruh</a:t>
            </a:r>
            <a:r>
              <a:rPr lang="es-ES" sz="2400" dirty="0"/>
              <a:t> </a:t>
            </a:r>
            <a:r>
              <a:rPr lang="es-ES" sz="2400" dirty="0" err="1"/>
              <a:t>stakeholder</a:t>
            </a:r>
            <a:r>
              <a:rPr lang="es-ES" sz="2400" dirty="0"/>
              <a:t> yang </a:t>
            </a:r>
            <a:r>
              <a:rPr lang="es-ES" sz="2400" dirty="0" err="1"/>
              <a:t>terkait</a:t>
            </a:r>
            <a:r>
              <a:rPr lang="es-ES" sz="2400" dirty="0"/>
              <a:t>,  </a:t>
            </a:r>
            <a:r>
              <a:rPr lang="es-ES" sz="2400" dirty="0" err="1"/>
              <a:t>mengingat</a:t>
            </a:r>
            <a:r>
              <a:rPr lang="es-ES" sz="2400" dirty="0"/>
              <a:t> </a:t>
            </a:r>
            <a:r>
              <a:rPr lang="es-ES" sz="2400" dirty="0" err="1"/>
              <a:t>dalam</a:t>
            </a:r>
            <a:r>
              <a:rPr lang="es-ES" sz="2400" dirty="0"/>
              <a:t> </a:t>
            </a:r>
            <a:r>
              <a:rPr lang="es-ES" sz="2400" dirty="0" err="1"/>
              <a:t>pengelolaan</a:t>
            </a:r>
            <a:r>
              <a:rPr lang="es-ES" sz="2400" dirty="0"/>
              <a:t> </a:t>
            </a:r>
            <a:r>
              <a:rPr lang="es-ES" sz="2400" dirty="0" err="1"/>
              <a:t>rawa</a:t>
            </a:r>
            <a:r>
              <a:rPr lang="es-ES" sz="2400" dirty="0"/>
              <a:t> </a:t>
            </a:r>
            <a:r>
              <a:rPr lang="es-ES" sz="2400" dirty="0" err="1"/>
              <a:t>meliputi</a:t>
            </a:r>
            <a:r>
              <a:rPr lang="es-ES" sz="2400" dirty="0"/>
              <a:t> </a:t>
            </a:r>
            <a:r>
              <a:rPr lang="es-ES" sz="2400" dirty="0" err="1"/>
              <a:t>pengelolaan</a:t>
            </a:r>
            <a:r>
              <a:rPr lang="es-ES" sz="2400" dirty="0"/>
              <a:t> tata air, </a:t>
            </a:r>
            <a:r>
              <a:rPr lang="es-ES" sz="2400" dirty="0" err="1"/>
              <a:t>konservasi</a:t>
            </a:r>
            <a:r>
              <a:rPr lang="es-ES" sz="2400" dirty="0"/>
              <a:t> , </a:t>
            </a:r>
            <a:r>
              <a:rPr lang="es-ES" sz="2400" dirty="0" err="1"/>
              <a:t>budidaya</a:t>
            </a:r>
            <a:r>
              <a:rPr lang="es-ES" sz="2400" dirty="0"/>
              <a:t>, </a:t>
            </a:r>
            <a:r>
              <a:rPr lang="es-ES" sz="2400" dirty="0" err="1"/>
              <a:t>sosial</a:t>
            </a:r>
            <a:r>
              <a:rPr lang="es-ES" sz="2400" dirty="0"/>
              <a:t> </a:t>
            </a:r>
            <a:r>
              <a:rPr lang="es-ES" sz="2400" dirty="0" err="1"/>
              <a:t>budaya</a:t>
            </a:r>
            <a:r>
              <a:rPr lang="es-ES" sz="2400" dirty="0"/>
              <a:t> </a:t>
            </a:r>
            <a:r>
              <a:rPr lang="es-ES" sz="2400" dirty="0" err="1"/>
              <a:t>masyarakat</a:t>
            </a:r>
            <a:r>
              <a:rPr lang="es-ES" sz="2400" dirty="0"/>
              <a:t> </a:t>
            </a:r>
            <a:r>
              <a:rPr lang="es-ES" sz="2400" dirty="0" err="1"/>
              <a:t>lokal</a:t>
            </a:r>
            <a:r>
              <a:rPr lang="es-ES" sz="2400" dirty="0"/>
              <a:t>, dan </a:t>
            </a:r>
            <a:r>
              <a:rPr lang="es-ES" sz="2400" dirty="0" err="1"/>
              <a:t>lain-lain</a:t>
            </a:r>
            <a:r>
              <a:rPr lang="es-ES" sz="2400" dirty="0"/>
              <a:t> </a:t>
            </a:r>
          </a:p>
          <a:p>
            <a:r>
              <a:rPr lang="es-ES" sz="2400" dirty="0" err="1"/>
              <a:t>Dalam</a:t>
            </a:r>
            <a:r>
              <a:rPr lang="es-ES" sz="2400" dirty="0"/>
              <a:t> </a:t>
            </a:r>
            <a:r>
              <a:rPr lang="es-ES" sz="2400" dirty="0" err="1"/>
              <a:t>pemanfaatan</a:t>
            </a:r>
            <a:r>
              <a:rPr lang="es-ES" sz="2400" dirty="0"/>
              <a:t> </a:t>
            </a:r>
            <a:r>
              <a:rPr lang="es-ES" sz="2400" dirty="0" err="1"/>
              <a:t>lahan</a:t>
            </a:r>
            <a:r>
              <a:rPr lang="es-ES" sz="2400" dirty="0"/>
              <a:t> </a:t>
            </a:r>
            <a:r>
              <a:rPr lang="es-ES" sz="2400" dirty="0" err="1"/>
              <a:t>rawa</a:t>
            </a:r>
            <a:r>
              <a:rPr lang="es-ES" sz="2400" dirty="0"/>
              <a:t> </a:t>
            </a:r>
            <a:r>
              <a:rPr lang="es-ES" sz="2400" dirty="0" err="1"/>
              <a:t>lebak</a:t>
            </a:r>
            <a:r>
              <a:rPr lang="es-ES" sz="2400" dirty="0"/>
              <a:t> dan </a:t>
            </a:r>
            <a:r>
              <a:rPr lang="es-ES" sz="2400" dirty="0" err="1"/>
              <a:t>rawa</a:t>
            </a:r>
            <a:r>
              <a:rPr lang="es-ES" sz="2400" dirty="0"/>
              <a:t> </a:t>
            </a:r>
            <a:r>
              <a:rPr lang="es-ES" sz="2400" dirty="0" err="1"/>
              <a:t>pasang</a:t>
            </a:r>
            <a:r>
              <a:rPr lang="es-ES" sz="2400" dirty="0"/>
              <a:t> </a:t>
            </a:r>
            <a:r>
              <a:rPr lang="es-ES" sz="2400" dirty="0" err="1"/>
              <a:t>surut</a:t>
            </a:r>
            <a:r>
              <a:rPr lang="es-ES" sz="2400" dirty="0"/>
              <a:t> </a:t>
            </a:r>
            <a:r>
              <a:rPr lang="es-ES" sz="2400" dirty="0" err="1"/>
              <a:t>untuk</a:t>
            </a:r>
            <a:r>
              <a:rPr lang="es-ES" sz="2400" dirty="0"/>
              <a:t> </a:t>
            </a:r>
            <a:r>
              <a:rPr lang="es-ES" sz="2400" dirty="0" err="1"/>
              <a:t>pertanian</a:t>
            </a:r>
            <a:r>
              <a:rPr lang="es-ES" sz="2400" dirty="0"/>
              <a:t> </a:t>
            </a:r>
            <a:r>
              <a:rPr lang="es-ES" sz="2400" dirty="0" err="1"/>
              <a:t>tersebut</a:t>
            </a:r>
            <a:r>
              <a:rPr lang="es-ES" sz="2400" dirty="0"/>
              <a:t>, </a:t>
            </a:r>
            <a:r>
              <a:rPr lang="es-ES" sz="2400" dirty="0" err="1"/>
              <a:t>salah</a:t>
            </a:r>
            <a:r>
              <a:rPr lang="es-ES" sz="2400" dirty="0"/>
              <a:t> </a:t>
            </a:r>
            <a:r>
              <a:rPr lang="es-ES" sz="2400" dirty="0" err="1"/>
              <a:t>satunya</a:t>
            </a:r>
            <a:r>
              <a:rPr lang="es-ES" sz="2400" dirty="0"/>
              <a:t> </a:t>
            </a:r>
            <a:r>
              <a:rPr lang="es-ES" sz="2400" dirty="0" err="1"/>
              <a:t>dengan</a:t>
            </a:r>
            <a:r>
              <a:rPr lang="es-ES" sz="2400" dirty="0"/>
              <a:t> </a:t>
            </a:r>
            <a:r>
              <a:rPr lang="es-ES" sz="2400" dirty="0" err="1"/>
              <a:t>inovasi</a:t>
            </a:r>
            <a:r>
              <a:rPr lang="es-ES" sz="2400" dirty="0"/>
              <a:t> dan </a:t>
            </a:r>
            <a:r>
              <a:rPr lang="es-ES" sz="2400" dirty="0" err="1"/>
              <a:t>pengembangan</a:t>
            </a:r>
            <a:r>
              <a:rPr lang="es-ES" sz="2400" dirty="0"/>
              <a:t> </a:t>
            </a:r>
            <a:r>
              <a:rPr lang="es-ES" sz="2400" dirty="0" err="1"/>
              <a:t>pertanian</a:t>
            </a:r>
            <a:r>
              <a:rPr lang="es-ES" sz="2400" dirty="0"/>
              <a:t>  </a:t>
            </a:r>
            <a:r>
              <a:rPr lang="es-ES" sz="2400" dirty="0" err="1"/>
              <a:t>dengan</a:t>
            </a:r>
            <a:r>
              <a:rPr lang="es-ES" sz="2400" dirty="0"/>
              <a:t> </a:t>
            </a:r>
            <a:r>
              <a:rPr lang="es-ES" sz="2400" dirty="0" err="1"/>
              <a:t>menggunakan</a:t>
            </a:r>
            <a:r>
              <a:rPr lang="es-ES" sz="2400" dirty="0"/>
              <a:t> </a:t>
            </a:r>
            <a:r>
              <a:rPr lang="es-ES" sz="2400" b="1" dirty="0" err="1"/>
              <a:t>sistem</a:t>
            </a:r>
            <a:r>
              <a:rPr lang="es-ES" sz="2400" b="1" dirty="0"/>
              <a:t> </a:t>
            </a:r>
            <a:r>
              <a:rPr lang="es-ES" sz="2400" b="1" dirty="0" err="1"/>
              <a:t>polder</a:t>
            </a:r>
            <a:r>
              <a:rPr lang="es-ES" sz="2400" dirty="0"/>
              <a:t> dan </a:t>
            </a:r>
            <a:r>
              <a:rPr lang="es-ES" sz="2400" dirty="0" err="1"/>
              <a:t>mekanisasi.yang</a:t>
            </a:r>
            <a:r>
              <a:rPr lang="es-ES" sz="2400" dirty="0"/>
              <a:t> </a:t>
            </a:r>
            <a:r>
              <a:rPr lang="es-ES" sz="2400" dirty="0" err="1"/>
              <a:t>berfungsi</a:t>
            </a:r>
            <a:r>
              <a:rPr lang="es-ES" sz="2400" dirty="0"/>
              <a:t> </a:t>
            </a:r>
            <a:r>
              <a:rPr lang="es-ES" sz="2400" dirty="0" err="1"/>
              <a:t>sebagai</a:t>
            </a:r>
            <a:r>
              <a:rPr lang="es-ES" sz="2400" dirty="0"/>
              <a:t> </a:t>
            </a:r>
            <a:r>
              <a:rPr lang="es-ES" sz="2400" i="1" dirty="0" err="1"/>
              <a:t>long</a:t>
            </a:r>
            <a:r>
              <a:rPr lang="es-ES" sz="2400" i="1" dirty="0"/>
              <a:t> </a:t>
            </a:r>
            <a:r>
              <a:rPr lang="es-ES" sz="2400" i="1" dirty="0" err="1"/>
              <a:t>storage</a:t>
            </a:r>
            <a:r>
              <a:rPr lang="es-ES" sz="2400" i="1" dirty="0"/>
              <a:t>.</a:t>
            </a:r>
            <a:endParaRPr lang="en-US" sz="2400" dirty="0"/>
          </a:p>
          <a:p>
            <a:endParaRPr lang="id-ID" altLang="en-US" sz="2400" dirty="0"/>
          </a:p>
        </p:txBody>
      </p:sp>
    </p:spTree>
  </p:cSld>
  <p:clrMapOvr>
    <a:masterClrMapping/>
  </p:clrMapOvr>
  <p:transition advTm="117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GAMBARAN UMUM DIR OGAN KRAMSAN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/>
              <a:t>DIR </a:t>
            </a:r>
            <a:r>
              <a:rPr lang="en-US" sz="1600" dirty="0" err="1"/>
              <a:t>Ogan</a:t>
            </a:r>
            <a:r>
              <a:rPr lang="en-US" sz="1600" dirty="0"/>
              <a:t> </a:t>
            </a:r>
            <a:r>
              <a:rPr lang="en-US" sz="1600" dirty="0" err="1"/>
              <a:t>Kramasan</a:t>
            </a:r>
            <a:r>
              <a:rPr lang="en-US" sz="1600" dirty="0"/>
              <a:t>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Sumater</a:t>
            </a:r>
            <a:r>
              <a:rPr lang="en-US" sz="1600" dirty="0"/>
              <a:t> Selatan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geografis</a:t>
            </a:r>
            <a:r>
              <a:rPr lang="en-US" sz="1600" dirty="0"/>
              <a:t> </a:t>
            </a:r>
            <a:r>
              <a:rPr lang="en-US" sz="1600" dirty="0" err="1"/>
              <a:t>terletak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koordinat</a:t>
            </a:r>
            <a:r>
              <a:rPr lang="en-US" sz="1600" dirty="0"/>
              <a:t> 03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r>
              <a:rPr lang="en-US" sz="1600" dirty="0"/>
              <a:t>00’ - 03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r>
              <a:rPr lang="en-US" sz="1600" dirty="0"/>
              <a:t>15’ LS </a:t>
            </a:r>
            <a:r>
              <a:rPr lang="en-US" sz="1600" dirty="0" err="1"/>
              <a:t>dan</a:t>
            </a:r>
            <a:r>
              <a:rPr lang="en-US" sz="1600" dirty="0"/>
              <a:t> 104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r>
              <a:rPr lang="en-US" sz="1600" dirty="0"/>
              <a:t>40’- 104</a:t>
            </a:r>
            <a:r>
              <a:rPr lang="en-US" sz="1600" dirty="0">
                <a:sym typeface="Symbol" panose="05050102010706020507" pitchFamily="18" charset="2"/>
              </a:rPr>
              <a:t></a:t>
            </a:r>
            <a:r>
              <a:rPr lang="en-US" sz="1600" dirty="0"/>
              <a:t>45’ BT.</a:t>
            </a:r>
          </a:p>
          <a:p>
            <a:r>
              <a:rPr lang="en-US" sz="1600" dirty="0"/>
              <a:t> S</a:t>
            </a:r>
            <a:r>
              <a:rPr lang="x-none" sz="1600" dirty="0"/>
              <a:t>ebelah utara</a:t>
            </a:r>
            <a:r>
              <a:rPr lang="en-US" sz="1600" dirty="0"/>
              <a:t> DIR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berbatasan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x-none" sz="1600" dirty="0"/>
              <a:t> Kota Palembang</a:t>
            </a:r>
            <a:r>
              <a:rPr lang="en-US" sz="1600" dirty="0"/>
              <a:t>, </a:t>
            </a:r>
          </a:p>
          <a:p>
            <a:r>
              <a:rPr lang="en-US" sz="1600" dirty="0"/>
              <a:t>s</a:t>
            </a:r>
            <a:r>
              <a:rPr lang="x-none" sz="1600" dirty="0"/>
              <a:t>ebelah timur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x-none" sz="1600" dirty="0"/>
              <a:t>Sungai Ogan</a:t>
            </a:r>
            <a:r>
              <a:rPr lang="en-US" sz="1600" dirty="0"/>
              <a:t>, s</a:t>
            </a:r>
            <a:r>
              <a:rPr lang="x-none" sz="1600" dirty="0"/>
              <a:t>ebelah selatan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x-none" sz="1600" dirty="0"/>
              <a:t>Kota Indralaya</a:t>
            </a:r>
            <a:r>
              <a:rPr lang="en-US" sz="1600" dirty="0"/>
              <a:t> - </a:t>
            </a:r>
            <a:r>
              <a:rPr lang="x-none" sz="1600" dirty="0"/>
              <a:t>Sungai Ogan</a:t>
            </a:r>
            <a:r>
              <a:rPr lang="en-US" sz="1600" dirty="0"/>
              <a:t>,</a:t>
            </a:r>
          </a:p>
          <a:p>
            <a:r>
              <a:rPr lang="en-US" sz="1600" dirty="0"/>
              <a:t>s</a:t>
            </a:r>
            <a:r>
              <a:rPr lang="x-none" sz="1600" dirty="0"/>
              <a:t>ebelah barat</a:t>
            </a:r>
            <a:r>
              <a:rPr lang="en-US" sz="1600" dirty="0"/>
              <a:t> </a:t>
            </a:r>
            <a:r>
              <a:rPr lang="en-US" sz="1600" dirty="0" err="1"/>
              <a:t>berbatasan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x-none" sz="1600" dirty="0"/>
              <a:t>Jalan Lintas Sumatera Palembang –  Tanjung Raja</a:t>
            </a:r>
            <a:r>
              <a:rPr lang="en-US" sz="1600" dirty="0"/>
              <a:t>. </a:t>
            </a:r>
          </a:p>
          <a:p>
            <a:r>
              <a:rPr lang="en-US" sz="1600" dirty="0"/>
              <a:t>DIR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potensial</a:t>
            </a:r>
            <a:r>
              <a:rPr lang="en-US" sz="1600" dirty="0"/>
              <a:t> 13.800 ha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DIR </a:t>
            </a:r>
            <a:r>
              <a:rPr lang="en-US" sz="1600" dirty="0" err="1"/>
              <a:t>Ogan</a:t>
            </a:r>
            <a:r>
              <a:rPr lang="en-US" sz="1600" dirty="0"/>
              <a:t> </a:t>
            </a:r>
            <a:r>
              <a:rPr lang="en-US" sz="1600" dirty="0" err="1"/>
              <a:t>Keramasan</a:t>
            </a:r>
            <a:r>
              <a:rPr lang="en-US" sz="1600" dirty="0"/>
              <a:t> I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4.800 ha </a:t>
            </a:r>
            <a:r>
              <a:rPr lang="en-US" sz="1600" dirty="0" err="1"/>
              <a:t>dan</a:t>
            </a:r>
            <a:r>
              <a:rPr lang="en-US" sz="1600" dirty="0"/>
              <a:t> DIR </a:t>
            </a:r>
            <a:r>
              <a:rPr lang="en-US" sz="1600" dirty="0" err="1"/>
              <a:t>Ogan</a:t>
            </a:r>
            <a:r>
              <a:rPr lang="en-US" sz="1600" dirty="0"/>
              <a:t> </a:t>
            </a:r>
            <a:r>
              <a:rPr lang="en-US" sz="1600" dirty="0" err="1"/>
              <a:t>Keramasan</a:t>
            </a:r>
            <a:r>
              <a:rPr lang="en-US" sz="1600" dirty="0"/>
              <a:t> II </a:t>
            </a:r>
            <a:r>
              <a:rPr lang="en-US" sz="1600" dirty="0" err="1"/>
              <a:t>sebesar</a:t>
            </a:r>
            <a:r>
              <a:rPr lang="en-US" sz="1600" dirty="0"/>
              <a:t> 9000 ha. </a:t>
            </a:r>
          </a:p>
          <a:p>
            <a:r>
              <a:rPr lang="en-US" sz="1600" dirty="0"/>
              <a:t>Dari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potensial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, 11.380 ha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fungsional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tata</a:t>
            </a:r>
            <a:r>
              <a:rPr lang="en-US" sz="1600" dirty="0"/>
              <a:t> air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Orde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, </a:t>
            </a:r>
            <a:r>
              <a:rPr lang="en-US" sz="1600" dirty="0" err="1"/>
              <a:t>tepatnya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Pelita</a:t>
            </a:r>
            <a:r>
              <a:rPr lang="en-US" sz="1600" dirty="0"/>
              <a:t> I </a:t>
            </a:r>
            <a:r>
              <a:rPr lang="en-US" sz="1600" dirty="0" err="1"/>
              <a:t>tahun</a:t>
            </a:r>
            <a:r>
              <a:rPr lang="en-US" sz="1600" dirty="0"/>
              <a:t> 1969 – 1974. </a:t>
            </a:r>
          </a:p>
        </p:txBody>
      </p:sp>
      <p:pic>
        <p:nvPicPr>
          <p:cNvPr id="6" name="Content Placeholder 5" descr="Peta Topi Koki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52011"/>
            <a:ext cx="5834185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3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KOMPONEN POLDER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9359421"/>
              </p:ext>
            </p:extLst>
          </p:nvPr>
        </p:nvGraphicFramePr>
        <p:xfrm>
          <a:off x="106017" y="773113"/>
          <a:ext cx="4407877" cy="5601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251">
                  <a:extLst>
                    <a:ext uri="{9D8B030D-6E8A-4147-A177-3AD203B41FA5}">
                      <a16:colId xmlns:a16="http://schemas.microsoft.com/office/drawing/2014/main" val="455645778"/>
                    </a:ext>
                  </a:extLst>
                </a:gridCol>
                <a:gridCol w="1573626">
                  <a:extLst>
                    <a:ext uri="{9D8B030D-6E8A-4147-A177-3AD203B41FA5}">
                      <a16:colId xmlns:a16="http://schemas.microsoft.com/office/drawing/2014/main" val="2016628572"/>
                    </a:ext>
                  </a:extLst>
                </a:gridCol>
              </a:tblGrid>
              <a:tr h="88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Komponen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Panjang/Luas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411102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Lahan Produksi 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± 177 ha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624355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Tanggul Banjir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± 8 Km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928149"/>
                  </a:ext>
                </a:extLst>
              </a:tr>
              <a:tr h="8889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Saluran Primer 	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± 4</a:t>
                      </a:r>
                      <a:r>
                        <a:rPr lang="en-US" sz="1400">
                          <a:effectLst/>
                        </a:rPr>
                        <a:t> Km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93475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Saluran Sekunder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± 7,5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595749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Saluran Kolektor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± 8 Km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462353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Saluran Tersier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± 35 Km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74394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Pintu Air Sekunder Bagi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 Unit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106075"/>
                  </a:ext>
                </a:extLst>
              </a:tr>
              <a:tr h="8889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Pompa Air kapasitas 50 Hp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601617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Jaringan Listrik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unit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444208"/>
                  </a:ext>
                </a:extLst>
              </a:tr>
            </a:tbl>
          </a:graphicData>
        </a:graphic>
      </p:graphicFrame>
      <p:pic>
        <p:nvPicPr>
          <p:cNvPr id="10" name="Content Placeholder 9" descr="WhatsApp Image 2020-09-23 at 14.03.46 (2).jpe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4" y="773113"/>
            <a:ext cx="5807255" cy="3067984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6" descr="C:\Users\HP\AppData\Local\Temp\IMG20201024114143.jpg">
            <a:extLst>
              <a:ext uri="{FF2B5EF4-FFF2-40B4-BE49-F238E27FC236}">
                <a16:creationId xmlns:a16="http://schemas.microsoft.com/office/drawing/2014/main" id="{7D0CD9E2-C7DA-4B26-9ED1-2F111E10110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94" y="3887883"/>
            <a:ext cx="3117064" cy="2418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3" descr="C:\Documents\LP3ES\Komering\Foto\Pompa Topi 1.jpg">
            <a:extLst>
              <a:ext uri="{FF2B5EF4-FFF2-40B4-BE49-F238E27FC236}">
                <a16:creationId xmlns:a16="http://schemas.microsoft.com/office/drawing/2014/main" id="{15F4D564-B35F-4A32-AA76-12F92DF8199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58" y="3911021"/>
            <a:ext cx="2690191" cy="2399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706A4-A482-4CFA-B234-67B3A3CB543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321150" y="4301624"/>
            <a:ext cx="1717686" cy="180762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00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71" y="277200"/>
            <a:ext cx="10515600" cy="607890"/>
          </a:xfrm>
        </p:spPr>
        <p:txBody>
          <a:bodyPr/>
          <a:lstStyle/>
          <a:p>
            <a:pPr algn="ctr"/>
            <a:r>
              <a:rPr lang="en-US" sz="2400" b="1" dirty="0"/>
              <a:t>LAHAN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65881" y="663331"/>
            <a:ext cx="5158316" cy="823912"/>
          </a:xfrm>
        </p:spPr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502294" y="808346"/>
            <a:ext cx="5183717" cy="823912"/>
          </a:xfrm>
        </p:spPr>
        <p:txBody>
          <a:bodyPr/>
          <a:lstStyle/>
          <a:p>
            <a:r>
              <a:rPr lang="en-US" dirty="0"/>
              <a:t>After</a:t>
            </a:r>
          </a:p>
        </p:txBody>
      </p:sp>
      <p:pic>
        <p:nvPicPr>
          <p:cNvPr id="9" name="Content Placeholder 8" descr="C:\Documents\LP3ES\Komering\Foto\Lahan tidur 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1" y="1727815"/>
            <a:ext cx="3461118" cy="24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C:\Documents\LP3ES\Komering\Foto\Jundir Gandi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09" y="1689715"/>
            <a:ext cx="3464170" cy="25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25779" y="4382213"/>
            <a:ext cx="4267200" cy="1754326"/>
          </a:xfrm>
          <a:prstGeom prst="rect">
            <a:avLst/>
          </a:prstGeom>
          <a:solidFill>
            <a:schemeClr val="bg1"/>
          </a:solidFill>
          <a:ln w="2222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Luas 100 ha,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warga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kisaran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. 1.500 – Rp.20.000 per meter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Setahun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Produksi</a:t>
            </a:r>
            <a:r>
              <a:rPr lang="en-US" dirty="0"/>
              <a:t> 1-3 ton/ha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709" y="4382213"/>
            <a:ext cx="4001152" cy="2308324"/>
          </a:xfrm>
          <a:prstGeom prst="rect">
            <a:avLst/>
          </a:prstGeom>
          <a:noFill/>
          <a:ln w="19050" cmpd="dbl">
            <a:solidFill>
              <a:srgbClr val="FF000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Luas 177 ha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Di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Topi</a:t>
            </a:r>
            <a:r>
              <a:rPr lang="en-US" dirty="0"/>
              <a:t> Koki,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enggan</a:t>
            </a:r>
            <a:r>
              <a:rPr lang="en-US" dirty="0"/>
              <a:t> </a:t>
            </a:r>
            <a:r>
              <a:rPr lang="en-US" dirty="0" err="1"/>
              <a:t>bertani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Tanam</a:t>
            </a:r>
            <a:r>
              <a:rPr lang="en-US" dirty="0"/>
              <a:t> 2 kali </a:t>
            </a:r>
            <a:r>
              <a:rPr lang="en-US" dirty="0" err="1"/>
              <a:t>setahun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Produsi</a:t>
            </a:r>
            <a:r>
              <a:rPr lang="en-US" dirty="0"/>
              <a:t> 5-8 ton/ha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/>
              <a:t>Sekitar</a:t>
            </a:r>
            <a:r>
              <a:rPr lang="en-US" dirty="0"/>
              <a:t> 2-3 kali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(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) </a:t>
            </a:r>
            <a:r>
              <a:rPr lang="en-US" dirty="0" err="1"/>
              <a:t>balik</a:t>
            </a:r>
            <a:r>
              <a:rPr lang="en-US" dirty="0"/>
              <a:t> modal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8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PENGEMBANGAN PEMERINTAH - PETANI</a:t>
            </a:r>
          </a:p>
        </p:txBody>
      </p:sp>
      <p:pic>
        <p:nvPicPr>
          <p:cNvPr id="4" name="Content Placeholder 3" descr="C:\Documents\LP3ES\Komering\Foto\Pintu air serasi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4" y="773113"/>
            <a:ext cx="2967644" cy="2273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\LP3ES\Komering\Foto\turbin serasi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27" y="1430727"/>
            <a:ext cx="2953264" cy="17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Documents\LP3ES\Komering\Foto\Pintu air seras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4" y="3165585"/>
            <a:ext cx="2832804" cy="18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Documents\LP3ES\Komering\Foto\trubin seras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01" y="774178"/>
            <a:ext cx="2305050" cy="156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Documents\LP3ES\Komering\Foto\kolektor serasi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27" y="4121841"/>
            <a:ext cx="2263775" cy="1696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owchart: Alternate Process 8"/>
          <p:cNvSpPr/>
          <p:nvPr/>
        </p:nvSpPr>
        <p:spPr bwMode="auto">
          <a:xfrm>
            <a:off x="3786297" y="890751"/>
            <a:ext cx="3219984" cy="649291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Lahan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rawa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dangkal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tengahan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</a:rPr>
              <a:t>Luas 59.231 ha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9438138" y="673423"/>
            <a:ext cx="2150076" cy="586966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Pompa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belum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ada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3273023" y="3121645"/>
            <a:ext cx="3245707" cy="819175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Tidak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semua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lahan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di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tanggul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tanggul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hanya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sekitar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2" name="Picture 11" descr="C:\Documents\LP3ES\Komering\Foto\pompa Gandi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53" y="4006118"/>
            <a:ext cx="2673294" cy="1929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lowchart: Alternate Process 12"/>
          <p:cNvSpPr/>
          <p:nvPr/>
        </p:nvSpPr>
        <p:spPr bwMode="auto">
          <a:xfrm>
            <a:off x="7504785" y="3243507"/>
            <a:ext cx="3590684" cy="575450"/>
          </a:xfrm>
          <a:prstGeom prst="flowChartAlternateProcess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Menggunakan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pompa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alternative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yang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lebih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kecil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14815" y="5243972"/>
            <a:ext cx="2009023" cy="114917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Kolam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Kolektor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218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862096"/>
          </a:xfrm>
        </p:spPr>
        <p:txBody>
          <a:bodyPr/>
          <a:lstStyle/>
          <a:p>
            <a:pPr algn="ctr"/>
            <a:r>
              <a:rPr lang="en-US" sz="2400" b="1" dirty="0"/>
              <a:t>PETANI MANDIRI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403" y="901785"/>
            <a:ext cx="5158316" cy="521869"/>
          </a:xfrm>
        </p:spPr>
        <p:txBody>
          <a:bodyPr/>
          <a:lstStyle/>
          <a:p>
            <a:r>
              <a:rPr lang="en-US" dirty="0"/>
              <a:t>50 ha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86830" y="455772"/>
            <a:ext cx="5183717" cy="823912"/>
          </a:xfrm>
        </p:spPr>
        <p:txBody>
          <a:bodyPr/>
          <a:lstStyle/>
          <a:p>
            <a:r>
              <a:rPr lang="en-US" dirty="0"/>
              <a:t>1 ha</a:t>
            </a:r>
          </a:p>
        </p:txBody>
      </p:sp>
      <p:pic>
        <p:nvPicPr>
          <p:cNvPr id="7" name="Content Placeholder 6" descr="C:\Documents\LP3ES\Komering\Foto\Lebar tanggul gandi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03" y="1382439"/>
            <a:ext cx="3060365" cy="240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Documents\LP3ES\Komering\Foto\Tanggul kades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62" y="1382021"/>
            <a:ext cx="3056424" cy="240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Documents\LP3ES\Komering\Foto\Pompa Gandi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03" y="3788755"/>
            <a:ext cx="3060365" cy="260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Documents\LP3ES\Komering\Foto\Pompa kad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62" y="3788755"/>
            <a:ext cx="3056425" cy="283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10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231C-10CE-4833-8562-12BAE04D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" y="0"/>
            <a:ext cx="10972800" cy="582613"/>
          </a:xfrm>
        </p:spPr>
        <p:txBody>
          <a:bodyPr/>
          <a:lstStyle/>
          <a:p>
            <a:r>
              <a:rPr lang="en-US" sz="2800" dirty="0"/>
              <a:t>Lesson Learnt (Plus Minus)</a:t>
            </a:r>
            <a:endParaRPr lang="ar-IQ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76562-39AB-4DA8-B647-730E030E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1C6552-9981-45B3-AE0A-82A44A6E6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14055"/>
              </p:ext>
            </p:extLst>
          </p:nvPr>
        </p:nvGraphicFramePr>
        <p:xfrm>
          <a:off x="115956" y="544256"/>
          <a:ext cx="11960088" cy="6213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90023">
                  <a:extLst>
                    <a:ext uri="{9D8B030D-6E8A-4147-A177-3AD203B41FA5}">
                      <a16:colId xmlns:a16="http://schemas.microsoft.com/office/drawing/2014/main" val="2989705079"/>
                    </a:ext>
                  </a:extLst>
                </a:gridCol>
                <a:gridCol w="4153186">
                  <a:extLst>
                    <a:ext uri="{9D8B030D-6E8A-4147-A177-3AD203B41FA5}">
                      <a16:colId xmlns:a16="http://schemas.microsoft.com/office/drawing/2014/main" val="2780990564"/>
                    </a:ext>
                  </a:extLst>
                </a:gridCol>
                <a:gridCol w="3243183">
                  <a:extLst>
                    <a:ext uri="{9D8B030D-6E8A-4147-A177-3AD203B41FA5}">
                      <a16:colId xmlns:a16="http://schemas.microsoft.com/office/drawing/2014/main" val="3950197322"/>
                    </a:ext>
                  </a:extLst>
                </a:gridCol>
                <a:gridCol w="1573696">
                  <a:extLst>
                    <a:ext uri="{9D8B030D-6E8A-4147-A177-3AD203B41FA5}">
                      <a16:colId xmlns:a16="http://schemas.microsoft.com/office/drawing/2014/main" val="3280100064"/>
                    </a:ext>
                  </a:extLst>
                </a:gridCol>
              </a:tblGrid>
              <a:tr h="69710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Petani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Mandiri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err="1"/>
                        <a:t>Pemerintah-Petani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Topi Koki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03333"/>
                  </a:ext>
                </a:extLst>
              </a:tr>
              <a:tr h="2841925">
                <a:tc>
                  <a:txBody>
                    <a:bodyPr/>
                    <a:lstStyle/>
                    <a:p>
                      <a:pPr algn="just" rtl="0"/>
                      <a:r>
                        <a:rPr lang="en-US" sz="1400" dirty="0"/>
                        <a:t>Skala 1 </a:t>
                      </a:r>
                      <a:r>
                        <a:rPr lang="en-US" sz="1400" dirty="0" err="1"/>
                        <a:t>hektar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kurang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, 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kelengkapan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sarana</a:t>
                      </a:r>
                      <a:r>
                        <a:rPr lang="en-US" sz="1400" dirty="0"/>
                        <a:t> sangat minim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Refleksi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minim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</a:rPr>
                        <a:t>pengalaman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</a:rPr>
                        <a:t>biaya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  <a:p>
                      <a:pPr rtl="1"/>
                      <a:endParaRPr lang="en-US" sz="1400" dirty="0"/>
                    </a:p>
                    <a:p>
                      <a:pPr rtl="1"/>
                      <a:r>
                        <a:rPr lang="en-US" sz="1400" dirty="0"/>
                        <a:t>Skala 50 </a:t>
                      </a:r>
                      <a:r>
                        <a:rPr lang="en-US" sz="1400" dirty="0" err="1"/>
                        <a:t>hekatar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cukup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kelengkapan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sarana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prasarana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lumayan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endParaRPr lang="en-US" sz="1400" dirty="0"/>
                    </a:p>
                    <a:p>
                      <a:pPr rtl="1"/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Petani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manfaat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langsung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Petani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sekaligus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pekerja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400" dirty="0" err="1"/>
                        <a:t>Cukup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: </a:t>
                      </a:r>
                    </a:p>
                    <a:p>
                      <a:pPr marL="285750" lvl="0" indent="-285750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Ketinggian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tanggul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Lebar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tanggul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semua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lahan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bangun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dikelilingi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tanggul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Kondisi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spesifikasi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air yang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rendah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Refleksi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adanya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COST, </a:t>
                      </a:r>
                      <a:r>
                        <a:rPr lang="en-US" sz="14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negosiasi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bargain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Petani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mendapat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keterlibatan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tenaga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keja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/>
                        <a:t>Sangat </a:t>
                      </a:r>
                      <a:r>
                        <a:rPr lang="en-US" sz="1400" dirty="0" err="1"/>
                        <a:t>Baik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Lengkap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satu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blok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sistem</a:t>
                      </a:r>
                      <a:endParaRPr lang="en-US" sz="1400" dirty="0"/>
                    </a:p>
                    <a:p>
                      <a:pPr marL="0" indent="0" algn="just" rtl="0">
                        <a:buFont typeface="Wingdings" panose="05000000000000000000" pitchFamily="2" charset="2"/>
                        <a:buNone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Refleksi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penerapan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scientific </a:t>
                      </a:r>
                      <a:r>
                        <a:rPr lang="en-US" sz="1400" dirty="0" err="1">
                          <a:solidFill>
                            <a:srgbClr val="00B050"/>
                          </a:solidFill>
                        </a:rPr>
                        <a:t>enggeneering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rtl="1"/>
                      <a:endParaRPr lang="en-US" sz="1400" dirty="0"/>
                    </a:p>
                    <a:p>
                      <a:pPr rtl="1"/>
                      <a:endParaRPr lang="en-US" sz="1400" dirty="0"/>
                    </a:p>
                    <a:p>
                      <a:pPr rtl="1"/>
                      <a:endParaRPr lang="en-US" sz="1400" dirty="0"/>
                    </a:p>
                    <a:p>
                      <a:pPr rtl="1"/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err="1"/>
                        <a:t>Petani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tidak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mendapatkan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manfaat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langsung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Infrastruktur</a:t>
                      </a:r>
                      <a:endParaRPr lang="ar-IQ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66551"/>
                  </a:ext>
                </a:extLst>
              </a:tr>
              <a:tr h="2648840">
                <a:tc>
                  <a:txBody>
                    <a:bodyPr/>
                    <a:lstStyle/>
                    <a:p>
                      <a:pPr algn="just" rtl="0"/>
                      <a:r>
                        <a:rPr lang="en-US" sz="1400" dirty="0"/>
                        <a:t>Skala 1 ha, </a:t>
                      </a:r>
                      <a:r>
                        <a:rPr lang="en-US" sz="1400" dirty="0" err="1"/>
                        <a:t>sekitar</a:t>
                      </a:r>
                      <a:r>
                        <a:rPr lang="en-US" sz="1400" dirty="0"/>
                        <a:t>, Rp. 3 </a:t>
                      </a:r>
                      <a:r>
                        <a:rPr lang="en-US" sz="1400" dirty="0" err="1"/>
                        <a:t>juta</a:t>
                      </a:r>
                      <a:r>
                        <a:rPr lang="en-US" sz="1400" dirty="0"/>
                        <a:t> per/ha</a:t>
                      </a:r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r>
                        <a:rPr lang="en-US" sz="1400" dirty="0"/>
                        <a:t>Skala 50 ha </a:t>
                      </a:r>
                      <a:r>
                        <a:rPr lang="en-US" sz="1400" dirty="0" err="1"/>
                        <a:t>sekitar</a:t>
                      </a:r>
                      <a:r>
                        <a:rPr lang="en-US" sz="1400" dirty="0"/>
                        <a:t> Rp. 30 jut/ha</a:t>
                      </a:r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r>
                        <a:rPr lang="en-US" sz="1400" dirty="0" err="1"/>
                        <a:t>Sumber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pribadi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individu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petani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n-US" sz="1400" dirty="0" err="1"/>
                        <a:t>Sekitar</a:t>
                      </a:r>
                      <a:r>
                        <a:rPr lang="en-US" sz="1400" dirty="0"/>
                        <a:t> Rp.4,3 </a:t>
                      </a:r>
                      <a:r>
                        <a:rPr lang="en-US" sz="1400" dirty="0" err="1"/>
                        <a:t>juta</a:t>
                      </a:r>
                      <a:r>
                        <a:rPr lang="en-US" sz="1400" dirty="0"/>
                        <a:t>/ha</a:t>
                      </a:r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r>
                        <a:rPr lang="en-US" sz="1400" dirty="0"/>
                        <a:t>Skala </a:t>
                      </a:r>
                      <a:r>
                        <a:rPr lang="en-US" sz="1400" dirty="0" err="1"/>
                        <a:t>ekonomi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besar</a:t>
                      </a:r>
                      <a:r>
                        <a:rPr lang="en-US" sz="1400" dirty="0"/>
                        <a:t>. 3-5 </a:t>
                      </a:r>
                      <a:r>
                        <a:rPr lang="en-US" sz="1400" dirty="0" err="1"/>
                        <a:t>kelompok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tani</a:t>
                      </a:r>
                      <a:r>
                        <a:rPr lang="en-US" sz="1400" dirty="0"/>
                        <a:t> d </a:t>
                      </a:r>
                      <a:r>
                        <a:rPr lang="en-US" sz="1400" dirty="0" err="1"/>
                        <a:t>kumpulkan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luas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lahan</a:t>
                      </a:r>
                      <a:r>
                        <a:rPr lang="en-US" sz="1400" dirty="0"/>
                        <a:t> 1000 ha</a:t>
                      </a:r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r>
                        <a:rPr lang="en-US" sz="1400" dirty="0" err="1"/>
                        <a:t>Sumber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pemerintah</a:t>
                      </a:r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  <a:p>
                      <a:pPr algn="just" rtl="0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/>
                        <a:t>Sekitar</a:t>
                      </a:r>
                      <a:r>
                        <a:rPr lang="en-US" sz="1400" dirty="0"/>
                        <a:t> Rp. 15 </a:t>
                      </a:r>
                      <a:r>
                        <a:rPr lang="en-US" sz="1400" dirty="0" err="1"/>
                        <a:t>jt</a:t>
                      </a:r>
                      <a:r>
                        <a:rPr lang="en-US" sz="1400" dirty="0"/>
                        <a:t>/ha, di </a:t>
                      </a:r>
                      <a:r>
                        <a:rPr lang="en-US" sz="1400" dirty="0" err="1"/>
                        <a:t>luar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investasi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peralatan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perkiraan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kasar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§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sekita</a:t>
                      </a:r>
                      <a:r>
                        <a:rPr lang="en-US" sz="1400" dirty="0"/>
                        <a:t> 45 </a:t>
                      </a:r>
                      <a:r>
                        <a:rPr lang="en-US" sz="1400" dirty="0" err="1"/>
                        <a:t>jt</a:t>
                      </a:r>
                      <a:r>
                        <a:rPr lang="en-US" sz="1400" dirty="0"/>
                        <a:t>/ha </a:t>
                      </a:r>
                      <a:r>
                        <a:rPr lang="en-US" sz="1400" dirty="0" err="1"/>
                        <a:t>jika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semua</a:t>
                      </a:r>
                      <a:r>
                        <a:rPr lang="en-US" sz="1400" dirty="0"/>
                        <a:t> variable d </a:t>
                      </a:r>
                      <a:r>
                        <a:rPr lang="en-US" sz="1400" dirty="0" err="1"/>
                        <a:t>hitung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struktur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biaya</a:t>
                      </a:r>
                      <a:r>
                        <a:rPr lang="en-US" sz="1400" dirty="0"/>
                        <a:t>. (</a:t>
                      </a:r>
                      <a:r>
                        <a:rPr lang="en-US" sz="1400" dirty="0" err="1"/>
                        <a:t>Struktur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hrs</a:t>
                      </a:r>
                      <a:r>
                        <a:rPr lang="en-US" sz="1400" dirty="0"/>
                        <a:t> d </a:t>
                      </a:r>
                      <a:r>
                        <a:rPr lang="en-US" sz="1400" dirty="0" err="1"/>
                        <a:t>hitung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ulang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§"/>
                      </a:pPr>
                      <a:endParaRPr lang="en-US" sz="1400" dirty="0"/>
                    </a:p>
                    <a:p>
                      <a:pPr marL="285750" indent="-285750" algn="just" rtl="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 err="1"/>
                        <a:t>Sumber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perusahaan</a:t>
                      </a:r>
                      <a:endParaRPr lang="en-US" sz="1400" dirty="0"/>
                    </a:p>
                    <a:p>
                      <a:pPr algn="just" rtl="0"/>
                      <a:r>
                        <a:rPr lang="en-US" sz="1400" dirty="0"/>
                        <a:t> </a:t>
                      </a:r>
                      <a:endParaRPr lang="ar-IQ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400" dirty="0" err="1"/>
                        <a:t>Perkiraan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Biaya</a:t>
                      </a:r>
                      <a:endParaRPr lang="ar-IQ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7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7202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1075</Words>
  <Application>Microsoft Office PowerPoint</Application>
  <PresentationFormat>Widescreen</PresentationFormat>
  <Paragraphs>200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Blue Waves</vt:lpstr>
      <vt:lpstr>PRELIMINARY STUDY POTENSI REPLIKASI PENGELOLAAN LAHAN RAWA OLEH PERUSAHAAN BERAS TOPI KOKI DI DIR OGAN KERAMASAN SUMATERA SELATAN </vt:lpstr>
      <vt:lpstr>Outline</vt:lpstr>
      <vt:lpstr>Background</vt:lpstr>
      <vt:lpstr>GAMBARAN UMUM DIR OGAN KRAMSAN </vt:lpstr>
      <vt:lpstr>KOMPONEN POLDER</vt:lpstr>
      <vt:lpstr>LAHAN</vt:lpstr>
      <vt:lpstr>PENGEMBANGAN PEMERINTAH - PETANI</vt:lpstr>
      <vt:lpstr>PETANI MANDIRI</vt:lpstr>
      <vt:lpstr>Lesson Learnt (Plus Minus)</vt:lpstr>
      <vt:lpstr>Lesson Learnt (Plus Minus)</vt:lpstr>
      <vt:lpstr>REPLIKASI</vt:lpstr>
      <vt:lpstr>REKOMENDASI</vt:lpstr>
      <vt:lpstr>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POLDER SEKALA INDIVIDU</dc:title>
  <dc:creator>HP</dc:creator>
  <cp:lastModifiedBy>pakde</cp:lastModifiedBy>
  <cp:revision>56</cp:revision>
  <dcterms:created xsi:type="dcterms:W3CDTF">2020-12-05T00:20:00Z</dcterms:created>
  <dcterms:modified xsi:type="dcterms:W3CDTF">2021-10-04T03:12:17Z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1057-11.2.0.9747</vt:lpwstr>
  </property>
</Properties>
</file>